
<file path=[Content_Types].xml><?xml version="1.0" encoding="utf-8"?>
<Types xmlns="http://schemas.openxmlformats.org/package/2006/content-types">
  <Default Extension="jfif" ContentType="image/jpeg"/>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35" r:id="rId2"/>
    <p:sldId id="337" r:id="rId3"/>
    <p:sldId id="321" r:id="rId4"/>
    <p:sldId id="340" r:id="rId5"/>
    <p:sldId id="325" r:id="rId6"/>
    <p:sldId id="326" r:id="rId7"/>
    <p:sldId id="341" r:id="rId8"/>
    <p:sldId id="280" r:id="rId9"/>
    <p:sldId id="331" r:id="rId10"/>
    <p:sldId id="328" r:id="rId11"/>
    <p:sldId id="283" r:id="rId12"/>
    <p:sldId id="329" r:id="rId13"/>
    <p:sldId id="345" r:id="rId14"/>
    <p:sldId id="285" r:id="rId15"/>
    <p:sldId id="333" r:id="rId16"/>
    <p:sldId id="287" r:id="rId17"/>
    <p:sldId id="288" r:id="rId18"/>
    <p:sldId id="289" r:id="rId19"/>
    <p:sldId id="290" r:id="rId20"/>
    <p:sldId id="342" r:id="rId21"/>
    <p:sldId id="346" r:id="rId22"/>
    <p:sldId id="292" r:id="rId23"/>
    <p:sldId id="293" r:id="rId24"/>
    <p:sldId id="294" r:id="rId25"/>
    <p:sldId id="330" r:id="rId26"/>
    <p:sldId id="332" r:id="rId27"/>
    <p:sldId id="297" r:id="rId28"/>
    <p:sldId id="347" r:id="rId29"/>
  </p:sldIdLst>
  <p:sldSz cx="9144000" cy="5143500" type="screen16x9"/>
  <p:notesSz cx="6858000" cy="9144000"/>
  <p:custDataLst>
    <p:tags r:id="rId31"/>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88" userDrawn="1">
          <p15:clr>
            <a:srgbClr val="A4A3A4"/>
          </p15:clr>
        </p15:guide>
        <p15:guide id="4" orient="horz" pos="1643" userDrawn="1">
          <p15:clr>
            <a:srgbClr val="A4A3A4"/>
          </p15:clr>
        </p15:guide>
        <p15:guide id="6" pos="2880">
          <p15:clr>
            <a:srgbClr val="A4A3A4"/>
          </p15:clr>
        </p15:guide>
        <p15:guide id="9" pos="5488" userDrawn="1">
          <p15:clr>
            <a:srgbClr val="A4A3A4"/>
          </p15:clr>
        </p15:guide>
        <p15:guide id="10" pos="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687C"/>
    <a:srgbClr val="B7A5F9"/>
    <a:srgbClr val="5D6C59"/>
    <a:srgbClr val="8A5B97"/>
    <a:srgbClr val="8B735B"/>
    <a:srgbClr val="45392D"/>
    <a:srgbClr val="B5B0A0"/>
    <a:srgbClr val="00A2A8"/>
    <a:srgbClr val="EAEAEA"/>
    <a:srgbClr val="095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7" autoAdjust="0"/>
    <p:restoredTop sz="94424" autoAdjust="0"/>
  </p:normalViewPr>
  <p:slideViewPr>
    <p:cSldViewPr snapToGrid="0">
      <p:cViewPr varScale="1">
        <p:scale>
          <a:sx n="76" d="100"/>
          <a:sy n="76" d="100"/>
        </p:scale>
        <p:origin x="732" y="84"/>
      </p:cViewPr>
      <p:guideLst>
        <p:guide orient="horz" pos="3088"/>
        <p:guide orient="horz" pos="1643"/>
        <p:guide pos="2880"/>
        <p:guide pos="5488"/>
        <p:guide pos="272"/>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2B6B6A-ABC1-4FF6-8AF2-E1E23A049184}" type="datetimeFigureOut">
              <a:rPr lang="zh-CN" altLang="en-US" smtClean="0"/>
              <a:t>2019/8/15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D65FA-A3F2-4EE7-88F7-1A075C5CCCA1}" type="slidenum">
              <a:rPr lang="zh-CN" altLang="en-US" smtClean="0"/>
              <a:t>‹#›</a:t>
            </a:fld>
            <a:endParaRPr lang="zh-CN" altLang="en-US"/>
          </a:p>
        </p:txBody>
      </p:sp>
    </p:spTree>
    <p:extLst>
      <p:ext uri="{BB962C8B-B14F-4D97-AF65-F5344CB8AC3E}">
        <p14:creationId xmlns:p14="http://schemas.microsoft.com/office/powerpoint/2010/main" val="2731953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我图网</a:t>
            </a:r>
            <a:r>
              <a:rPr lang="en-US" altLang="zh-CN" dirty="0"/>
              <a:t>QQF4D2CD6C74639</a:t>
            </a:r>
            <a:r>
              <a:rPr lang="zh-CN" altLang="en-US" dirty="0"/>
              <a:t>原创</a:t>
            </a:r>
          </a:p>
        </p:txBody>
      </p:sp>
      <p:sp>
        <p:nvSpPr>
          <p:cNvPr id="4" name="灯片编号占位符 3"/>
          <p:cNvSpPr>
            <a:spLocks noGrp="1"/>
          </p:cNvSpPr>
          <p:nvPr>
            <p:ph type="sldNum" sz="quarter" idx="10"/>
          </p:nvPr>
        </p:nvSpPr>
        <p:spPr/>
        <p:txBody>
          <a:bodyPr/>
          <a:lstStyle/>
          <a:p>
            <a:fld id="{5BDD65FA-A3F2-4EE7-88F7-1A075C5CCCA1}" type="slidenum">
              <a:rPr lang="zh-CN" altLang="en-US" smtClean="0"/>
              <a:t>1</a:t>
            </a:fld>
            <a:endParaRPr lang="zh-CN" altLang="en-US"/>
          </a:p>
        </p:txBody>
      </p:sp>
    </p:spTree>
    <p:extLst>
      <p:ext uri="{BB962C8B-B14F-4D97-AF65-F5344CB8AC3E}">
        <p14:creationId xmlns:p14="http://schemas.microsoft.com/office/powerpoint/2010/main" val="139723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10</a:t>
            </a:fld>
            <a:endParaRPr lang="zh-CN" altLang="en-US"/>
          </a:p>
        </p:txBody>
      </p:sp>
    </p:spTree>
    <p:extLst>
      <p:ext uri="{BB962C8B-B14F-4D97-AF65-F5344CB8AC3E}">
        <p14:creationId xmlns:p14="http://schemas.microsoft.com/office/powerpoint/2010/main" val="745547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11</a:t>
            </a:fld>
            <a:endParaRPr lang="zh-CN" altLang="en-US"/>
          </a:p>
        </p:txBody>
      </p:sp>
    </p:spTree>
    <p:extLst>
      <p:ext uri="{BB962C8B-B14F-4D97-AF65-F5344CB8AC3E}">
        <p14:creationId xmlns:p14="http://schemas.microsoft.com/office/powerpoint/2010/main" val="532466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12</a:t>
            </a:fld>
            <a:endParaRPr lang="zh-CN" altLang="en-US"/>
          </a:p>
        </p:txBody>
      </p:sp>
    </p:spTree>
    <p:extLst>
      <p:ext uri="{BB962C8B-B14F-4D97-AF65-F5344CB8AC3E}">
        <p14:creationId xmlns:p14="http://schemas.microsoft.com/office/powerpoint/2010/main" val="3881018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13</a:t>
            </a:fld>
            <a:endParaRPr lang="zh-CN" altLang="en-US"/>
          </a:p>
        </p:txBody>
      </p:sp>
    </p:spTree>
    <p:extLst>
      <p:ext uri="{BB962C8B-B14F-4D97-AF65-F5344CB8AC3E}">
        <p14:creationId xmlns:p14="http://schemas.microsoft.com/office/powerpoint/2010/main" val="10164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14</a:t>
            </a:fld>
            <a:endParaRPr lang="zh-CN" altLang="en-US"/>
          </a:p>
        </p:txBody>
      </p:sp>
    </p:spTree>
    <p:extLst>
      <p:ext uri="{BB962C8B-B14F-4D97-AF65-F5344CB8AC3E}">
        <p14:creationId xmlns:p14="http://schemas.microsoft.com/office/powerpoint/2010/main" val="2425080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15</a:t>
            </a:fld>
            <a:endParaRPr lang="zh-CN" altLang="en-US"/>
          </a:p>
        </p:txBody>
      </p:sp>
    </p:spTree>
    <p:extLst>
      <p:ext uri="{BB962C8B-B14F-4D97-AF65-F5344CB8AC3E}">
        <p14:creationId xmlns:p14="http://schemas.microsoft.com/office/powerpoint/2010/main" val="206608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16</a:t>
            </a:fld>
            <a:endParaRPr lang="zh-CN" altLang="en-US"/>
          </a:p>
        </p:txBody>
      </p:sp>
    </p:spTree>
    <p:extLst>
      <p:ext uri="{BB962C8B-B14F-4D97-AF65-F5344CB8AC3E}">
        <p14:creationId xmlns:p14="http://schemas.microsoft.com/office/powerpoint/2010/main" val="2116821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17</a:t>
            </a:fld>
            <a:endParaRPr lang="zh-CN" altLang="en-US"/>
          </a:p>
        </p:txBody>
      </p:sp>
    </p:spTree>
    <p:extLst>
      <p:ext uri="{BB962C8B-B14F-4D97-AF65-F5344CB8AC3E}">
        <p14:creationId xmlns:p14="http://schemas.microsoft.com/office/powerpoint/2010/main" val="1725831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18</a:t>
            </a:fld>
            <a:endParaRPr lang="zh-CN" altLang="en-US"/>
          </a:p>
        </p:txBody>
      </p:sp>
    </p:spTree>
    <p:extLst>
      <p:ext uri="{BB962C8B-B14F-4D97-AF65-F5344CB8AC3E}">
        <p14:creationId xmlns:p14="http://schemas.microsoft.com/office/powerpoint/2010/main" val="1271528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19</a:t>
            </a:fld>
            <a:endParaRPr lang="zh-CN" altLang="en-US"/>
          </a:p>
        </p:txBody>
      </p:sp>
    </p:spTree>
    <p:extLst>
      <p:ext uri="{BB962C8B-B14F-4D97-AF65-F5344CB8AC3E}">
        <p14:creationId xmlns:p14="http://schemas.microsoft.com/office/powerpoint/2010/main" val="400867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2</a:t>
            </a:fld>
            <a:endParaRPr lang="zh-CN" altLang="en-US"/>
          </a:p>
        </p:txBody>
      </p:sp>
    </p:spTree>
    <p:extLst>
      <p:ext uri="{BB962C8B-B14F-4D97-AF65-F5344CB8AC3E}">
        <p14:creationId xmlns:p14="http://schemas.microsoft.com/office/powerpoint/2010/main" val="242726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20</a:t>
            </a:fld>
            <a:endParaRPr lang="zh-CN" altLang="en-US"/>
          </a:p>
        </p:txBody>
      </p:sp>
    </p:spTree>
    <p:extLst>
      <p:ext uri="{BB962C8B-B14F-4D97-AF65-F5344CB8AC3E}">
        <p14:creationId xmlns:p14="http://schemas.microsoft.com/office/powerpoint/2010/main" val="1402489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21</a:t>
            </a:fld>
            <a:endParaRPr lang="zh-CN" altLang="en-US"/>
          </a:p>
        </p:txBody>
      </p:sp>
    </p:spTree>
    <p:extLst>
      <p:ext uri="{BB962C8B-B14F-4D97-AF65-F5344CB8AC3E}">
        <p14:creationId xmlns:p14="http://schemas.microsoft.com/office/powerpoint/2010/main" val="3982009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22</a:t>
            </a:fld>
            <a:endParaRPr lang="zh-CN" altLang="en-US"/>
          </a:p>
        </p:txBody>
      </p:sp>
    </p:spTree>
    <p:extLst>
      <p:ext uri="{BB962C8B-B14F-4D97-AF65-F5344CB8AC3E}">
        <p14:creationId xmlns:p14="http://schemas.microsoft.com/office/powerpoint/2010/main" val="838902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23</a:t>
            </a:fld>
            <a:endParaRPr lang="zh-CN" altLang="en-US"/>
          </a:p>
        </p:txBody>
      </p:sp>
    </p:spTree>
    <p:extLst>
      <p:ext uri="{BB962C8B-B14F-4D97-AF65-F5344CB8AC3E}">
        <p14:creationId xmlns:p14="http://schemas.microsoft.com/office/powerpoint/2010/main" val="2639287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24</a:t>
            </a:fld>
            <a:endParaRPr lang="zh-CN" altLang="en-US"/>
          </a:p>
        </p:txBody>
      </p:sp>
    </p:spTree>
    <p:extLst>
      <p:ext uri="{BB962C8B-B14F-4D97-AF65-F5344CB8AC3E}">
        <p14:creationId xmlns:p14="http://schemas.microsoft.com/office/powerpoint/2010/main" val="3514957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25</a:t>
            </a:fld>
            <a:endParaRPr lang="zh-CN" altLang="en-US"/>
          </a:p>
        </p:txBody>
      </p:sp>
    </p:spTree>
    <p:extLst>
      <p:ext uri="{BB962C8B-B14F-4D97-AF65-F5344CB8AC3E}">
        <p14:creationId xmlns:p14="http://schemas.microsoft.com/office/powerpoint/2010/main" val="2295577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26</a:t>
            </a:fld>
            <a:endParaRPr lang="zh-CN" altLang="en-US"/>
          </a:p>
        </p:txBody>
      </p:sp>
    </p:spTree>
    <p:extLst>
      <p:ext uri="{BB962C8B-B14F-4D97-AF65-F5344CB8AC3E}">
        <p14:creationId xmlns:p14="http://schemas.microsoft.com/office/powerpoint/2010/main" val="2216961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27</a:t>
            </a:fld>
            <a:endParaRPr lang="zh-CN" altLang="en-US"/>
          </a:p>
        </p:txBody>
      </p:sp>
    </p:spTree>
    <p:extLst>
      <p:ext uri="{BB962C8B-B14F-4D97-AF65-F5344CB8AC3E}">
        <p14:creationId xmlns:p14="http://schemas.microsoft.com/office/powerpoint/2010/main" val="2773405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我图网</a:t>
            </a:r>
            <a:r>
              <a:rPr lang="en-US" altLang="zh-CN" dirty="0"/>
              <a:t>QQF4D2CD6C74639</a:t>
            </a:r>
            <a:r>
              <a:rPr lang="zh-CN" altLang="en-US" dirty="0"/>
              <a:t>原创</a:t>
            </a:r>
          </a:p>
        </p:txBody>
      </p:sp>
      <p:sp>
        <p:nvSpPr>
          <p:cNvPr id="4" name="灯片编号占位符 3"/>
          <p:cNvSpPr>
            <a:spLocks noGrp="1"/>
          </p:cNvSpPr>
          <p:nvPr>
            <p:ph type="sldNum" sz="quarter" idx="10"/>
          </p:nvPr>
        </p:nvSpPr>
        <p:spPr/>
        <p:txBody>
          <a:bodyPr/>
          <a:lstStyle/>
          <a:p>
            <a:fld id="{5BDD65FA-A3F2-4EE7-88F7-1A075C5CCCA1}" type="slidenum">
              <a:rPr lang="zh-CN" altLang="en-US" smtClean="0"/>
              <a:t>28</a:t>
            </a:fld>
            <a:endParaRPr lang="zh-CN" altLang="en-US"/>
          </a:p>
        </p:txBody>
      </p:sp>
    </p:spTree>
    <p:extLst>
      <p:ext uri="{BB962C8B-B14F-4D97-AF65-F5344CB8AC3E}">
        <p14:creationId xmlns:p14="http://schemas.microsoft.com/office/powerpoint/2010/main" val="1022959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a:t>
            </a:fld>
            <a:endParaRPr lang="zh-CN" altLang="en-US"/>
          </a:p>
        </p:txBody>
      </p:sp>
    </p:spTree>
    <p:extLst>
      <p:ext uri="{BB962C8B-B14F-4D97-AF65-F5344CB8AC3E}">
        <p14:creationId xmlns:p14="http://schemas.microsoft.com/office/powerpoint/2010/main" val="27469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4</a:t>
            </a:fld>
            <a:endParaRPr lang="zh-CN" altLang="en-US"/>
          </a:p>
        </p:txBody>
      </p:sp>
    </p:spTree>
    <p:extLst>
      <p:ext uri="{BB962C8B-B14F-4D97-AF65-F5344CB8AC3E}">
        <p14:creationId xmlns:p14="http://schemas.microsoft.com/office/powerpoint/2010/main" val="701410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5</a:t>
            </a:fld>
            <a:endParaRPr lang="zh-CN" altLang="en-US"/>
          </a:p>
        </p:txBody>
      </p:sp>
    </p:spTree>
    <p:extLst>
      <p:ext uri="{BB962C8B-B14F-4D97-AF65-F5344CB8AC3E}">
        <p14:creationId xmlns:p14="http://schemas.microsoft.com/office/powerpoint/2010/main" val="1634902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6</a:t>
            </a:fld>
            <a:endParaRPr lang="zh-CN" altLang="en-US"/>
          </a:p>
        </p:txBody>
      </p:sp>
    </p:spTree>
    <p:extLst>
      <p:ext uri="{BB962C8B-B14F-4D97-AF65-F5344CB8AC3E}">
        <p14:creationId xmlns:p14="http://schemas.microsoft.com/office/powerpoint/2010/main" val="1702981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7</a:t>
            </a:fld>
            <a:endParaRPr lang="zh-CN" altLang="en-US"/>
          </a:p>
        </p:txBody>
      </p:sp>
    </p:spTree>
    <p:extLst>
      <p:ext uri="{BB962C8B-B14F-4D97-AF65-F5344CB8AC3E}">
        <p14:creationId xmlns:p14="http://schemas.microsoft.com/office/powerpoint/2010/main" val="1011529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8</a:t>
            </a:fld>
            <a:endParaRPr lang="zh-CN" altLang="en-US"/>
          </a:p>
        </p:txBody>
      </p:sp>
    </p:spTree>
    <p:extLst>
      <p:ext uri="{BB962C8B-B14F-4D97-AF65-F5344CB8AC3E}">
        <p14:creationId xmlns:p14="http://schemas.microsoft.com/office/powerpoint/2010/main" val="4066384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9</a:t>
            </a:fld>
            <a:endParaRPr lang="zh-CN" altLang="en-US"/>
          </a:p>
        </p:txBody>
      </p:sp>
    </p:spTree>
    <p:extLst>
      <p:ext uri="{BB962C8B-B14F-4D97-AF65-F5344CB8AC3E}">
        <p14:creationId xmlns:p14="http://schemas.microsoft.com/office/powerpoint/2010/main" val="1238403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a:prstGeom prst="rect">
            <a:avLst/>
          </a:prstGeom>
        </p:spPr>
        <p:txBody>
          <a:bodyPr lIns="68580" tIns="34290" rIns="68580" bIns="34290"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a:prstGeom prst="rect">
            <a:avLst/>
          </a:prstGeom>
        </p:spPr>
        <p:txBody>
          <a:bodyPr lIns="68580" tIns="34290" rIns="68580" bIns="34290"/>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2019/8/15</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10809144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lIns="68580" tIns="34290" rIns="68580" bIns="34290"/>
          <a:lstStyle/>
          <a:p>
            <a:r>
              <a:rPr lang="zh-CN" altLang="en-US"/>
              <a:t>单击此处编辑母版标题样式</a:t>
            </a:r>
          </a:p>
        </p:txBody>
      </p:sp>
      <p:sp>
        <p:nvSpPr>
          <p:cNvPr id="3" name="竖排文字占位符 2"/>
          <p:cNvSpPr>
            <a:spLocks noGrp="1"/>
          </p:cNvSpPr>
          <p:nvPr>
            <p:ph type="body" orient="vert" idx="1"/>
          </p:nvPr>
        </p:nvSpPr>
        <p:spPr>
          <a:xfrm>
            <a:off x="628650" y="1369219"/>
            <a:ext cx="7886700" cy="3263504"/>
          </a:xfrm>
          <a:prstGeom prst="rect">
            <a:avLst/>
          </a:prstGeom>
        </p:spPr>
        <p:txBody>
          <a:bodyPr vert="eaVert"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2019/8/15</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18709440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a:prstGeom prst="rect">
            <a:avLst/>
          </a:prstGeom>
        </p:spPr>
        <p:txBody>
          <a:bodyPr vert="eaVert" lIns="68580" tIns="34290" rIns="68580" bIns="34290"/>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a:prstGeom prst="rect">
            <a:avLst/>
          </a:prstGeom>
        </p:spPr>
        <p:txBody>
          <a:bodyPr vert="eaVert"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2019/8/15</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14733099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60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lIns="68580" tIns="34290" rIns="68580" bIns="34290"/>
          <a:lstStyle/>
          <a:p>
            <a:r>
              <a:rPr lang="zh-CN" altLang="en-US"/>
              <a:t>单击此处编辑母版标题样式</a:t>
            </a:r>
          </a:p>
        </p:txBody>
      </p:sp>
      <p:sp>
        <p:nvSpPr>
          <p:cNvPr id="3" name="内容占位符 2"/>
          <p:cNvSpPr>
            <a:spLocks noGrp="1"/>
          </p:cNvSpPr>
          <p:nvPr>
            <p:ph idx="1"/>
          </p:nvPr>
        </p:nvSpPr>
        <p:spPr>
          <a:xfrm>
            <a:off x="628650" y="1369219"/>
            <a:ext cx="7886700" cy="3263504"/>
          </a:xfrm>
          <a:prstGeom prst="rect">
            <a:avLst/>
          </a:prstGeom>
        </p:spPr>
        <p:txBody>
          <a:bodyPr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2019/8/15</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93966884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a:prstGeom prst="rect">
            <a:avLst/>
          </a:prstGeom>
        </p:spPr>
        <p:txBody>
          <a:bodyPr lIns="68580" tIns="34290" rIns="68580" bIns="34290"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a:prstGeom prst="rect">
            <a:avLst/>
          </a:prstGeom>
        </p:spPr>
        <p:txBody>
          <a:bodyPr lIns="68580" tIns="34290" rIns="68580" bIns="34290"/>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2019/8/15</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3875056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lIns="68580" tIns="34290" rIns="68580" bIns="34290"/>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a:prstGeom prst="rect">
            <a:avLst/>
          </a:prstGeom>
        </p:spPr>
        <p:txBody>
          <a:bodyPr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a:prstGeom prst="rect">
            <a:avLst/>
          </a:prstGeom>
        </p:spPr>
        <p:txBody>
          <a:bodyPr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2019/8/15</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143207625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a:prstGeom prst="rect">
            <a:avLst/>
          </a:prstGeom>
        </p:spPr>
        <p:txBody>
          <a:bodyPr lIns="68580" tIns="34290" rIns="68580" bIns="34290"/>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a:prstGeom prst="rect">
            <a:avLst/>
          </a:prstGeom>
        </p:spPr>
        <p:txBody>
          <a:bodyPr lIns="68580" tIns="34290" rIns="68580" bIns="34290"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a:prstGeom prst="rect">
            <a:avLst/>
          </a:prstGeom>
        </p:spPr>
        <p:txBody>
          <a:bodyPr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a:prstGeom prst="rect">
            <a:avLst/>
          </a:prstGeom>
        </p:spPr>
        <p:txBody>
          <a:bodyPr lIns="68580" tIns="34290" rIns="68580" bIns="34290"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a:prstGeom prst="rect">
            <a:avLst/>
          </a:prstGeom>
        </p:spPr>
        <p:txBody>
          <a:bodyPr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2019/8/15</a:t>
            </a:fld>
            <a:endParaRPr lang="zh-CN" altLang="en-US"/>
          </a:p>
        </p:txBody>
      </p:sp>
      <p:sp>
        <p:nvSpPr>
          <p:cNvPr id="8" name="页脚占位符 7"/>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9" name="灯片编号占位符 8"/>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36637720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lIns="68580" tIns="34290" rIns="68580" bIns="34290"/>
          <a:lstStyle/>
          <a:p>
            <a:r>
              <a:rPr lang="zh-CN" altLang="en-US"/>
              <a:t>单击此处编辑母版标题样式</a:t>
            </a:r>
          </a:p>
        </p:txBody>
      </p:sp>
      <p:sp>
        <p:nvSpPr>
          <p:cNvPr id="3" name="日期占位符 2"/>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2019/8/15</a:t>
            </a:fld>
            <a:endParaRPr lang="zh-CN" altLang="en-US"/>
          </a:p>
        </p:txBody>
      </p:sp>
      <p:sp>
        <p:nvSpPr>
          <p:cNvPr id="4" name="页脚占位符 3"/>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5" name="灯片编号占位符 4"/>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121739470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2019/8/15</a:t>
            </a:fld>
            <a:endParaRPr lang="zh-CN" altLang="en-US"/>
          </a:p>
        </p:txBody>
      </p:sp>
      <p:sp>
        <p:nvSpPr>
          <p:cNvPr id="3" name="页脚占位符 2"/>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4" name="灯片编号占位符 3"/>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420550286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lIns="68580" tIns="34290" rIns="68580" bIns="34290"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a:prstGeom prst="rect">
            <a:avLst/>
          </a:prstGeom>
        </p:spPr>
        <p:txBody>
          <a:bodyPr lIns="68580" tIns="34290" rIns="68580" bIns="34290"/>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a:prstGeom prst="rect">
            <a:avLst/>
          </a:prstGeom>
        </p:spPr>
        <p:txBody>
          <a:bodyPr lIns="68580" tIns="34290" rIns="68580" bIns="34290"/>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2019/8/15</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32285321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lIns="68580" tIns="34290" rIns="68580" bIns="34290"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a:prstGeom prst="rect">
            <a:avLst/>
          </a:prstGeom>
        </p:spPr>
        <p:txBody>
          <a:bodyPr lIns="68580" tIns="34290" rIns="68580" bIns="34290"/>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a:prstGeom prst="rect">
            <a:avLst/>
          </a:prstGeom>
        </p:spPr>
        <p:txBody>
          <a:bodyPr lIns="68580" tIns="34290" rIns="68580" bIns="34290"/>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2019/8/15</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24568982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29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fi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2.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51A3A98B-CE1D-D242-88B3-CCAC194D030F}"/>
              </a:ext>
            </a:extLst>
          </p:cNvPr>
          <p:cNvSpPr/>
          <p:nvPr/>
        </p:nvSpPr>
        <p:spPr>
          <a:xfrm>
            <a:off x="673558" y="1665798"/>
            <a:ext cx="1009102" cy="2902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矩形 5">
            <a:extLst>
              <a:ext uri="{FF2B5EF4-FFF2-40B4-BE49-F238E27FC236}">
                <a16:creationId xmlns:a16="http://schemas.microsoft.com/office/drawing/2014/main" id="{BDE14AA5-187E-C943-A19E-DE1B4D5BBBD0}"/>
              </a:ext>
            </a:extLst>
          </p:cNvPr>
          <p:cNvSpPr/>
          <p:nvPr/>
        </p:nvSpPr>
        <p:spPr>
          <a:xfrm>
            <a:off x="4596245" y="-14411"/>
            <a:ext cx="4705410" cy="5157911"/>
          </a:xfrm>
          <a:custGeom>
            <a:avLst/>
            <a:gdLst>
              <a:gd name="connsiteX0" fmla="*/ 0 w 4455779"/>
              <a:gd name="connsiteY0" fmla="*/ 0 h 5157911"/>
              <a:gd name="connsiteX1" fmla="*/ 4455779 w 4455779"/>
              <a:gd name="connsiteY1" fmla="*/ 0 h 5157911"/>
              <a:gd name="connsiteX2" fmla="*/ 4455779 w 4455779"/>
              <a:gd name="connsiteY2" fmla="*/ 5157911 h 5157911"/>
              <a:gd name="connsiteX3" fmla="*/ 0 w 4455779"/>
              <a:gd name="connsiteY3" fmla="*/ 5157911 h 5157911"/>
              <a:gd name="connsiteX4" fmla="*/ 0 w 4455779"/>
              <a:gd name="connsiteY4" fmla="*/ 0 h 5157911"/>
              <a:gd name="connsiteX0" fmla="*/ 3205 w 4458984"/>
              <a:gd name="connsiteY0" fmla="*/ 0 h 5157911"/>
              <a:gd name="connsiteX1" fmla="*/ 4458984 w 4458984"/>
              <a:gd name="connsiteY1" fmla="*/ 0 h 5157911"/>
              <a:gd name="connsiteX2" fmla="*/ 4458984 w 4458984"/>
              <a:gd name="connsiteY2" fmla="*/ 5157911 h 5157911"/>
              <a:gd name="connsiteX3" fmla="*/ 3205 w 4458984"/>
              <a:gd name="connsiteY3" fmla="*/ 5157911 h 5157911"/>
              <a:gd name="connsiteX4" fmla="*/ 0 w 4458984"/>
              <a:gd name="connsiteY4" fmla="*/ 2706240 h 5157911"/>
              <a:gd name="connsiteX5" fmla="*/ 3205 w 4458984"/>
              <a:gd name="connsiteY5" fmla="*/ 0 h 5157911"/>
              <a:gd name="connsiteX0" fmla="*/ 3 w 4455782"/>
              <a:gd name="connsiteY0" fmla="*/ 0 h 5157911"/>
              <a:gd name="connsiteX1" fmla="*/ 4455782 w 4455782"/>
              <a:gd name="connsiteY1" fmla="*/ 0 h 5157911"/>
              <a:gd name="connsiteX2" fmla="*/ 4455782 w 4455782"/>
              <a:gd name="connsiteY2" fmla="*/ 5157911 h 5157911"/>
              <a:gd name="connsiteX3" fmla="*/ 3 w 4455782"/>
              <a:gd name="connsiteY3" fmla="*/ 5157911 h 5157911"/>
              <a:gd name="connsiteX4" fmla="*/ 284474 w 4455782"/>
              <a:gd name="connsiteY4" fmla="*/ 2695966 h 5157911"/>
              <a:gd name="connsiteX5" fmla="*/ 3 w 4455782"/>
              <a:gd name="connsiteY5" fmla="*/ 0 h 5157911"/>
              <a:gd name="connsiteX0" fmla="*/ 20 w 4455799"/>
              <a:gd name="connsiteY0" fmla="*/ 0 h 5157911"/>
              <a:gd name="connsiteX1" fmla="*/ 4455799 w 4455799"/>
              <a:gd name="connsiteY1" fmla="*/ 0 h 5157911"/>
              <a:gd name="connsiteX2" fmla="*/ 4455799 w 4455799"/>
              <a:gd name="connsiteY2" fmla="*/ 5157911 h 5157911"/>
              <a:gd name="connsiteX3" fmla="*/ 20 w 4455799"/>
              <a:gd name="connsiteY3" fmla="*/ 5157911 h 5157911"/>
              <a:gd name="connsiteX4" fmla="*/ 284491 w 4455799"/>
              <a:gd name="connsiteY4" fmla="*/ 2695966 h 5157911"/>
              <a:gd name="connsiteX5" fmla="*/ 20 w 4455799"/>
              <a:gd name="connsiteY5" fmla="*/ 0 h 5157911"/>
              <a:gd name="connsiteX0" fmla="*/ 20 w 4455799"/>
              <a:gd name="connsiteY0" fmla="*/ 0 h 5157911"/>
              <a:gd name="connsiteX1" fmla="*/ 4455799 w 4455799"/>
              <a:gd name="connsiteY1" fmla="*/ 0 h 5157911"/>
              <a:gd name="connsiteX2" fmla="*/ 4455799 w 4455799"/>
              <a:gd name="connsiteY2" fmla="*/ 5157911 h 5157911"/>
              <a:gd name="connsiteX3" fmla="*/ 20 w 4455799"/>
              <a:gd name="connsiteY3" fmla="*/ 5157911 h 5157911"/>
              <a:gd name="connsiteX4" fmla="*/ 284491 w 4455799"/>
              <a:gd name="connsiteY4" fmla="*/ 2695966 h 5157911"/>
              <a:gd name="connsiteX5" fmla="*/ 20 w 4455799"/>
              <a:gd name="connsiteY5" fmla="*/ 0 h 5157911"/>
              <a:gd name="connsiteX0" fmla="*/ 7 w 4455786"/>
              <a:gd name="connsiteY0" fmla="*/ 0 h 5157911"/>
              <a:gd name="connsiteX1" fmla="*/ 4455786 w 4455786"/>
              <a:gd name="connsiteY1" fmla="*/ 0 h 5157911"/>
              <a:gd name="connsiteX2" fmla="*/ 4455786 w 4455786"/>
              <a:gd name="connsiteY2" fmla="*/ 5157911 h 5157911"/>
              <a:gd name="connsiteX3" fmla="*/ 7 w 4455786"/>
              <a:gd name="connsiteY3" fmla="*/ 5157911 h 5157911"/>
              <a:gd name="connsiteX4" fmla="*/ 376946 w 4455786"/>
              <a:gd name="connsiteY4" fmla="*/ 2850078 h 5157911"/>
              <a:gd name="connsiteX5" fmla="*/ 7 w 4455786"/>
              <a:gd name="connsiteY5" fmla="*/ 0 h 5157911"/>
              <a:gd name="connsiteX0" fmla="*/ 7 w 4455786"/>
              <a:gd name="connsiteY0" fmla="*/ 0 h 5157911"/>
              <a:gd name="connsiteX1" fmla="*/ 4455786 w 4455786"/>
              <a:gd name="connsiteY1" fmla="*/ 0 h 5157911"/>
              <a:gd name="connsiteX2" fmla="*/ 4455786 w 4455786"/>
              <a:gd name="connsiteY2" fmla="*/ 5157911 h 5157911"/>
              <a:gd name="connsiteX3" fmla="*/ 7 w 4455786"/>
              <a:gd name="connsiteY3" fmla="*/ 5157911 h 5157911"/>
              <a:gd name="connsiteX4" fmla="*/ 376946 w 4455786"/>
              <a:gd name="connsiteY4" fmla="*/ 2850078 h 5157911"/>
              <a:gd name="connsiteX5" fmla="*/ 7 w 4455786"/>
              <a:gd name="connsiteY5" fmla="*/ 0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376942 w 4455782"/>
              <a:gd name="connsiteY4" fmla="*/ 2850078 h 5157911"/>
              <a:gd name="connsiteX5" fmla="*/ 90601 w 4455782"/>
              <a:gd name="connsiteY5" fmla="*/ 10274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487673 w 4455782"/>
              <a:gd name="connsiteY4" fmla="*/ 2839804 h 5157911"/>
              <a:gd name="connsiteX5" fmla="*/ 90601 w 4455782"/>
              <a:gd name="connsiteY5" fmla="*/ 10274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487673 w 4455782"/>
              <a:gd name="connsiteY4" fmla="*/ 2839804 h 5157911"/>
              <a:gd name="connsiteX5" fmla="*/ 90601 w 4455782"/>
              <a:gd name="connsiteY5" fmla="*/ 10274 h 515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5782" h="5157911">
                <a:moveTo>
                  <a:pt x="90601" y="10274"/>
                </a:moveTo>
                <a:lnTo>
                  <a:pt x="4455782" y="0"/>
                </a:lnTo>
                <a:lnTo>
                  <a:pt x="4455782" y="5157911"/>
                </a:lnTo>
                <a:lnTo>
                  <a:pt x="3" y="5157911"/>
                </a:lnTo>
                <a:cubicBezTo>
                  <a:pt x="-1065" y="4340687"/>
                  <a:pt x="416822" y="3821415"/>
                  <a:pt x="487673" y="2839804"/>
                </a:cubicBezTo>
                <a:cubicBezTo>
                  <a:pt x="-210824" y="1465114"/>
                  <a:pt x="89533" y="912354"/>
                  <a:pt x="90601" y="10274"/>
                </a:cubicBezTo>
                <a:close/>
              </a:path>
            </a:pathLst>
          </a:custGeom>
          <a:blipFill dpi="0" rotWithShape="1">
            <a:blip r:embed="rId5"/>
            <a:srcRect/>
            <a:stretch>
              <a:fillRect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平行四边形 21">
            <a:extLst>
              <a:ext uri="{FF2B5EF4-FFF2-40B4-BE49-F238E27FC236}">
                <a16:creationId xmlns:a16="http://schemas.microsoft.com/office/drawing/2014/main" id="{3610DD23-C8DA-E746-9509-14431BE177F7}"/>
              </a:ext>
            </a:extLst>
          </p:cNvPr>
          <p:cNvSpPr/>
          <p:nvPr/>
        </p:nvSpPr>
        <p:spPr>
          <a:xfrm>
            <a:off x="3967823" y="2762351"/>
            <a:ext cx="1989801" cy="2381149"/>
          </a:xfrm>
          <a:prstGeom prst="parallelogram">
            <a:avLst>
              <a:gd name="adj" fmla="val 5465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pic>
        <p:nvPicPr>
          <p:cNvPr id="3" name="纯音乐">
            <a:hlinkClick r:id="" action="ppaction://media"/>
          </p:cNvPr>
          <p:cNvPicPr>
            <a:picLocks noChangeAspect="1"/>
          </p:cNvPicPr>
          <p:nvPr>
            <a:audioFile r:link="rId1"/>
            <p:extLst>
              <p:ext uri="{DAA4B4D4-6D71-4841-9C94-3DE7FCFB9230}">
                <p14:media xmlns:p14="http://schemas.microsoft.com/office/powerpoint/2010/main" r:embed="rId2">
                  <p14:trim end="17258.5625"/>
                </p14:media>
              </p:ext>
            </p:extLst>
          </p:nvPr>
        </p:nvPicPr>
        <p:blipFill>
          <a:blip r:embed="rId6"/>
          <a:stretch>
            <a:fillRect/>
          </a:stretch>
        </p:blipFill>
        <p:spPr>
          <a:xfrm>
            <a:off x="10856052" y="1078404"/>
            <a:ext cx="609600" cy="609600"/>
          </a:xfrm>
          <a:prstGeom prst="rect">
            <a:avLst/>
          </a:prstGeom>
        </p:spPr>
      </p:pic>
      <p:sp>
        <p:nvSpPr>
          <p:cNvPr id="47" name="矩形 46"/>
          <p:cNvSpPr/>
          <p:nvPr/>
        </p:nvSpPr>
        <p:spPr>
          <a:xfrm>
            <a:off x="887375" y="1803730"/>
            <a:ext cx="3031671" cy="6663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1" name="矩形 50"/>
          <p:cNvSpPr/>
          <p:nvPr/>
        </p:nvSpPr>
        <p:spPr>
          <a:xfrm>
            <a:off x="480756" y="2477155"/>
            <a:ext cx="4071138" cy="716479"/>
          </a:xfrm>
          <a:prstGeom prst="rect">
            <a:avLst/>
          </a:prstGeom>
        </p:spPr>
        <p:txBody>
          <a:bodyPr wrap="square" lIns="51435" tIns="25718" rIns="51435" bIns="25718" anchor="ctr" anchorCtr="1">
            <a:spAutoFit/>
          </a:bodyPr>
          <a:lstStyle/>
          <a:p>
            <a:pPr>
              <a:lnSpc>
                <a:spcPct val="130000"/>
              </a:lnSpc>
            </a:pPr>
            <a:r>
              <a:rPr lang="zh-CN" altLang="en-US" sz="3600" b="1" dirty="0">
                <a:solidFill>
                  <a:schemeClr val="tx1">
                    <a:lumMod val="75000"/>
                    <a:lumOff val="25000"/>
                  </a:schemeClr>
                </a:solidFill>
                <a:cs typeface="+mn-ea"/>
                <a:sym typeface="+mn-lt"/>
              </a:rPr>
              <a:t>东南大学通用</a:t>
            </a:r>
          </a:p>
        </p:txBody>
      </p:sp>
      <p:sp>
        <p:nvSpPr>
          <p:cNvPr id="52" name="矩形 51"/>
          <p:cNvSpPr/>
          <p:nvPr/>
        </p:nvSpPr>
        <p:spPr>
          <a:xfrm>
            <a:off x="40614" y="3078201"/>
            <a:ext cx="4131753" cy="716479"/>
          </a:xfrm>
          <a:prstGeom prst="rect">
            <a:avLst/>
          </a:prstGeom>
        </p:spPr>
        <p:txBody>
          <a:bodyPr wrap="square" lIns="51435" tIns="25718" rIns="51435" bIns="25718" anchor="ctr" anchorCtr="1">
            <a:spAutoFit/>
          </a:bodyPr>
          <a:lstStyle/>
          <a:p>
            <a:pPr>
              <a:lnSpc>
                <a:spcPct val="130000"/>
              </a:lnSpc>
            </a:pPr>
            <a:r>
              <a:rPr lang="zh-CN" altLang="en-US" sz="3600" b="1" dirty="0">
                <a:solidFill>
                  <a:schemeClr val="tx1">
                    <a:lumMod val="75000"/>
                    <a:lumOff val="25000"/>
                  </a:schemeClr>
                </a:solidFill>
                <a:cs typeface="+mn-ea"/>
                <a:sym typeface="+mn-lt"/>
              </a:rPr>
              <a:t>简约</a:t>
            </a:r>
            <a:r>
              <a:rPr lang="en-US" altLang="zh-CN" sz="3600" b="1" dirty="0">
                <a:solidFill>
                  <a:schemeClr val="tx1">
                    <a:lumMod val="75000"/>
                    <a:lumOff val="25000"/>
                  </a:schemeClr>
                </a:solidFill>
                <a:cs typeface="+mn-ea"/>
                <a:sym typeface="+mn-lt"/>
              </a:rPr>
              <a:t>PPT</a:t>
            </a:r>
            <a:r>
              <a:rPr lang="zh-CN" altLang="en-US" sz="3600" b="1" dirty="0">
                <a:solidFill>
                  <a:schemeClr val="tx1">
                    <a:lumMod val="75000"/>
                    <a:lumOff val="25000"/>
                  </a:schemeClr>
                </a:solidFill>
                <a:cs typeface="+mn-ea"/>
                <a:sym typeface="+mn-lt"/>
              </a:rPr>
              <a:t>模板</a:t>
            </a:r>
          </a:p>
        </p:txBody>
      </p:sp>
      <p:sp>
        <p:nvSpPr>
          <p:cNvPr id="9" name="矩形 8"/>
          <p:cNvSpPr/>
          <p:nvPr/>
        </p:nvSpPr>
        <p:spPr>
          <a:xfrm>
            <a:off x="1097544" y="1773285"/>
            <a:ext cx="2590783" cy="705706"/>
          </a:xfrm>
          <a:prstGeom prst="rect">
            <a:avLst/>
          </a:prstGeom>
        </p:spPr>
        <p:txBody>
          <a:bodyPr wrap="square">
            <a:spAutoFit/>
          </a:bodyPr>
          <a:lstStyle/>
          <a:p>
            <a:pPr>
              <a:lnSpc>
                <a:spcPct val="130000"/>
              </a:lnSpc>
            </a:pPr>
            <a:r>
              <a:rPr lang="en-US" altLang="zh-CN" sz="1600" dirty="0">
                <a:solidFill>
                  <a:schemeClr val="bg1"/>
                </a:solidFill>
                <a:cs typeface="+mn-ea"/>
                <a:sym typeface="+mn-lt"/>
              </a:rPr>
              <a:t>IMPLEMENTATION OF MANAGEMENT SYSTEM</a:t>
            </a:r>
            <a:endParaRPr lang="zh-CN" altLang="en-US" sz="1600" dirty="0">
              <a:solidFill>
                <a:schemeClr val="bg1"/>
              </a:solidFill>
              <a:cs typeface="+mn-ea"/>
              <a:sym typeface="+mn-lt"/>
            </a:endParaRPr>
          </a:p>
        </p:txBody>
      </p:sp>
      <p:sp>
        <p:nvSpPr>
          <p:cNvPr id="53" name="圆角矩形 52"/>
          <p:cNvSpPr/>
          <p:nvPr/>
        </p:nvSpPr>
        <p:spPr>
          <a:xfrm>
            <a:off x="374197" y="3937334"/>
            <a:ext cx="1674680" cy="32138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sp>
        <p:nvSpPr>
          <p:cNvPr id="54" name="圆角矩形 53"/>
          <p:cNvSpPr/>
          <p:nvPr/>
        </p:nvSpPr>
        <p:spPr>
          <a:xfrm>
            <a:off x="2250983" y="3937334"/>
            <a:ext cx="1674680" cy="32138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sp>
        <p:nvSpPr>
          <p:cNvPr id="59" name="矩形 58"/>
          <p:cNvSpPr/>
          <p:nvPr/>
        </p:nvSpPr>
        <p:spPr>
          <a:xfrm>
            <a:off x="642316" y="3964758"/>
            <a:ext cx="1031051" cy="261610"/>
          </a:xfrm>
          <a:prstGeom prst="rect">
            <a:avLst/>
          </a:prstGeom>
        </p:spPr>
        <p:txBody>
          <a:bodyPr wrap="none">
            <a:spAutoFit/>
          </a:bodyPr>
          <a:lstStyle/>
          <a:p>
            <a:r>
              <a:rPr lang="zh-CN" altLang="en-US" sz="1100" dirty="0">
                <a:solidFill>
                  <a:schemeClr val="bg1"/>
                </a:solidFill>
                <a:cs typeface="+mn-ea"/>
                <a:sym typeface="+mn-lt"/>
              </a:rPr>
              <a:t>主讲人：小北</a:t>
            </a:r>
          </a:p>
        </p:txBody>
      </p:sp>
      <p:sp>
        <p:nvSpPr>
          <p:cNvPr id="64" name="矩形 63"/>
          <p:cNvSpPr/>
          <p:nvPr/>
        </p:nvSpPr>
        <p:spPr>
          <a:xfrm>
            <a:off x="2296129" y="3964758"/>
            <a:ext cx="1665841" cy="261610"/>
          </a:xfrm>
          <a:prstGeom prst="rect">
            <a:avLst/>
          </a:prstGeom>
        </p:spPr>
        <p:txBody>
          <a:bodyPr wrap="none">
            <a:spAutoFit/>
          </a:bodyPr>
          <a:lstStyle/>
          <a:p>
            <a:r>
              <a:rPr lang="zh-CN" altLang="en-US" sz="1100" dirty="0">
                <a:solidFill>
                  <a:schemeClr val="bg1"/>
                </a:solidFill>
                <a:cs typeface="+mn-ea"/>
                <a:sym typeface="+mn-lt"/>
              </a:rPr>
              <a:t>时间：</a:t>
            </a:r>
            <a:r>
              <a:rPr lang="en-US" altLang="zh-CN" sz="1100" dirty="0">
                <a:solidFill>
                  <a:schemeClr val="bg1"/>
                </a:solidFill>
                <a:cs typeface="+mn-ea"/>
                <a:sym typeface="+mn-lt"/>
              </a:rPr>
              <a:t>2020</a:t>
            </a:r>
            <a:r>
              <a:rPr lang="zh-CN" altLang="en-US" sz="1100" dirty="0">
                <a:solidFill>
                  <a:schemeClr val="bg1"/>
                </a:solidFill>
                <a:cs typeface="+mn-ea"/>
                <a:sym typeface="+mn-lt"/>
              </a:rPr>
              <a:t>年</a:t>
            </a:r>
            <a:r>
              <a:rPr lang="en-US" altLang="zh-CN" sz="1100" dirty="0">
                <a:solidFill>
                  <a:schemeClr val="bg1"/>
                </a:solidFill>
                <a:cs typeface="+mn-ea"/>
                <a:sym typeface="+mn-lt"/>
              </a:rPr>
              <a:t>xx</a:t>
            </a:r>
            <a:r>
              <a:rPr lang="zh-CN" altLang="en-US" sz="1100" dirty="0">
                <a:solidFill>
                  <a:schemeClr val="bg1"/>
                </a:solidFill>
                <a:cs typeface="+mn-ea"/>
                <a:sym typeface="+mn-lt"/>
              </a:rPr>
              <a:t>月</a:t>
            </a:r>
            <a:r>
              <a:rPr lang="en-US" altLang="zh-CN" sz="1100" dirty="0">
                <a:solidFill>
                  <a:schemeClr val="bg1"/>
                </a:solidFill>
                <a:cs typeface="+mn-ea"/>
                <a:sym typeface="+mn-lt"/>
              </a:rPr>
              <a:t>xx</a:t>
            </a:r>
            <a:r>
              <a:rPr lang="zh-CN" altLang="en-US" sz="1100" dirty="0">
                <a:solidFill>
                  <a:schemeClr val="bg1"/>
                </a:solidFill>
                <a:cs typeface="+mn-ea"/>
                <a:sym typeface="+mn-lt"/>
              </a:rPr>
              <a:t>日</a:t>
            </a:r>
          </a:p>
        </p:txBody>
      </p:sp>
      <p:sp>
        <p:nvSpPr>
          <p:cNvPr id="5" name="平行四边形 4">
            <a:extLst>
              <a:ext uri="{FF2B5EF4-FFF2-40B4-BE49-F238E27FC236}">
                <a16:creationId xmlns:a16="http://schemas.microsoft.com/office/drawing/2014/main" id="{AC655BD5-4D69-8C41-949D-67D8711D2FE4}"/>
              </a:ext>
            </a:extLst>
          </p:cNvPr>
          <p:cNvSpPr/>
          <p:nvPr/>
        </p:nvSpPr>
        <p:spPr>
          <a:xfrm>
            <a:off x="3919046" y="-14411"/>
            <a:ext cx="1315565" cy="1473341"/>
          </a:xfrm>
          <a:prstGeom prst="parallelogram">
            <a:avLst>
              <a:gd name="adj" fmla="val 5465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平行四边形 20">
            <a:extLst>
              <a:ext uri="{FF2B5EF4-FFF2-40B4-BE49-F238E27FC236}">
                <a16:creationId xmlns:a16="http://schemas.microsoft.com/office/drawing/2014/main" id="{E040B9D4-0B9D-EA40-A282-3F5B1AC21D71}"/>
              </a:ext>
            </a:extLst>
          </p:cNvPr>
          <p:cNvSpPr/>
          <p:nvPr/>
        </p:nvSpPr>
        <p:spPr>
          <a:xfrm rot="3251185" flipH="1">
            <a:off x="3337363" y="1674422"/>
            <a:ext cx="3219348" cy="888437"/>
          </a:xfrm>
          <a:prstGeom prst="parallelogram">
            <a:avLst>
              <a:gd name="adj" fmla="val 5465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extLst>
      <p:ext uri="{BB962C8B-B14F-4D97-AF65-F5344CB8AC3E}">
        <p14:creationId xmlns:p14="http://schemas.microsoft.com/office/powerpoint/2010/main" val="5448982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heel(1)">
                                      <p:cBhvr>
                                        <p:cTn id="7" dur="2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1000"/>
                                        <p:tgtEl>
                                          <p:spTgt spid="59"/>
                                        </p:tgtEl>
                                      </p:cBhvr>
                                    </p:animEffect>
                                    <p:anim calcmode="lin" valueType="num">
                                      <p:cBhvr>
                                        <p:cTn id="33" dur="1000" fill="hold"/>
                                        <p:tgtEl>
                                          <p:spTgt spid="59"/>
                                        </p:tgtEl>
                                        <p:attrNameLst>
                                          <p:attrName>ppt_x</p:attrName>
                                        </p:attrNameLst>
                                      </p:cBhvr>
                                      <p:tavLst>
                                        <p:tav tm="0">
                                          <p:val>
                                            <p:strVal val="#ppt_x"/>
                                          </p:val>
                                        </p:tav>
                                        <p:tav tm="100000">
                                          <p:val>
                                            <p:strVal val="#ppt_x"/>
                                          </p:val>
                                        </p:tav>
                                      </p:tavLst>
                                    </p:anim>
                                    <p:anim calcmode="lin" valueType="num">
                                      <p:cBhvr>
                                        <p:cTn id="34" dur="1000" fill="hold"/>
                                        <p:tgtEl>
                                          <p:spTgt spid="5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anim calcmode="lin" valueType="num">
                                      <p:cBhvr>
                                        <p:cTn id="38" dur="1000" fill="hold"/>
                                        <p:tgtEl>
                                          <p:spTgt spid="54"/>
                                        </p:tgtEl>
                                        <p:attrNameLst>
                                          <p:attrName>ppt_x</p:attrName>
                                        </p:attrNameLst>
                                      </p:cBhvr>
                                      <p:tavLst>
                                        <p:tav tm="0">
                                          <p:val>
                                            <p:strVal val="#ppt_x"/>
                                          </p:val>
                                        </p:tav>
                                        <p:tav tm="100000">
                                          <p:val>
                                            <p:strVal val="#ppt_x"/>
                                          </p:val>
                                        </p:tav>
                                      </p:tavLst>
                                    </p:anim>
                                    <p:anim calcmode="lin" valueType="num">
                                      <p:cBhvr>
                                        <p:cTn id="39" dur="1000" fill="hold"/>
                                        <p:tgtEl>
                                          <p:spTgt spid="5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anim calcmode="lin" valueType="num">
                                      <p:cBhvr>
                                        <p:cTn id="43" dur="1000" fill="hold"/>
                                        <p:tgtEl>
                                          <p:spTgt spid="64"/>
                                        </p:tgtEl>
                                        <p:attrNameLst>
                                          <p:attrName>ppt_x</p:attrName>
                                        </p:attrNameLst>
                                      </p:cBhvr>
                                      <p:tavLst>
                                        <p:tav tm="0">
                                          <p:val>
                                            <p:strVal val="#ppt_x"/>
                                          </p:val>
                                        </p:tav>
                                        <p:tav tm="100000">
                                          <p:val>
                                            <p:strVal val="#ppt_x"/>
                                          </p:val>
                                        </p:tav>
                                      </p:tavLst>
                                    </p:anim>
                                    <p:anim calcmode="lin" valueType="num">
                                      <p:cBhvr>
                                        <p:cTn id="4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heel(1)">
                                      <p:cBhvr>
                                        <p:cTn id="49"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8" showWhenStopped="0">
                <p:cTn id="50" repeatCount="indefinite" fill="remove" display="0">
                  <p:stCondLst>
                    <p:cond delay="indefinite"/>
                  </p:stCondLst>
                  <p:endCondLst>
                    <p:cond evt="onStopAudio" delay="0">
                      <p:tgtEl>
                        <p:sldTgt/>
                      </p:tgtEl>
                    </p:cond>
                  </p:endCondLst>
                </p:cTn>
                <p:tgtEl>
                  <p:spTgt spid="3"/>
                </p:tgtEl>
              </p:cMediaNode>
            </p:audio>
          </p:childTnLst>
        </p:cTn>
      </p:par>
    </p:tnLst>
    <p:bldLst>
      <p:bldP spid="24" grpId="0" animBg="1"/>
      <p:bldP spid="47" grpId="0" animBg="1"/>
      <p:bldP spid="51" grpId="0"/>
      <p:bldP spid="52" grpId="0"/>
      <p:bldP spid="9" grpId="0"/>
      <p:bldP spid="53" grpId="0" animBg="1"/>
      <p:bldP spid="54" grpId="0" animBg="1"/>
      <p:bldP spid="59" grpId="0"/>
      <p:bldP spid="6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986314" y="805255"/>
            <a:ext cx="2412000" cy="396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圆角矩形 36"/>
          <p:cNvSpPr/>
          <p:nvPr/>
        </p:nvSpPr>
        <p:spPr>
          <a:xfrm>
            <a:off x="4844132" y="798434"/>
            <a:ext cx="3657600" cy="3651254"/>
          </a:xfrm>
          <a:prstGeom prst="roundRect">
            <a:avLst>
              <a:gd name="adj" fmla="val 6554"/>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38" name="圆角矩形 37"/>
          <p:cNvSpPr/>
          <p:nvPr/>
        </p:nvSpPr>
        <p:spPr>
          <a:xfrm>
            <a:off x="986315" y="2696968"/>
            <a:ext cx="2412000" cy="3960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p:cNvSpPr/>
          <p:nvPr/>
        </p:nvSpPr>
        <p:spPr>
          <a:xfrm>
            <a:off x="1458570" y="833978"/>
            <a:ext cx="1457450" cy="338554"/>
          </a:xfrm>
          <a:prstGeom prst="rect">
            <a:avLst/>
          </a:prstGeom>
        </p:spPr>
        <p:txBody>
          <a:bodyPr wrap="none">
            <a:spAutoFit/>
          </a:bodyPr>
          <a:lstStyle/>
          <a:p>
            <a:r>
              <a:rPr lang="zh-CN" altLang="en-US" sz="1600" b="1" dirty="0">
                <a:solidFill>
                  <a:schemeClr val="bg1"/>
                </a:solidFill>
                <a:cs typeface="+mn-ea"/>
                <a:sym typeface="+mn-lt"/>
              </a:rPr>
              <a:t>开店流程</a:t>
            </a:r>
            <a:r>
              <a:rPr lang="zh-CN" altLang="en-US" sz="1600" dirty="0">
                <a:solidFill>
                  <a:schemeClr val="bg1"/>
                </a:solidFill>
                <a:cs typeface="+mn-ea"/>
                <a:sym typeface="+mn-lt"/>
              </a:rPr>
              <a:t>／</a:t>
            </a:r>
            <a:r>
              <a:rPr lang="en-US" altLang="zh-CN" sz="1600" dirty="0">
                <a:solidFill>
                  <a:schemeClr val="bg1"/>
                </a:solidFill>
                <a:cs typeface="+mn-ea"/>
                <a:sym typeface="+mn-lt"/>
              </a:rPr>
              <a:t>01</a:t>
            </a:r>
            <a:endParaRPr lang="zh-CN" altLang="en-US" sz="1600" dirty="0">
              <a:solidFill>
                <a:schemeClr val="bg1"/>
              </a:solidFill>
              <a:cs typeface="+mn-ea"/>
              <a:sym typeface="+mn-lt"/>
            </a:endParaRPr>
          </a:p>
        </p:txBody>
      </p:sp>
      <p:sp>
        <p:nvSpPr>
          <p:cNvPr id="40" name="矩形 39"/>
          <p:cNvSpPr/>
          <p:nvPr/>
        </p:nvSpPr>
        <p:spPr>
          <a:xfrm>
            <a:off x="1458572" y="2725691"/>
            <a:ext cx="1484702" cy="338554"/>
          </a:xfrm>
          <a:prstGeom prst="rect">
            <a:avLst/>
          </a:prstGeom>
        </p:spPr>
        <p:txBody>
          <a:bodyPr wrap="none">
            <a:spAutoFit/>
          </a:bodyPr>
          <a:lstStyle/>
          <a:p>
            <a:r>
              <a:rPr lang="zh-CN" altLang="en-US" sz="1600" b="1" dirty="0">
                <a:solidFill>
                  <a:schemeClr val="bg1"/>
                </a:solidFill>
                <a:cs typeface="+mn-ea"/>
                <a:sym typeface="+mn-lt"/>
              </a:rPr>
              <a:t>闭店流程</a:t>
            </a:r>
            <a:r>
              <a:rPr lang="zh-CN" altLang="en-US" sz="1600" dirty="0">
                <a:solidFill>
                  <a:schemeClr val="bg1"/>
                </a:solidFill>
                <a:cs typeface="+mn-ea"/>
                <a:sym typeface="+mn-lt"/>
              </a:rPr>
              <a:t>／</a:t>
            </a:r>
            <a:r>
              <a:rPr lang="en-US" altLang="zh-CN" sz="1600" dirty="0">
                <a:solidFill>
                  <a:schemeClr val="bg1"/>
                </a:solidFill>
                <a:cs typeface="+mn-ea"/>
                <a:sym typeface="+mn-lt"/>
              </a:rPr>
              <a:t>02</a:t>
            </a:r>
            <a:endParaRPr lang="zh-CN" altLang="en-US" sz="1600" dirty="0">
              <a:solidFill>
                <a:schemeClr val="bg1"/>
              </a:solidFill>
              <a:cs typeface="+mn-ea"/>
              <a:sym typeface="+mn-lt"/>
            </a:endParaRPr>
          </a:p>
        </p:txBody>
      </p:sp>
      <p:sp>
        <p:nvSpPr>
          <p:cNvPr id="41" name="矩形 40"/>
          <p:cNvSpPr/>
          <p:nvPr/>
        </p:nvSpPr>
        <p:spPr>
          <a:xfrm>
            <a:off x="986314" y="1257403"/>
            <a:ext cx="4126317" cy="1340752"/>
          </a:xfrm>
          <a:prstGeom prst="rect">
            <a:avLst/>
          </a:prstGeom>
        </p:spPr>
        <p:txBody>
          <a:bodyPr wrap="square">
            <a:spAutoFit/>
          </a:bodyPr>
          <a:lstStyle/>
          <a:p>
            <a:pPr>
              <a:lnSpc>
                <a:spcPct val="150000"/>
              </a:lnSpc>
            </a:pPr>
            <a:r>
              <a:rPr lang="zh-CN" altLang="en-US" sz="1100" dirty="0">
                <a:solidFill>
                  <a:schemeClr val="tx1">
                    <a:lumMod val="65000"/>
                    <a:lumOff val="35000"/>
                  </a:schemeClr>
                </a:solidFill>
                <a:cs typeface="+mn-ea"/>
                <a:sym typeface="+mn-lt"/>
              </a:rPr>
              <a:t>营业时间：</a:t>
            </a:r>
            <a:r>
              <a:rPr lang="en-US" altLang="zh-CN" sz="1100" dirty="0">
                <a:solidFill>
                  <a:schemeClr val="tx1">
                    <a:lumMod val="65000"/>
                    <a:lumOff val="35000"/>
                  </a:schemeClr>
                </a:solidFill>
                <a:cs typeface="+mn-ea"/>
                <a:sym typeface="+mn-lt"/>
              </a:rPr>
              <a:t>10</a:t>
            </a:r>
            <a:r>
              <a:rPr lang="zh-CN" altLang="en-US" sz="1100" dirty="0">
                <a:solidFill>
                  <a:schemeClr val="tx1">
                    <a:lumMod val="65000"/>
                    <a:lumOff val="35000"/>
                  </a:schemeClr>
                </a:solidFill>
                <a:cs typeface="+mn-ea"/>
                <a:sym typeface="+mn-lt"/>
              </a:rPr>
              <a:t>：</a:t>
            </a:r>
            <a:r>
              <a:rPr lang="en-US" altLang="zh-CN" sz="1100" dirty="0">
                <a:solidFill>
                  <a:schemeClr val="tx1">
                    <a:lumMod val="65000"/>
                    <a:lumOff val="35000"/>
                  </a:schemeClr>
                </a:solidFill>
                <a:cs typeface="+mn-ea"/>
                <a:sym typeface="+mn-lt"/>
              </a:rPr>
              <a:t>30—21</a:t>
            </a:r>
            <a:r>
              <a:rPr lang="zh-CN" altLang="en-US" sz="1100" dirty="0">
                <a:solidFill>
                  <a:schemeClr val="tx1">
                    <a:lumMod val="65000"/>
                    <a:lumOff val="35000"/>
                  </a:schemeClr>
                </a:solidFill>
                <a:cs typeface="+mn-ea"/>
                <a:sym typeface="+mn-lt"/>
              </a:rPr>
              <a:t>：</a:t>
            </a:r>
            <a:r>
              <a:rPr lang="en-US" altLang="zh-CN" sz="1100" dirty="0">
                <a:solidFill>
                  <a:schemeClr val="tx1">
                    <a:lumMod val="65000"/>
                    <a:lumOff val="35000"/>
                  </a:schemeClr>
                </a:solidFill>
                <a:cs typeface="+mn-ea"/>
                <a:sym typeface="+mn-lt"/>
              </a:rPr>
              <a:t>00</a:t>
            </a:r>
          </a:p>
          <a:p>
            <a:pPr>
              <a:lnSpc>
                <a:spcPct val="150000"/>
              </a:lnSpc>
            </a:pPr>
            <a:r>
              <a:rPr lang="en-US" altLang="zh-CN" sz="1100" dirty="0">
                <a:solidFill>
                  <a:schemeClr val="tx1">
                    <a:lumMod val="65000"/>
                    <a:lumOff val="35000"/>
                  </a:schemeClr>
                </a:solidFill>
                <a:cs typeface="+mn-ea"/>
                <a:sym typeface="+mn-lt"/>
              </a:rPr>
              <a:t>【10</a:t>
            </a:r>
            <a:r>
              <a:rPr lang="zh-CN" altLang="en-US" sz="1100" dirty="0">
                <a:solidFill>
                  <a:schemeClr val="tx1">
                    <a:lumMod val="65000"/>
                    <a:lumOff val="35000"/>
                  </a:schemeClr>
                </a:solidFill>
                <a:cs typeface="+mn-ea"/>
                <a:sym typeface="+mn-lt"/>
              </a:rPr>
              <a:t>：</a:t>
            </a:r>
            <a:r>
              <a:rPr lang="en-US" altLang="zh-CN" sz="1100" dirty="0">
                <a:solidFill>
                  <a:schemeClr val="tx1">
                    <a:lumMod val="65000"/>
                    <a:lumOff val="35000"/>
                  </a:schemeClr>
                </a:solidFill>
                <a:cs typeface="+mn-ea"/>
                <a:sym typeface="+mn-lt"/>
              </a:rPr>
              <a:t>00】</a:t>
            </a:r>
            <a:r>
              <a:rPr lang="zh-CN" altLang="en-US" sz="1100" dirty="0">
                <a:solidFill>
                  <a:schemeClr val="tx1">
                    <a:lumMod val="65000"/>
                    <a:lumOff val="35000"/>
                  </a:schemeClr>
                </a:solidFill>
                <a:cs typeface="+mn-ea"/>
                <a:sym typeface="+mn-lt"/>
              </a:rPr>
              <a:t>员工到达公司并做开店准备</a:t>
            </a:r>
          </a:p>
          <a:p>
            <a:pPr>
              <a:lnSpc>
                <a:spcPct val="150000"/>
              </a:lnSpc>
            </a:pPr>
            <a:r>
              <a:rPr lang="en-US" altLang="zh-CN" sz="1100" dirty="0">
                <a:solidFill>
                  <a:schemeClr val="tx1">
                    <a:lumMod val="65000"/>
                    <a:lumOff val="35000"/>
                  </a:schemeClr>
                </a:solidFill>
                <a:cs typeface="+mn-ea"/>
                <a:sym typeface="+mn-lt"/>
              </a:rPr>
              <a:t>【10</a:t>
            </a:r>
            <a:r>
              <a:rPr lang="zh-CN" altLang="en-US" sz="1100" dirty="0">
                <a:solidFill>
                  <a:schemeClr val="tx1">
                    <a:lumMod val="65000"/>
                    <a:lumOff val="35000"/>
                  </a:schemeClr>
                </a:solidFill>
                <a:cs typeface="+mn-ea"/>
                <a:sym typeface="+mn-lt"/>
              </a:rPr>
              <a:t>：</a:t>
            </a:r>
            <a:r>
              <a:rPr lang="en-US" altLang="zh-CN" sz="1100" dirty="0">
                <a:solidFill>
                  <a:schemeClr val="tx1">
                    <a:lumMod val="65000"/>
                    <a:lumOff val="35000"/>
                  </a:schemeClr>
                </a:solidFill>
                <a:cs typeface="+mn-ea"/>
                <a:sym typeface="+mn-lt"/>
              </a:rPr>
              <a:t>25】</a:t>
            </a:r>
            <a:r>
              <a:rPr lang="zh-CN" altLang="en-US" sz="1100" dirty="0">
                <a:solidFill>
                  <a:schemeClr val="tx1">
                    <a:lumMod val="65000"/>
                    <a:lumOff val="35000"/>
                  </a:schemeClr>
                </a:solidFill>
                <a:cs typeface="+mn-ea"/>
                <a:sym typeface="+mn-lt"/>
              </a:rPr>
              <a:t>广播室播放迎宾曲、迎宾词</a:t>
            </a:r>
          </a:p>
          <a:p>
            <a:pPr>
              <a:lnSpc>
                <a:spcPct val="150000"/>
              </a:lnSpc>
            </a:pPr>
            <a:r>
              <a:rPr lang="en-US" altLang="zh-CN" sz="1100" dirty="0">
                <a:solidFill>
                  <a:schemeClr val="tx1">
                    <a:lumMod val="65000"/>
                    <a:lumOff val="35000"/>
                  </a:schemeClr>
                </a:solidFill>
                <a:cs typeface="+mn-ea"/>
                <a:sym typeface="+mn-lt"/>
              </a:rPr>
              <a:t>【10</a:t>
            </a:r>
            <a:r>
              <a:rPr lang="zh-CN" altLang="en-US" sz="1100" dirty="0">
                <a:solidFill>
                  <a:schemeClr val="tx1">
                    <a:lumMod val="65000"/>
                    <a:lumOff val="35000"/>
                  </a:schemeClr>
                </a:solidFill>
                <a:cs typeface="+mn-ea"/>
                <a:sym typeface="+mn-lt"/>
              </a:rPr>
              <a:t>：</a:t>
            </a:r>
            <a:r>
              <a:rPr lang="en-US" altLang="zh-CN" sz="1100" dirty="0">
                <a:solidFill>
                  <a:schemeClr val="tx1">
                    <a:lumMod val="65000"/>
                    <a:lumOff val="35000"/>
                  </a:schemeClr>
                </a:solidFill>
                <a:cs typeface="+mn-ea"/>
                <a:sym typeface="+mn-lt"/>
              </a:rPr>
              <a:t>30】</a:t>
            </a:r>
            <a:r>
              <a:rPr lang="zh-CN" altLang="en-US" sz="1100" dirty="0">
                <a:solidFill>
                  <a:schemeClr val="tx1">
                    <a:lumMod val="65000"/>
                    <a:lumOff val="35000"/>
                  </a:schemeClr>
                </a:solidFill>
                <a:cs typeface="+mn-ea"/>
                <a:sym typeface="+mn-lt"/>
              </a:rPr>
              <a:t>员工开始检查店铺开闭及人员到岗情况</a:t>
            </a:r>
          </a:p>
          <a:p>
            <a:pPr>
              <a:lnSpc>
                <a:spcPct val="150000"/>
              </a:lnSpc>
            </a:pPr>
            <a:r>
              <a:rPr lang="en-US" altLang="zh-CN" sz="1100" dirty="0">
                <a:solidFill>
                  <a:schemeClr val="tx1">
                    <a:lumMod val="65000"/>
                    <a:lumOff val="35000"/>
                  </a:schemeClr>
                </a:solidFill>
                <a:cs typeface="+mn-ea"/>
                <a:sym typeface="+mn-lt"/>
              </a:rPr>
              <a:t>【10</a:t>
            </a:r>
            <a:r>
              <a:rPr lang="zh-CN" altLang="en-US" sz="1100" dirty="0">
                <a:solidFill>
                  <a:schemeClr val="tx1">
                    <a:lumMod val="65000"/>
                    <a:lumOff val="35000"/>
                  </a:schemeClr>
                </a:solidFill>
                <a:cs typeface="+mn-ea"/>
                <a:sym typeface="+mn-lt"/>
              </a:rPr>
              <a:t>：</a:t>
            </a:r>
            <a:r>
              <a:rPr lang="en-US" altLang="zh-CN" sz="1100" dirty="0">
                <a:solidFill>
                  <a:schemeClr val="tx1">
                    <a:lumMod val="65000"/>
                    <a:lumOff val="35000"/>
                  </a:schemeClr>
                </a:solidFill>
                <a:cs typeface="+mn-ea"/>
                <a:sym typeface="+mn-lt"/>
              </a:rPr>
              <a:t>30--20:30】</a:t>
            </a:r>
            <a:r>
              <a:rPr lang="zh-CN" altLang="en-US" sz="1100" dirty="0">
                <a:solidFill>
                  <a:schemeClr val="tx1">
                    <a:lumMod val="65000"/>
                    <a:lumOff val="35000"/>
                  </a:schemeClr>
                </a:solidFill>
                <a:cs typeface="+mn-ea"/>
                <a:sym typeface="+mn-lt"/>
              </a:rPr>
              <a:t>开展一天的工作内容</a:t>
            </a:r>
          </a:p>
        </p:txBody>
      </p:sp>
      <p:sp>
        <p:nvSpPr>
          <p:cNvPr id="42" name="矩形 41"/>
          <p:cNvSpPr/>
          <p:nvPr/>
        </p:nvSpPr>
        <p:spPr>
          <a:xfrm>
            <a:off x="988912" y="3145485"/>
            <a:ext cx="3815743" cy="1304203"/>
          </a:xfrm>
          <a:prstGeom prst="rect">
            <a:avLst/>
          </a:prstGeom>
        </p:spPr>
        <p:txBody>
          <a:bodyPr wrap="square">
            <a:spAutoFit/>
          </a:bodyPr>
          <a:lstStyle/>
          <a:p>
            <a:pPr>
              <a:lnSpc>
                <a:spcPct val="150000"/>
              </a:lnSpc>
            </a:pPr>
            <a:r>
              <a:rPr lang="en-US" altLang="zh-CN" sz="1050" dirty="0">
                <a:solidFill>
                  <a:schemeClr val="tx1">
                    <a:lumMod val="65000"/>
                    <a:lumOff val="35000"/>
                  </a:schemeClr>
                </a:solidFill>
                <a:cs typeface="+mn-ea"/>
                <a:sym typeface="+mn-lt"/>
              </a:rPr>
              <a:t>【20</a:t>
            </a:r>
            <a:r>
              <a:rPr lang="zh-CN" altLang="en-US" sz="1050" dirty="0">
                <a:solidFill>
                  <a:schemeClr val="tx1">
                    <a:lumMod val="65000"/>
                    <a:lumOff val="35000"/>
                  </a:schemeClr>
                </a:solidFill>
                <a:cs typeface="+mn-ea"/>
                <a:sym typeface="+mn-lt"/>
              </a:rPr>
              <a:t>：</a:t>
            </a:r>
            <a:r>
              <a:rPr lang="en-US" altLang="zh-CN" sz="1050" dirty="0">
                <a:solidFill>
                  <a:schemeClr val="tx1">
                    <a:lumMod val="65000"/>
                    <a:lumOff val="35000"/>
                  </a:schemeClr>
                </a:solidFill>
                <a:cs typeface="+mn-ea"/>
                <a:sym typeface="+mn-lt"/>
              </a:rPr>
              <a:t>30】</a:t>
            </a:r>
            <a:r>
              <a:rPr lang="zh-CN" altLang="en-US" sz="1050" dirty="0">
                <a:solidFill>
                  <a:schemeClr val="tx1">
                    <a:lumMod val="65000"/>
                    <a:lumOff val="35000"/>
                  </a:schemeClr>
                </a:solidFill>
                <a:cs typeface="+mn-ea"/>
                <a:sym typeface="+mn-lt"/>
              </a:rPr>
              <a:t>广播系统报时并提示闭店时间</a:t>
            </a:r>
            <a:endParaRPr lang="en-US" altLang="zh-CN" sz="1050" dirty="0">
              <a:solidFill>
                <a:schemeClr val="tx1">
                  <a:lumMod val="65000"/>
                  <a:lumOff val="35000"/>
                </a:schemeClr>
              </a:solidFill>
              <a:cs typeface="+mn-ea"/>
              <a:sym typeface="+mn-lt"/>
            </a:endParaRPr>
          </a:p>
          <a:p>
            <a:pPr>
              <a:lnSpc>
                <a:spcPct val="150000"/>
              </a:lnSpc>
            </a:pPr>
            <a:r>
              <a:rPr lang="en-US" altLang="zh-CN" sz="1050" dirty="0">
                <a:solidFill>
                  <a:schemeClr val="tx1">
                    <a:lumMod val="65000"/>
                    <a:lumOff val="35000"/>
                  </a:schemeClr>
                </a:solidFill>
                <a:cs typeface="+mn-ea"/>
                <a:sym typeface="+mn-lt"/>
              </a:rPr>
              <a:t>【20</a:t>
            </a:r>
            <a:r>
              <a:rPr lang="zh-CN" altLang="en-US" sz="1050" dirty="0">
                <a:solidFill>
                  <a:schemeClr val="tx1">
                    <a:lumMod val="65000"/>
                    <a:lumOff val="35000"/>
                  </a:schemeClr>
                </a:solidFill>
                <a:cs typeface="+mn-ea"/>
                <a:sym typeface="+mn-lt"/>
              </a:rPr>
              <a:t>：</a:t>
            </a:r>
            <a:r>
              <a:rPr lang="en-US" altLang="zh-CN" sz="1050" dirty="0">
                <a:solidFill>
                  <a:schemeClr val="tx1">
                    <a:lumMod val="65000"/>
                    <a:lumOff val="35000"/>
                  </a:schemeClr>
                </a:solidFill>
                <a:cs typeface="+mn-ea"/>
                <a:sym typeface="+mn-lt"/>
              </a:rPr>
              <a:t>55】</a:t>
            </a:r>
            <a:r>
              <a:rPr lang="zh-CN" altLang="en-US" sz="1050" dirty="0">
                <a:solidFill>
                  <a:schemeClr val="tx1">
                    <a:lumMod val="65000"/>
                    <a:lumOff val="35000"/>
                  </a:schemeClr>
                </a:solidFill>
                <a:cs typeface="+mn-ea"/>
                <a:sym typeface="+mn-lt"/>
              </a:rPr>
              <a:t>广播室播放送宾曲、送宾词</a:t>
            </a:r>
          </a:p>
          <a:p>
            <a:pPr>
              <a:lnSpc>
                <a:spcPct val="150000"/>
              </a:lnSpc>
            </a:pPr>
            <a:r>
              <a:rPr lang="en-US" altLang="zh-CN" sz="1050" dirty="0">
                <a:solidFill>
                  <a:schemeClr val="tx1">
                    <a:lumMod val="65000"/>
                    <a:lumOff val="35000"/>
                  </a:schemeClr>
                </a:solidFill>
                <a:cs typeface="+mn-ea"/>
                <a:sym typeface="+mn-lt"/>
              </a:rPr>
              <a:t>【21</a:t>
            </a:r>
            <a:r>
              <a:rPr lang="zh-CN" altLang="en-US" sz="1050" dirty="0">
                <a:solidFill>
                  <a:schemeClr val="tx1">
                    <a:lumMod val="65000"/>
                    <a:lumOff val="35000"/>
                  </a:schemeClr>
                </a:solidFill>
                <a:cs typeface="+mn-ea"/>
                <a:sym typeface="+mn-lt"/>
              </a:rPr>
              <a:t>：</a:t>
            </a:r>
            <a:r>
              <a:rPr lang="en-US" altLang="zh-CN" sz="1050" dirty="0">
                <a:solidFill>
                  <a:schemeClr val="tx1">
                    <a:lumMod val="65000"/>
                    <a:lumOff val="35000"/>
                  </a:schemeClr>
                </a:solidFill>
                <a:cs typeface="+mn-ea"/>
                <a:sym typeface="+mn-lt"/>
              </a:rPr>
              <a:t>00】</a:t>
            </a:r>
            <a:r>
              <a:rPr lang="zh-CN" altLang="en-US" sz="1050" dirty="0">
                <a:solidFill>
                  <a:schemeClr val="tx1">
                    <a:lumMod val="65000"/>
                    <a:lumOff val="35000"/>
                  </a:schemeClr>
                </a:solidFill>
                <a:cs typeface="+mn-ea"/>
                <a:sym typeface="+mn-lt"/>
              </a:rPr>
              <a:t>收市，各商铺员工整理货品打扫卫生盘点，闭店</a:t>
            </a:r>
          </a:p>
          <a:p>
            <a:pPr>
              <a:lnSpc>
                <a:spcPct val="150000"/>
              </a:lnSpc>
            </a:pPr>
            <a:r>
              <a:rPr lang="en-US" altLang="zh-CN" sz="1050" dirty="0">
                <a:solidFill>
                  <a:schemeClr val="tx1">
                    <a:lumMod val="65000"/>
                    <a:lumOff val="35000"/>
                  </a:schemeClr>
                </a:solidFill>
                <a:cs typeface="+mn-ea"/>
                <a:sym typeface="+mn-lt"/>
              </a:rPr>
              <a:t>【21</a:t>
            </a:r>
            <a:r>
              <a:rPr lang="zh-CN" altLang="en-US" sz="1050" dirty="0">
                <a:solidFill>
                  <a:schemeClr val="tx1">
                    <a:lumMod val="65000"/>
                    <a:lumOff val="35000"/>
                  </a:schemeClr>
                </a:solidFill>
                <a:cs typeface="+mn-ea"/>
                <a:sym typeface="+mn-lt"/>
              </a:rPr>
              <a:t>：</a:t>
            </a:r>
            <a:r>
              <a:rPr lang="en-US" altLang="zh-CN" sz="1050" dirty="0">
                <a:solidFill>
                  <a:schemeClr val="tx1">
                    <a:lumMod val="65000"/>
                    <a:lumOff val="35000"/>
                  </a:schemeClr>
                </a:solidFill>
                <a:cs typeface="+mn-ea"/>
                <a:sym typeface="+mn-lt"/>
              </a:rPr>
              <a:t>00】</a:t>
            </a:r>
            <a:r>
              <a:rPr lang="zh-CN" altLang="en-US" sz="1050" dirty="0">
                <a:solidFill>
                  <a:schemeClr val="tx1">
                    <a:lumMod val="65000"/>
                    <a:lumOff val="35000"/>
                  </a:schemeClr>
                </a:solidFill>
                <a:cs typeface="+mn-ea"/>
                <a:sym typeface="+mn-lt"/>
              </a:rPr>
              <a:t>广播播放员工致词，感谢全体员工的努力</a:t>
            </a:r>
          </a:p>
          <a:p>
            <a:pPr>
              <a:lnSpc>
                <a:spcPct val="150000"/>
              </a:lnSpc>
            </a:pPr>
            <a:r>
              <a:rPr lang="en-US" altLang="zh-CN" sz="1050" dirty="0">
                <a:solidFill>
                  <a:schemeClr val="tx1">
                    <a:lumMod val="65000"/>
                    <a:lumOff val="35000"/>
                  </a:schemeClr>
                </a:solidFill>
                <a:cs typeface="+mn-ea"/>
                <a:sym typeface="+mn-lt"/>
              </a:rPr>
              <a:t>【21</a:t>
            </a:r>
            <a:r>
              <a:rPr lang="zh-CN" altLang="en-US" sz="1050" dirty="0">
                <a:solidFill>
                  <a:schemeClr val="tx1">
                    <a:lumMod val="65000"/>
                    <a:lumOff val="35000"/>
                  </a:schemeClr>
                </a:solidFill>
                <a:cs typeface="+mn-ea"/>
                <a:sym typeface="+mn-lt"/>
              </a:rPr>
              <a:t>：</a:t>
            </a:r>
            <a:r>
              <a:rPr lang="en-US" altLang="zh-CN" sz="1050" dirty="0">
                <a:solidFill>
                  <a:schemeClr val="tx1">
                    <a:lumMod val="65000"/>
                    <a:lumOff val="35000"/>
                  </a:schemeClr>
                </a:solidFill>
                <a:cs typeface="+mn-ea"/>
                <a:sym typeface="+mn-lt"/>
              </a:rPr>
              <a:t>00-21</a:t>
            </a:r>
            <a:r>
              <a:rPr lang="zh-CN" altLang="en-US" sz="1050" dirty="0">
                <a:solidFill>
                  <a:schemeClr val="tx1">
                    <a:lumMod val="65000"/>
                    <a:lumOff val="35000"/>
                  </a:schemeClr>
                </a:solidFill>
                <a:cs typeface="+mn-ea"/>
                <a:sym typeface="+mn-lt"/>
              </a:rPr>
              <a:t>：</a:t>
            </a:r>
            <a:r>
              <a:rPr lang="en-US" altLang="zh-CN" sz="1050" dirty="0">
                <a:solidFill>
                  <a:schemeClr val="tx1">
                    <a:lumMod val="65000"/>
                    <a:lumOff val="35000"/>
                  </a:schemeClr>
                </a:solidFill>
                <a:cs typeface="+mn-ea"/>
                <a:sym typeface="+mn-lt"/>
              </a:rPr>
              <a:t>30】</a:t>
            </a:r>
            <a:r>
              <a:rPr lang="zh-CN" altLang="en-US" sz="1050" dirty="0">
                <a:solidFill>
                  <a:schemeClr val="tx1">
                    <a:lumMod val="65000"/>
                    <a:lumOff val="35000"/>
                  </a:schemeClr>
                </a:solidFill>
                <a:cs typeface="+mn-ea"/>
                <a:sym typeface="+mn-lt"/>
              </a:rPr>
              <a:t>各楼管理员进行收市、清场工作</a:t>
            </a:r>
          </a:p>
        </p:txBody>
      </p:sp>
      <p:sp>
        <p:nvSpPr>
          <p:cNvPr id="19" name="矩形 18">
            <a:extLst>
              <a:ext uri="{FF2B5EF4-FFF2-40B4-BE49-F238E27FC236}">
                <a16:creationId xmlns:a16="http://schemas.microsoft.com/office/drawing/2014/main" id="{3E06FEEF-0E4F-4252-8D85-0F4E999CBF9E}"/>
              </a:ext>
            </a:extLst>
          </p:cNvPr>
          <p:cNvSpPr/>
          <p:nvPr/>
        </p:nvSpPr>
        <p:spPr>
          <a:xfrm>
            <a:off x="634246" y="226352"/>
            <a:ext cx="1799210"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商家开闭店管理</a:t>
            </a:r>
          </a:p>
        </p:txBody>
      </p:sp>
      <p:sp>
        <p:nvSpPr>
          <p:cNvPr id="20" name="矩形 19">
            <a:extLst>
              <a:ext uri="{FF2B5EF4-FFF2-40B4-BE49-F238E27FC236}">
                <a16:creationId xmlns:a16="http://schemas.microsoft.com/office/drawing/2014/main" id="{970148BF-1ACC-47DB-97AE-EAA8A6B4129D}"/>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a:extLst>
              <a:ext uri="{FF2B5EF4-FFF2-40B4-BE49-F238E27FC236}">
                <a16:creationId xmlns:a16="http://schemas.microsoft.com/office/drawing/2014/main" id="{165D9FFA-479A-43A6-81A8-54C2CA95073F}"/>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0832" y="94529"/>
            <a:ext cx="954280" cy="956144"/>
          </a:xfrm>
          <a:prstGeom prst="rect">
            <a:avLst/>
          </a:prstGeom>
        </p:spPr>
      </p:pic>
    </p:spTree>
    <p:extLst>
      <p:ext uri="{BB962C8B-B14F-4D97-AF65-F5344CB8AC3E}">
        <p14:creationId xmlns:p14="http://schemas.microsoft.com/office/powerpoint/2010/main" val="9307862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randombar(horizontal)">
                                      <p:cBhvr>
                                        <p:cTn id="11" dur="500"/>
                                        <p:tgtEl>
                                          <p:spTgt spid="3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1750"/>
                                        <p:tgtEl>
                                          <p:spTgt spid="41"/>
                                        </p:tgtEl>
                                      </p:cBhvr>
                                    </p:animEffect>
                                  </p:childTnLst>
                                </p:cTn>
                              </p:par>
                            </p:childTnLst>
                          </p:cTn>
                        </p:par>
                        <p:par>
                          <p:cTn id="16" fill="hold">
                            <p:stCondLst>
                              <p:cond delay="2750"/>
                            </p:stCondLst>
                            <p:childTnLst>
                              <p:par>
                                <p:cTn id="17" presetID="16" presetClass="entr" presetSubtype="21"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arn(inVertical)">
                                      <p:cBhvr>
                                        <p:cTn id="19" dur="500"/>
                                        <p:tgtEl>
                                          <p:spTgt spid="38"/>
                                        </p:tgtEl>
                                      </p:cBhvr>
                                    </p:animEffect>
                                  </p:childTnLst>
                                </p:cTn>
                              </p:par>
                            </p:childTnLst>
                          </p:cTn>
                        </p:par>
                        <p:par>
                          <p:cTn id="20" fill="hold">
                            <p:stCondLst>
                              <p:cond delay="3250"/>
                            </p:stCondLst>
                            <p:childTnLst>
                              <p:par>
                                <p:cTn id="21" presetID="14" presetClass="entr" presetSubtype="1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randombar(horizontal)">
                                      <p:cBhvr>
                                        <p:cTn id="23" dur="500"/>
                                        <p:tgtEl>
                                          <p:spTgt spid="40"/>
                                        </p:tgtEl>
                                      </p:cBhvr>
                                    </p:animEffect>
                                  </p:childTnLst>
                                </p:cTn>
                              </p:par>
                            </p:childTnLst>
                          </p:cTn>
                        </p:par>
                        <p:par>
                          <p:cTn id="24" fill="hold">
                            <p:stCondLst>
                              <p:cond delay="3750"/>
                            </p:stCondLst>
                            <p:childTnLst>
                              <p:par>
                                <p:cTn id="25" presetID="22" presetClass="entr" presetSubtype="1"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500"/>
                                        <p:tgtEl>
                                          <p:spTgt spid="37"/>
                                        </p:tgtEl>
                                      </p:cBhvr>
                                    </p:animEffect>
                                  </p:childTnLst>
                                </p:cTn>
                              </p:par>
                            </p:childTnLst>
                          </p:cTn>
                        </p:par>
                        <p:par>
                          <p:cTn id="28" fill="hold">
                            <p:stCondLst>
                              <p:cond delay="4250"/>
                            </p:stCondLst>
                            <p:childTnLst>
                              <p:par>
                                <p:cTn id="29" presetID="22" presetClass="entr" presetSubtype="1"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up)">
                                      <p:cBhvr>
                                        <p:cTn id="31" dur="1750"/>
                                        <p:tgtEl>
                                          <p:spTgt spid="42"/>
                                        </p:tgtEl>
                                      </p:cBhvr>
                                    </p:animEffect>
                                  </p:childTnLst>
                                </p:cTn>
                              </p:par>
                            </p:childTnLst>
                          </p:cTn>
                        </p:par>
                        <p:par>
                          <p:cTn id="32" fill="hold">
                            <p:stCondLst>
                              <p:cond delay="60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7" grpId="0" animBg="1"/>
      <p:bldP spid="38" grpId="0" animBg="1"/>
      <p:bldP spid="39" grpId="0"/>
      <p:bldP spid="40" grpId="0"/>
      <p:bldP spid="41" grpId="0"/>
      <p:bldP spid="42"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391641" y="781523"/>
            <a:ext cx="2150118" cy="370871"/>
          </a:xfrm>
          <a:prstGeom prst="rect">
            <a:avLst/>
          </a:prstGeom>
        </p:spPr>
        <p:txBody>
          <a:bodyPr wrap="square" lIns="68580" tIns="34290" rIns="68580" bIns="34290">
            <a:spAutoFit/>
          </a:bodyPr>
          <a:lstStyle/>
          <a:p>
            <a:pPr algn="ctr">
              <a:lnSpc>
                <a:spcPct val="130000"/>
              </a:lnSpc>
            </a:pPr>
            <a:r>
              <a:rPr lang="zh-CN" altLang="en-US" sz="1600" b="1" dirty="0">
                <a:solidFill>
                  <a:schemeClr val="tx1">
                    <a:lumMod val="75000"/>
                    <a:lumOff val="25000"/>
                  </a:schemeClr>
                </a:solidFill>
                <a:cs typeface="+mn-ea"/>
                <a:sym typeface="+mn-lt"/>
              </a:rPr>
              <a:t>客户关系管理</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01</a:t>
            </a:r>
            <a:endParaRPr lang="zh-CN" altLang="en-US" sz="1600" dirty="0">
              <a:solidFill>
                <a:schemeClr val="tx1">
                  <a:lumMod val="75000"/>
                  <a:lumOff val="25000"/>
                </a:schemeClr>
              </a:solidFill>
              <a:cs typeface="+mn-ea"/>
              <a:sym typeface="+mn-lt"/>
            </a:endParaRPr>
          </a:p>
        </p:txBody>
      </p:sp>
      <p:sp>
        <p:nvSpPr>
          <p:cNvPr id="34" name="矩形 33"/>
          <p:cNvSpPr/>
          <p:nvPr/>
        </p:nvSpPr>
        <p:spPr>
          <a:xfrm>
            <a:off x="981196" y="1281440"/>
            <a:ext cx="7708993" cy="584776"/>
          </a:xfrm>
          <a:prstGeom prst="rect">
            <a:avLst/>
          </a:prstGeom>
        </p:spPr>
        <p:txBody>
          <a:bodyPr wrap="square" lIns="51435" tIns="25718" rIns="51435" bIns="25718">
            <a:spAutoFit/>
          </a:bodyPr>
          <a:lstStyle/>
          <a:p>
            <a:pPr>
              <a:lnSpc>
                <a:spcPct val="130000"/>
              </a:lnSpc>
            </a:pPr>
            <a:r>
              <a:rPr lang="zh-CN" altLang="en-US" dirty="0">
                <a:solidFill>
                  <a:schemeClr val="tx1">
                    <a:lumMod val="65000"/>
                    <a:lumOff val="35000"/>
                  </a:schemeClr>
                </a:solidFill>
                <a:cs typeface="+mn-ea"/>
                <a:sym typeface="+mn-lt"/>
              </a:rPr>
              <a:t>租户与开发商是唇齿相依、互为依存的利益共同体，应加强与商户的沟通，与各商户建立良好的关系，留住好的商户，对经营困难的商户在经营方面给予专业指导与支持。</a:t>
            </a:r>
          </a:p>
        </p:txBody>
      </p:sp>
      <p:cxnSp>
        <p:nvCxnSpPr>
          <p:cNvPr id="35" name="直接连接符 34"/>
          <p:cNvCxnSpPr/>
          <p:nvPr/>
        </p:nvCxnSpPr>
        <p:spPr>
          <a:xfrm>
            <a:off x="1010638" y="2521757"/>
            <a:ext cx="338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751993" y="2306030"/>
            <a:ext cx="1890871" cy="405102"/>
            <a:chOff x="5828800" y="1142693"/>
            <a:chExt cx="1890871" cy="405102"/>
          </a:xfrm>
        </p:grpSpPr>
        <p:sp>
          <p:nvSpPr>
            <p:cNvPr id="37" name="圆角矩形 36"/>
            <p:cNvSpPr/>
            <p:nvPr/>
          </p:nvSpPr>
          <p:spPr>
            <a:xfrm>
              <a:off x="5959806" y="1169046"/>
              <a:ext cx="1639654" cy="378749"/>
            </a:xfrm>
            <a:prstGeom prst="roundRect">
              <a:avLst/>
            </a:prstGeom>
            <a:solidFill>
              <a:srgbClr val="736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TextBox 37"/>
            <p:cNvSpPr txBox="1"/>
            <p:nvPr/>
          </p:nvSpPr>
          <p:spPr>
            <a:xfrm>
              <a:off x="5828800" y="1142693"/>
              <a:ext cx="1890871" cy="393954"/>
            </a:xfrm>
            <a:prstGeom prst="rect">
              <a:avLst/>
            </a:prstGeom>
            <a:solidFill>
              <a:schemeClr val="tx1">
                <a:lumMod val="75000"/>
                <a:lumOff val="25000"/>
              </a:schemeClr>
            </a:solidFill>
            <a:ln>
              <a:noFill/>
            </a:ln>
          </p:spPr>
          <p:txBody>
            <a:bodyPr wrap="square" rtlCol="0">
              <a:spAutoFit/>
            </a:bodyPr>
            <a:lstStyle/>
            <a:p>
              <a:pPr algn="ctr">
                <a:lnSpc>
                  <a:spcPct val="130000"/>
                </a:lnSpc>
              </a:pPr>
              <a:r>
                <a:rPr lang="zh-CN" altLang="en-US" sz="1600" b="1" dirty="0">
                  <a:solidFill>
                    <a:schemeClr val="bg1"/>
                  </a:solidFill>
                  <a:cs typeface="+mn-ea"/>
                  <a:sym typeface="+mn-lt"/>
                </a:rPr>
                <a:t>方法与措施</a:t>
              </a:r>
              <a:r>
                <a:rPr lang="zh-CN" altLang="en-US" sz="1600" dirty="0">
                  <a:solidFill>
                    <a:schemeClr val="bg1"/>
                  </a:solidFill>
                  <a:cs typeface="+mn-ea"/>
                  <a:sym typeface="+mn-lt"/>
                </a:rPr>
                <a:t>／</a:t>
              </a:r>
              <a:r>
                <a:rPr lang="en-US" altLang="zh-CN" sz="1600" dirty="0">
                  <a:solidFill>
                    <a:schemeClr val="bg1"/>
                  </a:solidFill>
                  <a:cs typeface="+mn-ea"/>
                  <a:sym typeface="+mn-lt"/>
                </a:rPr>
                <a:t>02</a:t>
              </a:r>
              <a:endParaRPr lang="zh-CN" altLang="en-US" sz="1600" dirty="0">
                <a:solidFill>
                  <a:schemeClr val="bg1"/>
                </a:solidFill>
                <a:cs typeface="+mn-ea"/>
                <a:sym typeface="+mn-lt"/>
              </a:endParaRPr>
            </a:p>
          </p:txBody>
        </p:sp>
      </p:grpSp>
      <p:sp>
        <p:nvSpPr>
          <p:cNvPr id="40" name="圆角矩形 39"/>
          <p:cNvSpPr/>
          <p:nvPr/>
        </p:nvSpPr>
        <p:spPr>
          <a:xfrm>
            <a:off x="5019096" y="2503007"/>
            <a:ext cx="3671093" cy="2217448"/>
          </a:xfrm>
          <a:prstGeom prst="roundRect">
            <a:avLst>
              <a:gd name="adj" fmla="val 8111"/>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41" name="矩形 40"/>
          <p:cNvSpPr/>
          <p:nvPr/>
        </p:nvSpPr>
        <p:spPr>
          <a:xfrm>
            <a:off x="956433" y="2856097"/>
            <a:ext cx="3527749" cy="1092223"/>
          </a:xfrm>
          <a:prstGeom prst="rect">
            <a:avLst/>
          </a:prstGeom>
        </p:spPr>
        <p:txBody>
          <a:bodyPr wrap="square" lIns="51435" tIns="25718" rIns="51435" bIns="25718">
            <a:spAutoFit/>
          </a:bodyPr>
          <a:lstStyle/>
          <a:p>
            <a:pPr>
              <a:lnSpc>
                <a:spcPct val="130000"/>
              </a:lnSpc>
            </a:pPr>
            <a:r>
              <a:rPr lang="zh-CN" altLang="en-US" sz="1300" dirty="0">
                <a:solidFill>
                  <a:schemeClr val="tx1">
                    <a:lumMod val="65000"/>
                    <a:lumOff val="35000"/>
                  </a:schemeClr>
                </a:solidFill>
                <a:cs typeface="+mn-ea"/>
                <a:sym typeface="+mn-lt"/>
              </a:rPr>
              <a:t>运营部须每周组织重要商家负责人或店长召开例会，会议内容包括：通报最新指示与要求、营运状况、注意事项、营销企划活动信息、问题通报及培训等。</a:t>
            </a:r>
          </a:p>
        </p:txBody>
      </p:sp>
      <p:sp>
        <p:nvSpPr>
          <p:cNvPr id="42" name="矩形 41"/>
          <p:cNvSpPr/>
          <p:nvPr/>
        </p:nvSpPr>
        <p:spPr>
          <a:xfrm>
            <a:off x="933555" y="3948320"/>
            <a:ext cx="3527749" cy="772135"/>
          </a:xfrm>
          <a:prstGeom prst="rect">
            <a:avLst/>
          </a:prstGeom>
        </p:spPr>
        <p:txBody>
          <a:bodyPr wrap="square" lIns="51435" tIns="25718" rIns="51435" bIns="25718">
            <a:spAutoFit/>
          </a:bodyPr>
          <a:lstStyle/>
          <a:p>
            <a:pPr>
              <a:lnSpc>
                <a:spcPct val="130000"/>
              </a:lnSpc>
            </a:pPr>
            <a:r>
              <a:rPr lang="zh-CN" altLang="en-US" sz="1200" dirty="0">
                <a:solidFill>
                  <a:schemeClr val="tx1">
                    <a:lumMod val="65000"/>
                    <a:lumOff val="35000"/>
                  </a:schemeClr>
                </a:solidFill>
                <a:cs typeface="+mn-ea"/>
                <a:sym typeface="+mn-lt"/>
              </a:rPr>
              <a:t>① 建立与主力店的周沟通会议机制，并形成完整的会议纪要；</a:t>
            </a:r>
          </a:p>
          <a:p>
            <a:pPr>
              <a:lnSpc>
                <a:spcPct val="130000"/>
              </a:lnSpc>
            </a:pPr>
            <a:r>
              <a:rPr lang="zh-CN" altLang="en-US" sz="1200" dirty="0">
                <a:solidFill>
                  <a:schemeClr val="tx1">
                    <a:lumMod val="65000"/>
                    <a:lumOff val="35000"/>
                  </a:schemeClr>
                </a:solidFill>
                <a:cs typeface="+mn-ea"/>
                <a:sym typeface="+mn-lt"/>
              </a:rPr>
              <a:t>② 每月将与商家的周例会形成会议纪要抄送总经理；</a:t>
            </a:r>
          </a:p>
        </p:txBody>
      </p:sp>
      <p:sp>
        <p:nvSpPr>
          <p:cNvPr id="23" name="矩形 22">
            <a:extLst>
              <a:ext uri="{FF2B5EF4-FFF2-40B4-BE49-F238E27FC236}">
                <a16:creationId xmlns:a16="http://schemas.microsoft.com/office/drawing/2014/main" id="{8E110EE0-4AD3-4076-BCA2-437E20860385}"/>
              </a:ext>
            </a:extLst>
          </p:cNvPr>
          <p:cNvSpPr/>
          <p:nvPr/>
        </p:nvSpPr>
        <p:spPr>
          <a:xfrm>
            <a:off x="634246" y="226352"/>
            <a:ext cx="2036455"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商家沟通机制管理</a:t>
            </a:r>
          </a:p>
        </p:txBody>
      </p:sp>
      <p:sp>
        <p:nvSpPr>
          <p:cNvPr id="24" name="矩形 23">
            <a:extLst>
              <a:ext uri="{FF2B5EF4-FFF2-40B4-BE49-F238E27FC236}">
                <a16:creationId xmlns:a16="http://schemas.microsoft.com/office/drawing/2014/main" id="{17BD3BD9-D6D8-4F08-A4EE-527DB7E6104F}"/>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矩形 24">
            <a:extLst>
              <a:ext uri="{FF2B5EF4-FFF2-40B4-BE49-F238E27FC236}">
                <a16:creationId xmlns:a16="http://schemas.microsoft.com/office/drawing/2014/main" id="{842E6921-515A-4B18-B2E3-AA6061DDDBEF}"/>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0832" y="94529"/>
            <a:ext cx="954280" cy="956144"/>
          </a:xfrm>
          <a:prstGeom prst="rect">
            <a:avLst/>
          </a:prstGeom>
        </p:spPr>
      </p:pic>
    </p:spTree>
    <p:extLst>
      <p:ext uri="{BB962C8B-B14F-4D97-AF65-F5344CB8AC3E}">
        <p14:creationId xmlns:p14="http://schemas.microsoft.com/office/powerpoint/2010/main" val="323532287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1000"/>
                                        <p:tgtEl>
                                          <p:spTgt spid="34"/>
                                        </p:tgtEl>
                                      </p:cBhvr>
                                    </p:animEffect>
                                  </p:childTnLst>
                                </p:cTn>
                              </p:par>
                            </p:childTnLst>
                          </p:cTn>
                        </p:par>
                        <p:par>
                          <p:cTn id="12" fill="hold">
                            <p:stCondLst>
                              <p:cond delay="1500"/>
                            </p:stCondLst>
                            <p:childTnLst>
                              <p:par>
                                <p:cTn id="13" presetID="50" presetClass="entr" presetSubtype="0" decel="10000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750" fill="hold"/>
                                        <p:tgtEl>
                                          <p:spTgt spid="3"/>
                                        </p:tgtEl>
                                        <p:attrNameLst>
                                          <p:attrName>ppt_w</p:attrName>
                                        </p:attrNameLst>
                                      </p:cBhvr>
                                      <p:tavLst>
                                        <p:tav tm="0">
                                          <p:val>
                                            <p:strVal val="#ppt_w+.3"/>
                                          </p:val>
                                        </p:tav>
                                        <p:tav tm="100000">
                                          <p:val>
                                            <p:strVal val="#ppt_w"/>
                                          </p:val>
                                        </p:tav>
                                      </p:tavLst>
                                    </p:anim>
                                    <p:anim calcmode="lin" valueType="num">
                                      <p:cBhvr>
                                        <p:cTn id="16" dur="750" fill="hold"/>
                                        <p:tgtEl>
                                          <p:spTgt spid="3"/>
                                        </p:tgtEl>
                                        <p:attrNameLst>
                                          <p:attrName>ppt_h</p:attrName>
                                        </p:attrNameLst>
                                      </p:cBhvr>
                                      <p:tavLst>
                                        <p:tav tm="0">
                                          <p:val>
                                            <p:strVal val="#ppt_h"/>
                                          </p:val>
                                        </p:tav>
                                        <p:tav tm="100000">
                                          <p:val>
                                            <p:strVal val="#ppt_h"/>
                                          </p:val>
                                        </p:tav>
                                      </p:tavLst>
                                    </p:anim>
                                    <p:animEffect transition="in" filter="fade">
                                      <p:cBhvr>
                                        <p:cTn id="17" dur="750"/>
                                        <p:tgtEl>
                                          <p:spTgt spid="3"/>
                                        </p:tgtEl>
                                      </p:cBhvr>
                                    </p:animEffect>
                                  </p:childTnLst>
                                </p:cTn>
                              </p:par>
                            </p:childTnLst>
                          </p:cTn>
                        </p:par>
                        <p:par>
                          <p:cTn id="18" fill="hold">
                            <p:stCondLst>
                              <p:cond delay="2250"/>
                            </p:stCondLst>
                            <p:childTnLst>
                              <p:par>
                                <p:cTn id="19" presetID="17" presetClass="entr" presetSubtype="1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strVal val="#ppt_h"/>
                                          </p:val>
                                        </p:tav>
                                        <p:tav tm="100000">
                                          <p:val>
                                            <p:strVal val="#ppt_h"/>
                                          </p:val>
                                        </p:tav>
                                      </p:tavLst>
                                    </p:anim>
                                  </p:childTnLst>
                                </p:cTn>
                              </p:par>
                            </p:childTnLst>
                          </p:cTn>
                        </p:par>
                        <p:par>
                          <p:cTn id="23" fill="hold">
                            <p:stCondLst>
                              <p:cond delay="2750"/>
                            </p:stCondLst>
                            <p:childTnLst>
                              <p:par>
                                <p:cTn id="24" presetID="22" presetClass="entr" presetSubtype="1"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up)">
                                      <p:cBhvr>
                                        <p:cTn id="26" dur="500"/>
                                        <p:tgtEl>
                                          <p:spTgt spid="40"/>
                                        </p:tgtEl>
                                      </p:cBhvr>
                                    </p:animEffect>
                                  </p:childTnLst>
                                </p:cTn>
                              </p:par>
                            </p:childTnLst>
                          </p:cTn>
                        </p:par>
                        <p:par>
                          <p:cTn id="27" fill="hold">
                            <p:stCondLst>
                              <p:cond delay="3250"/>
                            </p:stCondLst>
                            <p:childTnLst>
                              <p:par>
                                <p:cTn id="28" presetID="22" presetClass="entr" presetSubtype="1"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up)">
                                      <p:cBhvr>
                                        <p:cTn id="30" dur="1250"/>
                                        <p:tgtEl>
                                          <p:spTgt spid="41"/>
                                        </p:tgtEl>
                                      </p:cBhvr>
                                    </p:animEffect>
                                  </p:childTnLst>
                                </p:cTn>
                              </p:par>
                            </p:childTnLst>
                          </p:cTn>
                        </p:par>
                        <p:par>
                          <p:cTn id="31" fill="hold">
                            <p:stCondLst>
                              <p:cond delay="4500"/>
                            </p:stCondLst>
                            <p:childTnLst>
                              <p:par>
                                <p:cTn id="32" presetID="42" presetClass="entr" presetSubtype="0" fill="hold" grpId="0" nodeType="afterEffect">
                                  <p:stCondLst>
                                    <p:cond delay="0"/>
                                  </p:stCondLst>
                                  <p:childTnLst>
                                    <p:set>
                                      <p:cBhvr>
                                        <p:cTn id="33" dur="1" fill="hold">
                                          <p:stCondLst>
                                            <p:cond delay="0"/>
                                          </p:stCondLst>
                                        </p:cTn>
                                        <p:tgtEl>
                                          <p:spTgt spid="42">
                                            <p:txEl>
                                              <p:pRg st="0" end="0"/>
                                            </p:txEl>
                                          </p:spTgt>
                                        </p:tgtEl>
                                        <p:attrNameLst>
                                          <p:attrName>style.visibility</p:attrName>
                                        </p:attrNameLst>
                                      </p:cBhvr>
                                      <p:to>
                                        <p:strVal val="visible"/>
                                      </p:to>
                                    </p:set>
                                    <p:animEffect transition="in" filter="fade">
                                      <p:cBhvr>
                                        <p:cTn id="34" dur="750"/>
                                        <p:tgtEl>
                                          <p:spTgt spid="42">
                                            <p:txEl>
                                              <p:pRg st="0" end="0"/>
                                            </p:txEl>
                                          </p:spTgt>
                                        </p:tgtEl>
                                      </p:cBhvr>
                                    </p:animEffect>
                                    <p:anim calcmode="lin" valueType="num">
                                      <p:cBhvr>
                                        <p:cTn id="35"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36" dur="750" fill="hold"/>
                                        <p:tgtEl>
                                          <p:spTgt spid="42">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50"/>
                                  </p:stCondLst>
                                  <p:childTnLst>
                                    <p:set>
                                      <p:cBhvr>
                                        <p:cTn id="38" dur="1" fill="hold">
                                          <p:stCondLst>
                                            <p:cond delay="0"/>
                                          </p:stCondLst>
                                        </p:cTn>
                                        <p:tgtEl>
                                          <p:spTgt spid="42">
                                            <p:txEl>
                                              <p:pRg st="1" end="1"/>
                                            </p:txEl>
                                          </p:spTgt>
                                        </p:tgtEl>
                                        <p:attrNameLst>
                                          <p:attrName>style.visibility</p:attrName>
                                        </p:attrNameLst>
                                      </p:cBhvr>
                                      <p:to>
                                        <p:strVal val="visible"/>
                                      </p:to>
                                    </p:set>
                                    <p:animEffect transition="in" filter="fade">
                                      <p:cBhvr>
                                        <p:cTn id="39" dur="750"/>
                                        <p:tgtEl>
                                          <p:spTgt spid="42">
                                            <p:txEl>
                                              <p:pRg st="1" end="1"/>
                                            </p:txEl>
                                          </p:spTgt>
                                        </p:tgtEl>
                                      </p:cBhvr>
                                    </p:animEffect>
                                    <p:anim calcmode="lin" valueType="num">
                                      <p:cBhvr>
                                        <p:cTn id="40" dur="75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41" dur="750" fill="hold"/>
                                        <p:tgtEl>
                                          <p:spTgt spid="42">
                                            <p:txEl>
                                              <p:pRg st="1" end="1"/>
                                            </p:txEl>
                                          </p:spTgt>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53" presetClass="entr" presetSubtype="16" fill="hold" grpId="0" nodeType="afterEffect">
                                  <p:stCondLst>
                                    <p:cond delay="0"/>
                                  </p:stCondLst>
                                  <p:iterate type="lt">
                                    <p:tmPct val="10000"/>
                                  </p:iterate>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ppt_w</p:attrName>
                                        </p:attrNameLst>
                                      </p:cBhvr>
                                      <p:tavLst>
                                        <p:tav tm="0">
                                          <p:val>
                                            <p:fltVal val="0"/>
                                          </p:val>
                                        </p:tav>
                                        <p:tav tm="100000">
                                          <p:val>
                                            <p:strVal val="#ppt_w"/>
                                          </p:val>
                                        </p:tav>
                                      </p:tavLst>
                                    </p:anim>
                                    <p:anim calcmode="lin" valueType="num">
                                      <p:cBhvr>
                                        <p:cTn id="46" dur="500" fill="hold"/>
                                        <p:tgtEl>
                                          <p:spTgt spid="23"/>
                                        </p:tgtEl>
                                        <p:attrNameLst>
                                          <p:attrName>ppt_h</p:attrName>
                                        </p:attrNameLst>
                                      </p:cBhvr>
                                      <p:tavLst>
                                        <p:tav tm="0">
                                          <p:val>
                                            <p:fltVal val="0"/>
                                          </p:val>
                                        </p:tav>
                                        <p:tav tm="100000">
                                          <p:val>
                                            <p:strVal val="#ppt_h"/>
                                          </p:val>
                                        </p:tav>
                                      </p:tavLst>
                                    </p:anim>
                                    <p:animEffect transition="in" filter="fade">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40" grpId="0" animBg="1"/>
      <p:bldP spid="41" grpId="0"/>
      <p:bldP spid="42" grpId="0" uiExpand="1" build="p"/>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a:xfrm>
            <a:off x="767148" y="3034982"/>
            <a:ext cx="4730137" cy="160233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63" name="矩形 62"/>
          <p:cNvSpPr/>
          <p:nvPr/>
        </p:nvSpPr>
        <p:spPr>
          <a:xfrm>
            <a:off x="3788899" y="1120699"/>
            <a:ext cx="4575892" cy="122104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cs typeface="+mn-ea"/>
              <a:sym typeface="+mn-lt"/>
            </a:endParaRPr>
          </a:p>
        </p:txBody>
      </p:sp>
      <p:sp>
        <p:nvSpPr>
          <p:cNvPr id="45" name="TextBox 44"/>
          <p:cNvSpPr txBox="1"/>
          <p:nvPr/>
        </p:nvSpPr>
        <p:spPr>
          <a:xfrm>
            <a:off x="4108531" y="1366262"/>
            <a:ext cx="4057200" cy="812530"/>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cs typeface="+mn-ea"/>
                <a:sym typeface="+mn-lt"/>
              </a:rPr>
              <a:t>对于涉及餐饮、食品及食品加工、药品、烟酒、珠宝、化妆品等行业的商户，营运部须严格进行资质审核和备案，同时注意资质的年检更新；</a:t>
            </a:r>
          </a:p>
        </p:txBody>
      </p:sp>
      <p:sp>
        <p:nvSpPr>
          <p:cNvPr id="46" name="矩形 45"/>
          <p:cNvSpPr/>
          <p:nvPr/>
        </p:nvSpPr>
        <p:spPr>
          <a:xfrm>
            <a:off x="4403144" y="977684"/>
            <a:ext cx="1818448" cy="315471"/>
          </a:xfrm>
          <a:prstGeom prst="rect">
            <a:avLst/>
          </a:prstGeom>
          <a:solidFill>
            <a:schemeClr val="tx1">
              <a:lumMod val="75000"/>
              <a:lumOff val="25000"/>
            </a:schemeClr>
          </a:solidFill>
        </p:spPr>
        <p:txBody>
          <a:bodyPr vert="horz" wrap="none" lIns="68580" tIns="34290" rIns="68580" bIns="34290" rtlCol="0">
            <a:spAutoFit/>
          </a:bodyPr>
          <a:lstStyle/>
          <a:p>
            <a:pPr algn="ctr"/>
            <a:r>
              <a:rPr lang="zh-CN" altLang="en-US" sz="1600" b="1" dirty="0">
                <a:solidFill>
                  <a:schemeClr val="bg1"/>
                </a:solidFill>
                <a:cs typeface="+mn-ea"/>
                <a:sym typeface="+mn-lt"/>
              </a:rPr>
              <a:t>监督商家合法经营</a:t>
            </a:r>
          </a:p>
        </p:txBody>
      </p:sp>
      <p:sp>
        <p:nvSpPr>
          <p:cNvPr id="47" name="矩形 46"/>
          <p:cNvSpPr/>
          <p:nvPr/>
        </p:nvSpPr>
        <p:spPr>
          <a:xfrm>
            <a:off x="3524357" y="2888662"/>
            <a:ext cx="978474" cy="315471"/>
          </a:xfrm>
          <a:prstGeom prst="rect">
            <a:avLst/>
          </a:prstGeom>
          <a:solidFill>
            <a:schemeClr val="tx1">
              <a:lumMod val="75000"/>
              <a:lumOff val="25000"/>
            </a:schemeClr>
          </a:solidFill>
        </p:spPr>
        <p:txBody>
          <a:bodyPr vert="horz" wrap="none" lIns="68580" tIns="34290" rIns="68580" bIns="34290" rtlCol="0">
            <a:spAutoFit/>
          </a:bodyPr>
          <a:lstStyle/>
          <a:p>
            <a:pPr algn="ctr"/>
            <a:r>
              <a:rPr lang="zh-CN" altLang="en-US" sz="1600" b="1" dirty="0">
                <a:solidFill>
                  <a:schemeClr val="bg1"/>
                </a:solidFill>
                <a:cs typeface="+mn-ea"/>
                <a:sym typeface="+mn-lt"/>
              </a:rPr>
              <a:t>定期巡查</a:t>
            </a:r>
          </a:p>
        </p:txBody>
      </p:sp>
      <p:sp>
        <p:nvSpPr>
          <p:cNvPr id="48" name="TextBox 47"/>
          <p:cNvSpPr txBox="1"/>
          <p:nvPr/>
        </p:nvSpPr>
        <p:spPr>
          <a:xfrm>
            <a:off x="1125846" y="3350453"/>
            <a:ext cx="4058647" cy="1052596"/>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cs typeface="+mn-ea"/>
                <a:sym typeface="+mn-lt"/>
              </a:rPr>
              <a:t>由专员负责定期巡查商场内商户的营业执照、卫生许可证、生产许可证、产品合格证等。重点检测餐饮行业员工的健康证，现场抽取两名以上工作人员的健康证明，对抽样不合格的商家，做出相应处罚并做好巡查记录。</a:t>
            </a:r>
          </a:p>
        </p:txBody>
      </p:sp>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5846" y="1024180"/>
            <a:ext cx="2346052" cy="1559222"/>
          </a:xfrm>
          <a:prstGeom prst="rect">
            <a:avLst/>
          </a:prstGeom>
        </p:spPr>
      </p:pic>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9880" y="3034982"/>
            <a:ext cx="2403499" cy="1602333"/>
          </a:xfrm>
          <a:prstGeom prst="rect">
            <a:avLst/>
          </a:prstGeom>
        </p:spPr>
      </p:pic>
      <p:sp>
        <p:nvSpPr>
          <p:cNvPr id="19" name="矩形 18">
            <a:extLst>
              <a:ext uri="{FF2B5EF4-FFF2-40B4-BE49-F238E27FC236}">
                <a16:creationId xmlns:a16="http://schemas.microsoft.com/office/drawing/2014/main" id="{36A82912-E189-459C-9D2D-4BE023548060}"/>
              </a:ext>
            </a:extLst>
          </p:cNvPr>
          <p:cNvSpPr/>
          <p:nvPr/>
        </p:nvSpPr>
        <p:spPr>
          <a:xfrm>
            <a:off x="634246" y="226352"/>
            <a:ext cx="5357877"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商家营业执照、员工卫生证等各类证照的定期巡查</a:t>
            </a:r>
          </a:p>
        </p:txBody>
      </p:sp>
      <p:sp>
        <p:nvSpPr>
          <p:cNvPr id="20" name="矩形 19">
            <a:extLst>
              <a:ext uri="{FF2B5EF4-FFF2-40B4-BE49-F238E27FC236}">
                <a16:creationId xmlns:a16="http://schemas.microsoft.com/office/drawing/2014/main" id="{54F167AD-DBEF-4FA9-8620-31B5ADB1F150}"/>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a:extLst>
              <a:ext uri="{FF2B5EF4-FFF2-40B4-BE49-F238E27FC236}">
                <a16:creationId xmlns:a16="http://schemas.microsoft.com/office/drawing/2014/main" id="{383A4114-770B-4F03-AC7C-6D0A804BFF89}"/>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0832" y="94529"/>
            <a:ext cx="954280" cy="956144"/>
          </a:xfrm>
          <a:prstGeom prst="rect">
            <a:avLst/>
          </a:prstGeom>
        </p:spPr>
      </p:pic>
    </p:spTree>
    <p:extLst>
      <p:ext uri="{BB962C8B-B14F-4D97-AF65-F5344CB8AC3E}">
        <p14:creationId xmlns:p14="http://schemas.microsoft.com/office/powerpoint/2010/main" val="36604643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childTnLst>
                          </p:cTn>
                        </p:par>
                        <p:par>
                          <p:cTn id="14" fill="hold">
                            <p:stCondLst>
                              <p:cond delay="1500"/>
                            </p:stCondLst>
                            <p:childTnLst>
                              <p:par>
                                <p:cTn id="15" presetID="21" presetClass="entr" presetSubtype="1"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1)">
                                      <p:cBhvr>
                                        <p:cTn id="17" dur="750"/>
                                        <p:tgtEl>
                                          <p:spTgt spid="63"/>
                                        </p:tgtEl>
                                      </p:cBhvr>
                                    </p:animEffect>
                                  </p:childTnLst>
                                </p:cTn>
                              </p:par>
                            </p:childTnLst>
                          </p:cTn>
                        </p:par>
                        <p:par>
                          <p:cTn id="18" fill="hold">
                            <p:stCondLst>
                              <p:cond delay="2250"/>
                            </p:stCondLst>
                            <p:childTnLst>
                              <p:par>
                                <p:cTn id="19" presetID="22" presetClass="entr" presetSubtype="1"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up)">
                                      <p:cBhvr>
                                        <p:cTn id="21" dur="750"/>
                                        <p:tgtEl>
                                          <p:spTgt spid="45"/>
                                        </p:tgtEl>
                                      </p:cBhvr>
                                    </p:animEffect>
                                  </p:childTnLst>
                                </p:cTn>
                              </p:par>
                            </p:childTnLst>
                          </p:cTn>
                        </p:par>
                        <p:par>
                          <p:cTn id="22" fill="hold">
                            <p:stCondLst>
                              <p:cond delay="3000"/>
                            </p:stCondLst>
                            <p:childTnLst>
                              <p:par>
                                <p:cTn id="23" presetID="16" presetClass="entr" presetSubtype="21"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barn(inVertical)">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21" presetClass="entr" presetSubtype="1"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heel(1)">
                                      <p:cBhvr>
                                        <p:cTn id="36" dur="750"/>
                                        <p:tgtEl>
                                          <p:spTgt spid="64"/>
                                        </p:tgtEl>
                                      </p:cBhvr>
                                    </p:animEffect>
                                  </p:childTnLst>
                                </p:cTn>
                              </p:par>
                            </p:childTnLst>
                          </p:cTn>
                        </p:par>
                        <p:par>
                          <p:cTn id="37" fill="hold">
                            <p:stCondLst>
                              <p:cond delay="1750"/>
                            </p:stCondLst>
                            <p:childTnLst>
                              <p:par>
                                <p:cTn id="38" presetID="22" presetClass="entr" presetSubtype="1"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up)">
                                      <p:cBhvr>
                                        <p:cTn id="40" dur="750"/>
                                        <p:tgtEl>
                                          <p:spTgt spid="48"/>
                                        </p:tgtEl>
                                      </p:cBhvr>
                                    </p:animEffect>
                                  </p:childTnLst>
                                </p:cTn>
                              </p:par>
                            </p:childTnLst>
                          </p:cTn>
                        </p:par>
                        <p:par>
                          <p:cTn id="41" fill="hold">
                            <p:stCondLst>
                              <p:cond delay="2500"/>
                            </p:stCondLst>
                            <p:childTnLst>
                              <p:par>
                                <p:cTn id="42" presetID="53" presetClass="entr" presetSubtype="16" fill="hold" grpId="0" nodeType="afterEffect">
                                  <p:stCondLst>
                                    <p:cond delay="0"/>
                                  </p:stCondLst>
                                  <p:iterate type="lt">
                                    <p:tmPct val="10000"/>
                                  </p:iterate>
                                  <p:childTnLst>
                                    <p:set>
                                      <p:cBhvr>
                                        <p:cTn id="43" dur="1" fill="hold">
                                          <p:stCondLst>
                                            <p:cond delay="0"/>
                                          </p:stCondLst>
                                        </p:cTn>
                                        <p:tgtEl>
                                          <p:spTgt spid="19"/>
                                        </p:tgtEl>
                                        <p:attrNameLst>
                                          <p:attrName>style.visibility</p:attrName>
                                        </p:attrNameLst>
                                      </p:cBhvr>
                                      <p:to>
                                        <p:strVal val="visible"/>
                                      </p:to>
                                    </p:set>
                                    <p:anim calcmode="lin" valueType="num">
                                      <p:cBhvr>
                                        <p:cTn id="44" dur="500" fill="hold"/>
                                        <p:tgtEl>
                                          <p:spTgt spid="19"/>
                                        </p:tgtEl>
                                        <p:attrNameLst>
                                          <p:attrName>ppt_w</p:attrName>
                                        </p:attrNameLst>
                                      </p:cBhvr>
                                      <p:tavLst>
                                        <p:tav tm="0">
                                          <p:val>
                                            <p:fltVal val="0"/>
                                          </p:val>
                                        </p:tav>
                                        <p:tav tm="100000">
                                          <p:val>
                                            <p:strVal val="#ppt_w"/>
                                          </p:val>
                                        </p:tav>
                                      </p:tavLst>
                                    </p:anim>
                                    <p:anim calcmode="lin" valueType="num">
                                      <p:cBhvr>
                                        <p:cTn id="45" dur="500" fill="hold"/>
                                        <p:tgtEl>
                                          <p:spTgt spid="19"/>
                                        </p:tgtEl>
                                        <p:attrNameLst>
                                          <p:attrName>ppt_h</p:attrName>
                                        </p:attrNameLst>
                                      </p:cBhvr>
                                      <p:tavLst>
                                        <p:tav tm="0">
                                          <p:val>
                                            <p:fltVal val="0"/>
                                          </p:val>
                                        </p:tav>
                                        <p:tav tm="100000">
                                          <p:val>
                                            <p:strVal val="#ppt_h"/>
                                          </p:val>
                                        </p:tav>
                                      </p:tavLst>
                                    </p:anim>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3" grpId="0" animBg="1"/>
      <p:bldP spid="45" grpId="0"/>
      <p:bldP spid="46" grpId="0" animBg="1"/>
      <p:bldP spid="47" grpId="0" animBg="1"/>
      <p:bldP spid="4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B79435-6ADB-6F47-A5DE-F1E96CFB5063}"/>
              </a:ext>
            </a:extLst>
          </p:cNvPr>
          <p:cNvSpPr/>
          <p:nvPr/>
        </p:nvSpPr>
        <p:spPr>
          <a:xfrm>
            <a:off x="0" y="0"/>
            <a:ext cx="9144000" cy="5143500"/>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矩形 2">
            <a:extLst>
              <a:ext uri="{FF2B5EF4-FFF2-40B4-BE49-F238E27FC236}">
                <a16:creationId xmlns:a16="http://schemas.microsoft.com/office/drawing/2014/main" id="{01CD5B58-B992-4444-B108-BB5140EA482C}"/>
              </a:ext>
            </a:extLst>
          </p:cNvPr>
          <p:cNvSpPr/>
          <p:nvPr/>
        </p:nvSpPr>
        <p:spPr>
          <a:xfrm>
            <a:off x="0" y="946660"/>
            <a:ext cx="9144000" cy="3060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2" name="TextBox 6"/>
          <p:cNvSpPr txBox="1"/>
          <p:nvPr/>
        </p:nvSpPr>
        <p:spPr>
          <a:xfrm>
            <a:off x="2856898" y="1460646"/>
            <a:ext cx="3216265" cy="1044389"/>
          </a:xfrm>
          <a:prstGeom prst="rect">
            <a:avLst/>
          </a:prstGeom>
        </p:spPr>
        <p:txBody>
          <a:bodyPr wrap="square" lIns="51435" tIns="25718" rIns="51435" bIns="25718" anchor="ctr" anchorCtr="1">
            <a:spAutoFit/>
          </a:bodyPr>
          <a:lstStyle>
            <a:defPPr>
              <a:defRPr lang="zh-CN"/>
            </a:defPPr>
            <a:lvl1pPr>
              <a:lnSpc>
                <a:spcPct val="130000"/>
              </a:lnSpc>
              <a:defRPr sz="6000">
                <a:solidFill>
                  <a:srgbClr val="00B0F0"/>
                </a:solidFill>
                <a:latin typeface="思源黑体 CN Heavy" panose="020B0A00000000000000" pitchFamily="34" charset="-122"/>
                <a:ea typeface="思源黑体 CN Heavy" panose="020B0A00000000000000" pitchFamily="34" charset="-122"/>
              </a:defRPr>
            </a:lvl1pPr>
          </a:lstStyle>
          <a:p>
            <a:pPr algn="ctr"/>
            <a:r>
              <a:rPr lang="zh-CN" altLang="en-US" sz="5400" dirty="0">
                <a:solidFill>
                  <a:schemeClr val="accent4">
                    <a:lumMod val="20000"/>
                    <a:lumOff val="80000"/>
                  </a:schemeClr>
                </a:solidFill>
                <a:latin typeface="+mn-lt"/>
                <a:ea typeface="+mn-ea"/>
                <a:cs typeface="+mn-ea"/>
                <a:sym typeface="+mn-lt"/>
              </a:rPr>
              <a:t>运营管理</a:t>
            </a:r>
          </a:p>
        </p:txBody>
      </p:sp>
      <p:sp>
        <p:nvSpPr>
          <p:cNvPr id="84" name="矩形 83"/>
          <p:cNvSpPr/>
          <p:nvPr/>
        </p:nvSpPr>
        <p:spPr>
          <a:xfrm>
            <a:off x="2592403" y="930267"/>
            <a:ext cx="3667362" cy="640176"/>
          </a:xfrm>
          <a:prstGeom prst="rect">
            <a:avLst/>
          </a:prstGeom>
        </p:spPr>
        <p:txBody>
          <a:bodyPr wrap="square" lIns="51435" tIns="25718" rIns="51435" bIns="25718" anchor="ctr" anchorCtr="1">
            <a:spAutoFit/>
          </a:bodyPr>
          <a:lstStyle/>
          <a:p>
            <a:pPr>
              <a:lnSpc>
                <a:spcPct val="130000"/>
              </a:lnSpc>
            </a:pPr>
            <a:r>
              <a:rPr lang="en-US" altLang="zh-CN" sz="3200" b="1" dirty="0">
                <a:solidFill>
                  <a:schemeClr val="accent4">
                    <a:lumMod val="20000"/>
                    <a:lumOff val="80000"/>
                  </a:schemeClr>
                </a:solidFill>
                <a:cs typeface="+mn-ea"/>
                <a:sym typeface="+mn-lt"/>
              </a:rPr>
              <a:t>PART 02</a:t>
            </a:r>
            <a:endParaRPr lang="zh-CN" altLang="en-US" sz="3200" b="1" dirty="0">
              <a:solidFill>
                <a:schemeClr val="accent4">
                  <a:lumMod val="20000"/>
                  <a:lumOff val="80000"/>
                </a:schemeClr>
              </a:solidFill>
              <a:cs typeface="+mn-ea"/>
              <a:sym typeface="+mn-lt"/>
            </a:endParaRPr>
          </a:p>
        </p:txBody>
      </p:sp>
      <p:cxnSp>
        <p:nvCxnSpPr>
          <p:cNvPr id="85" name="直接连接符 84"/>
          <p:cNvCxnSpPr/>
          <p:nvPr/>
        </p:nvCxnSpPr>
        <p:spPr>
          <a:xfrm>
            <a:off x="3259880" y="2505786"/>
            <a:ext cx="2598973" cy="0"/>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27637" y="2750842"/>
            <a:ext cx="1730135" cy="246221"/>
          </a:xfrm>
          <a:prstGeom prst="rect">
            <a:avLst/>
          </a:prstGeom>
          <a:noFill/>
        </p:spPr>
        <p:txBody>
          <a:bodyPr wrap="square" rtlCol="0">
            <a:spAutoFit/>
          </a:bodyPr>
          <a:lstStyle/>
          <a:p>
            <a:pPr marL="171450" indent="-171450">
              <a:buFont typeface="Wingdings" panose="05000000000000000000" pitchFamily="2" charset="2"/>
              <a:buChar char="u"/>
            </a:pPr>
            <a:r>
              <a:rPr lang="zh-CN" altLang="en-US" sz="1000" dirty="0">
                <a:solidFill>
                  <a:schemeClr val="accent4">
                    <a:lumMod val="20000"/>
                    <a:lumOff val="80000"/>
                  </a:schemeClr>
                </a:solidFill>
                <a:cs typeface="+mn-ea"/>
                <a:sym typeface="+mn-lt"/>
              </a:rPr>
              <a:t>秩序管理</a:t>
            </a:r>
          </a:p>
        </p:txBody>
      </p:sp>
      <p:sp>
        <p:nvSpPr>
          <p:cNvPr id="48" name="文本框 47"/>
          <p:cNvSpPr txBox="1"/>
          <p:nvPr/>
        </p:nvSpPr>
        <p:spPr>
          <a:xfrm>
            <a:off x="3027637" y="3007421"/>
            <a:ext cx="2060440"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大宗设备、公共设施管理</a:t>
            </a:r>
          </a:p>
        </p:txBody>
      </p:sp>
      <p:sp>
        <p:nvSpPr>
          <p:cNvPr id="55" name="文本框 54"/>
          <p:cNvSpPr txBox="1"/>
          <p:nvPr/>
        </p:nvSpPr>
        <p:spPr>
          <a:xfrm>
            <a:off x="3027637" y="3264000"/>
            <a:ext cx="2160384"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商家开闭店管理</a:t>
            </a:r>
          </a:p>
        </p:txBody>
      </p:sp>
      <p:sp>
        <p:nvSpPr>
          <p:cNvPr id="56" name="文本框 55"/>
          <p:cNvSpPr txBox="1"/>
          <p:nvPr/>
        </p:nvSpPr>
        <p:spPr>
          <a:xfrm>
            <a:off x="3027637" y="3581138"/>
            <a:ext cx="3471602"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商家营业执照、员工卫生证等各类证照的定期巡查</a:t>
            </a:r>
          </a:p>
        </p:txBody>
      </p:sp>
      <p:sp>
        <p:nvSpPr>
          <p:cNvPr id="57" name="文本框 56"/>
          <p:cNvSpPr txBox="1"/>
          <p:nvPr/>
        </p:nvSpPr>
        <p:spPr>
          <a:xfrm>
            <a:off x="4870567" y="2747011"/>
            <a:ext cx="1730135"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环境管理</a:t>
            </a:r>
          </a:p>
        </p:txBody>
      </p:sp>
      <p:sp>
        <p:nvSpPr>
          <p:cNvPr id="58" name="文本框 57"/>
          <p:cNvSpPr txBox="1"/>
          <p:nvPr/>
        </p:nvSpPr>
        <p:spPr>
          <a:xfrm>
            <a:off x="4870567" y="3003590"/>
            <a:ext cx="2060440"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相关费用催缴</a:t>
            </a:r>
          </a:p>
        </p:txBody>
      </p:sp>
      <p:sp>
        <p:nvSpPr>
          <p:cNvPr id="59" name="文本框 58"/>
          <p:cNvSpPr txBox="1"/>
          <p:nvPr/>
        </p:nvSpPr>
        <p:spPr>
          <a:xfrm>
            <a:off x="4870567" y="3260169"/>
            <a:ext cx="2160384"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商家沟通机制管理</a:t>
            </a:r>
          </a:p>
        </p:txBody>
      </p:sp>
    </p:spTree>
    <p:extLst>
      <p:ext uri="{BB962C8B-B14F-4D97-AF65-F5344CB8AC3E}">
        <p14:creationId xmlns:p14="http://schemas.microsoft.com/office/powerpoint/2010/main" val="30221293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750"/>
                                        <p:tgtEl>
                                          <p:spTgt spid="84"/>
                                        </p:tgtEl>
                                      </p:cBhvr>
                                    </p:animEffect>
                                  </p:childTnLst>
                                </p:cTn>
                              </p:par>
                              <p:par>
                                <p:cTn id="8" presetID="2" presetClass="entr" presetSubtype="2" decel="100000" fill="hold" grpId="0" nodeType="withEffect">
                                  <p:stCondLst>
                                    <p:cond delay="750"/>
                                  </p:stCondLst>
                                  <p:childTnLst>
                                    <p:set>
                                      <p:cBhvr>
                                        <p:cTn id="9" dur="1" fill="hold">
                                          <p:stCondLst>
                                            <p:cond delay="0"/>
                                          </p:stCondLst>
                                        </p:cTn>
                                        <p:tgtEl>
                                          <p:spTgt spid="62"/>
                                        </p:tgtEl>
                                        <p:attrNameLst>
                                          <p:attrName>style.visibility</p:attrName>
                                        </p:attrNameLst>
                                      </p:cBhvr>
                                      <p:to>
                                        <p:strVal val="visible"/>
                                      </p:to>
                                    </p:set>
                                    <p:anim calcmode="lin" valueType="num">
                                      <p:cBhvr additive="base">
                                        <p:cTn id="10" dur="750" fill="hold"/>
                                        <p:tgtEl>
                                          <p:spTgt spid="62"/>
                                        </p:tgtEl>
                                        <p:attrNameLst>
                                          <p:attrName>ppt_x</p:attrName>
                                        </p:attrNameLst>
                                      </p:cBhvr>
                                      <p:tavLst>
                                        <p:tav tm="0">
                                          <p:val>
                                            <p:strVal val="1+#ppt_w/2"/>
                                          </p:val>
                                        </p:tav>
                                        <p:tav tm="100000">
                                          <p:val>
                                            <p:strVal val="#ppt_x"/>
                                          </p:val>
                                        </p:tav>
                                      </p:tavLst>
                                    </p:anim>
                                    <p:anim calcmode="lin" valueType="num">
                                      <p:cBhvr additive="base">
                                        <p:cTn id="11" dur="750" fill="hold"/>
                                        <p:tgtEl>
                                          <p:spTgt spid="62"/>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750"/>
                                        <p:tgtEl>
                                          <p:spTgt spid="57"/>
                                        </p:tgtEl>
                                      </p:cBhvr>
                                    </p:animEffect>
                                    <p:anim calcmode="lin" valueType="num">
                                      <p:cBhvr>
                                        <p:cTn id="25" dur="750" fill="hold"/>
                                        <p:tgtEl>
                                          <p:spTgt spid="57"/>
                                        </p:tgtEl>
                                        <p:attrNameLst>
                                          <p:attrName>ppt_x</p:attrName>
                                        </p:attrNameLst>
                                      </p:cBhvr>
                                      <p:tavLst>
                                        <p:tav tm="0">
                                          <p:val>
                                            <p:strVal val="#ppt_x"/>
                                          </p:val>
                                        </p:tav>
                                        <p:tav tm="100000">
                                          <p:val>
                                            <p:strVal val="#ppt_x"/>
                                          </p:val>
                                        </p:tav>
                                      </p:tavLst>
                                    </p:anim>
                                    <p:anim calcmode="lin" valueType="num">
                                      <p:cBhvr>
                                        <p:cTn id="26" dur="750" fill="hold"/>
                                        <p:tgtEl>
                                          <p:spTgt spid="5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750"/>
                                        <p:tgtEl>
                                          <p:spTgt spid="48"/>
                                        </p:tgtEl>
                                      </p:cBhvr>
                                    </p:animEffect>
                                    <p:anim calcmode="lin" valueType="num">
                                      <p:cBhvr>
                                        <p:cTn id="30" dur="750" fill="hold"/>
                                        <p:tgtEl>
                                          <p:spTgt spid="48"/>
                                        </p:tgtEl>
                                        <p:attrNameLst>
                                          <p:attrName>ppt_x</p:attrName>
                                        </p:attrNameLst>
                                      </p:cBhvr>
                                      <p:tavLst>
                                        <p:tav tm="0">
                                          <p:val>
                                            <p:strVal val="#ppt_x"/>
                                          </p:val>
                                        </p:tav>
                                        <p:tav tm="100000">
                                          <p:val>
                                            <p:strVal val="#ppt_x"/>
                                          </p:val>
                                        </p:tav>
                                      </p:tavLst>
                                    </p:anim>
                                    <p:anim calcmode="lin" valueType="num">
                                      <p:cBhvr>
                                        <p:cTn id="31" dur="750" fill="hold"/>
                                        <p:tgtEl>
                                          <p:spTgt spid="4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750"/>
                                        <p:tgtEl>
                                          <p:spTgt spid="58"/>
                                        </p:tgtEl>
                                      </p:cBhvr>
                                    </p:animEffect>
                                    <p:anim calcmode="lin" valueType="num">
                                      <p:cBhvr>
                                        <p:cTn id="35" dur="750" fill="hold"/>
                                        <p:tgtEl>
                                          <p:spTgt spid="58"/>
                                        </p:tgtEl>
                                        <p:attrNameLst>
                                          <p:attrName>ppt_x</p:attrName>
                                        </p:attrNameLst>
                                      </p:cBhvr>
                                      <p:tavLst>
                                        <p:tav tm="0">
                                          <p:val>
                                            <p:strVal val="#ppt_x"/>
                                          </p:val>
                                        </p:tav>
                                        <p:tav tm="100000">
                                          <p:val>
                                            <p:strVal val="#ppt_x"/>
                                          </p:val>
                                        </p:tav>
                                      </p:tavLst>
                                    </p:anim>
                                    <p:anim calcmode="lin" valueType="num">
                                      <p:cBhvr>
                                        <p:cTn id="36" dur="750" fill="hold"/>
                                        <p:tgtEl>
                                          <p:spTgt spid="5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100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750"/>
                                        <p:tgtEl>
                                          <p:spTgt spid="55"/>
                                        </p:tgtEl>
                                      </p:cBhvr>
                                    </p:animEffect>
                                    <p:anim calcmode="lin" valueType="num">
                                      <p:cBhvr>
                                        <p:cTn id="40" dur="750" fill="hold"/>
                                        <p:tgtEl>
                                          <p:spTgt spid="55"/>
                                        </p:tgtEl>
                                        <p:attrNameLst>
                                          <p:attrName>ppt_x</p:attrName>
                                        </p:attrNameLst>
                                      </p:cBhvr>
                                      <p:tavLst>
                                        <p:tav tm="0">
                                          <p:val>
                                            <p:strVal val="#ppt_x"/>
                                          </p:val>
                                        </p:tav>
                                        <p:tav tm="100000">
                                          <p:val>
                                            <p:strVal val="#ppt_x"/>
                                          </p:val>
                                        </p:tav>
                                      </p:tavLst>
                                    </p:anim>
                                    <p:anim calcmode="lin" valueType="num">
                                      <p:cBhvr>
                                        <p:cTn id="41" dur="75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25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750"/>
                                        <p:tgtEl>
                                          <p:spTgt spid="59"/>
                                        </p:tgtEl>
                                      </p:cBhvr>
                                    </p:animEffect>
                                    <p:anim calcmode="lin" valueType="num">
                                      <p:cBhvr>
                                        <p:cTn id="45" dur="750" fill="hold"/>
                                        <p:tgtEl>
                                          <p:spTgt spid="59"/>
                                        </p:tgtEl>
                                        <p:attrNameLst>
                                          <p:attrName>ppt_x</p:attrName>
                                        </p:attrNameLst>
                                      </p:cBhvr>
                                      <p:tavLst>
                                        <p:tav tm="0">
                                          <p:val>
                                            <p:strVal val="#ppt_x"/>
                                          </p:val>
                                        </p:tav>
                                        <p:tav tm="100000">
                                          <p:val>
                                            <p:strVal val="#ppt_x"/>
                                          </p:val>
                                        </p:tav>
                                      </p:tavLst>
                                    </p:anim>
                                    <p:anim calcmode="lin" valueType="num">
                                      <p:cBhvr>
                                        <p:cTn id="46" dur="750" fill="hold"/>
                                        <p:tgtEl>
                                          <p:spTgt spid="5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150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750"/>
                                        <p:tgtEl>
                                          <p:spTgt spid="56"/>
                                        </p:tgtEl>
                                      </p:cBhvr>
                                    </p:animEffect>
                                    <p:anim calcmode="lin" valueType="num">
                                      <p:cBhvr>
                                        <p:cTn id="50" dur="750" fill="hold"/>
                                        <p:tgtEl>
                                          <p:spTgt spid="56"/>
                                        </p:tgtEl>
                                        <p:attrNameLst>
                                          <p:attrName>ppt_x</p:attrName>
                                        </p:attrNameLst>
                                      </p:cBhvr>
                                      <p:tavLst>
                                        <p:tav tm="0">
                                          <p:val>
                                            <p:strVal val="#ppt_x"/>
                                          </p:val>
                                        </p:tav>
                                        <p:tav tm="100000">
                                          <p:val>
                                            <p:strVal val="#ppt_x"/>
                                          </p:val>
                                        </p:tav>
                                      </p:tavLst>
                                    </p:anim>
                                    <p:anim calcmode="lin" valueType="num">
                                      <p:cBhvr>
                                        <p:cTn id="51" dur="75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P spid="2" grpId="0"/>
      <p:bldP spid="48" grpId="0"/>
      <p:bldP spid="55" grpId="0"/>
      <p:bldP spid="56" grpId="0"/>
      <p:bldP spid="57" grpId="0"/>
      <p:bldP spid="58" grpId="0"/>
      <p:bldP spid="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00320" y="235791"/>
            <a:ext cx="2036455"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商家经营情况评估</a:t>
            </a:r>
          </a:p>
        </p:txBody>
      </p:sp>
      <p:sp>
        <p:nvSpPr>
          <p:cNvPr id="20" name="TextBox 19"/>
          <p:cNvSpPr txBox="1"/>
          <p:nvPr/>
        </p:nvSpPr>
        <p:spPr>
          <a:xfrm>
            <a:off x="1087582" y="1252568"/>
            <a:ext cx="6896437" cy="602088"/>
          </a:xfrm>
          <a:prstGeom prst="rect">
            <a:avLst/>
          </a:prstGeom>
          <a:noFill/>
        </p:spPr>
        <p:txBody>
          <a:bodyPr wrap="square" lIns="68580" tIns="34290" rIns="68580" bIns="34290" rtlCol="0">
            <a:spAutoFit/>
          </a:bodyPr>
          <a:lstStyle/>
          <a:p>
            <a:pPr>
              <a:lnSpc>
                <a:spcPct val="130000"/>
              </a:lnSpc>
            </a:pPr>
            <a:r>
              <a:rPr lang="zh-CN" altLang="en-US" dirty="0">
                <a:solidFill>
                  <a:schemeClr val="tx1">
                    <a:lumMod val="65000"/>
                    <a:lumOff val="35000"/>
                  </a:schemeClr>
                </a:solidFill>
                <a:cs typeface="+mn-ea"/>
                <a:sym typeface="+mn-lt"/>
              </a:rPr>
              <a:t>商业地产的成功取决于多种因素的协同和配合，了解商业、了解商家，密切关注租户是非常重要的因素；</a:t>
            </a:r>
          </a:p>
        </p:txBody>
      </p:sp>
      <p:sp>
        <p:nvSpPr>
          <p:cNvPr id="40" name="TextBox 39"/>
          <p:cNvSpPr txBox="1"/>
          <p:nvPr/>
        </p:nvSpPr>
        <p:spPr>
          <a:xfrm>
            <a:off x="1189945" y="891985"/>
            <a:ext cx="2831544" cy="330860"/>
          </a:xfrm>
          <a:prstGeom prst="rect">
            <a:avLst/>
          </a:prstGeom>
          <a:solidFill>
            <a:schemeClr val="tx1">
              <a:lumMod val="75000"/>
              <a:lumOff val="25000"/>
            </a:schemeClr>
          </a:solidFill>
        </p:spPr>
        <p:txBody>
          <a:bodyPr wrap="none" lIns="68580" tIns="34290" rIns="68580" bIns="34290" rtlCol="0">
            <a:spAutoFit/>
          </a:bodyPr>
          <a:lstStyle/>
          <a:p>
            <a:r>
              <a:rPr lang="zh-CN" altLang="en-US" sz="1700" b="1" dirty="0">
                <a:solidFill>
                  <a:schemeClr val="bg1"/>
                </a:solidFill>
                <a:cs typeface="+mn-ea"/>
                <a:sym typeface="+mn-lt"/>
              </a:rPr>
              <a:t>初步判定商家的经营情况：</a:t>
            </a:r>
          </a:p>
        </p:txBody>
      </p:sp>
      <p:sp>
        <p:nvSpPr>
          <p:cNvPr id="41" name="矩形 40"/>
          <p:cNvSpPr/>
          <p:nvPr/>
        </p:nvSpPr>
        <p:spPr>
          <a:xfrm>
            <a:off x="5174888" y="1945386"/>
            <a:ext cx="3228247" cy="508666"/>
          </a:xfrm>
          <a:prstGeom prst="rect">
            <a:avLst/>
          </a:prstGeom>
        </p:spPr>
        <p:txBody>
          <a:bodyPr wrap="square" lIns="51435" tIns="25718" rIns="51435" bIns="25718">
            <a:spAutoFit/>
          </a:bodyPr>
          <a:lstStyle/>
          <a:p>
            <a:pPr marL="342900" indent="-342900">
              <a:lnSpc>
                <a:spcPct val="130000"/>
              </a:lnSpc>
              <a:buFont typeface="Arial" panose="020B0604020202020204" pitchFamily="34" charset="0"/>
              <a:buChar char="•"/>
            </a:pPr>
            <a:r>
              <a:rPr lang="zh-CN" altLang="en-US" sz="1200" dirty="0">
                <a:solidFill>
                  <a:schemeClr val="tx1">
                    <a:lumMod val="65000"/>
                    <a:lumOff val="35000"/>
                  </a:schemeClr>
                </a:solidFill>
                <a:cs typeface="+mn-ea"/>
                <a:sym typeface="+mn-lt"/>
              </a:rPr>
              <a:t>商家到目前为止是否一直都正常营业；</a:t>
            </a:r>
          </a:p>
          <a:p>
            <a:pPr marL="342900" indent="-342900">
              <a:lnSpc>
                <a:spcPct val="130000"/>
              </a:lnSpc>
              <a:buFont typeface="Arial" panose="020B0604020202020204" pitchFamily="34" charset="0"/>
              <a:buChar char="•"/>
            </a:pPr>
            <a:r>
              <a:rPr lang="zh-CN" altLang="en-US" sz="1200" dirty="0">
                <a:solidFill>
                  <a:schemeClr val="tx1">
                    <a:lumMod val="65000"/>
                    <a:lumOff val="35000"/>
                  </a:schemeClr>
                </a:solidFill>
                <a:cs typeface="+mn-ea"/>
                <a:sym typeface="+mn-lt"/>
              </a:rPr>
              <a:t>商家开业以来生意状况评估；</a:t>
            </a:r>
          </a:p>
        </p:txBody>
      </p:sp>
      <p:sp>
        <p:nvSpPr>
          <p:cNvPr id="42" name="矩形 41"/>
          <p:cNvSpPr/>
          <p:nvPr/>
        </p:nvSpPr>
        <p:spPr>
          <a:xfrm>
            <a:off x="5174888" y="2538165"/>
            <a:ext cx="5166345" cy="508666"/>
          </a:xfrm>
          <a:prstGeom prst="rect">
            <a:avLst/>
          </a:prstGeom>
        </p:spPr>
        <p:txBody>
          <a:bodyPr wrap="square" lIns="51435" tIns="25718" rIns="51435" bIns="25718">
            <a:spAutoFit/>
          </a:bodyPr>
          <a:lstStyle/>
          <a:p>
            <a:pPr marL="342900" indent="-342900">
              <a:lnSpc>
                <a:spcPct val="130000"/>
              </a:lnSpc>
              <a:buFont typeface="Arial" panose="020B0604020202020204" pitchFamily="34" charset="0"/>
              <a:buChar char="•"/>
            </a:pPr>
            <a:r>
              <a:rPr lang="zh-CN" altLang="en-US" sz="1200" dirty="0">
                <a:solidFill>
                  <a:schemeClr val="tx1">
                    <a:lumMod val="65000"/>
                    <a:lumOff val="35000"/>
                  </a:schemeClr>
                </a:solidFill>
                <a:cs typeface="+mn-ea"/>
                <a:sym typeface="+mn-lt"/>
              </a:rPr>
              <a:t>商家目前资金状况如何；</a:t>
            </a:r>
          </a:p>
          <a:p>
            <a:pPr marL="342900" indent="-342900">
              <a:lnSpc>
                <a:spcPct val="130000"/>
              </a:lnSpc>
              <a:buFont typeface="Arial" panose="020B0604020202020204" pitchFamily="34" charset="0"/>
              <a:buChar char="•"/>
            </a:pPr>
            <a:r>
              <a:rPr lang="zh-CN" altLang="en-US" sz="1200" dirty="0">
                <a:solidFill>
                  <a:schemeClr val="tx1">
                    <a:lumMod val="65000"/>
                    <a:lumOff val="35000"/>
                  </a:schemeClr>
                </a:solidFill>
                <a:cs typeface="+mn-ea"/>
                <a:sym typeface="+mn-lt"/>
              </a:rPr>
              <a:t>商铺是否及时缴纳市场的相关费用；</a:t>
            </a:r>
          </a:p>
        </p:txBody>
      </p:sp>
      <p:sp>
        <p:nvSpPr>
          <p:cNvPr id="43" name="矩形 42"/>
          <p:cNvSpPr/>
          <p:nvPr/>
        </p:nvSpPr>
        <p:spPr>
          <a:xfrm>
            <a:off x="5174888" y="3112076"/>
            <a:ext cx="3628798" cy="508666"/>
          </a:xfrm>
          <a:prstGeom prst="rect">
            <a:avLst/>
          </a:prstGeom>
        </p:spPr>
        <p:txBody>
          <a:bodyPr wrap="square" lIns="51435" tIns="25718" rIns="51435" bIns="25718">
            <a:spAutoFit/>
          </a:bodyPr>
          <a:lstStyle/>
          <a:p>
            <a:pPr marL="342900" indent="-342900">
              <a:lnSpc>
                <a:spcPct val="130000"/>
              </a:lnSpc>
              <a:buFont typeface="Arial" panose="020B0604020202020204" pitchFamily="34" charset="0"/>
              <a:buChar char="•"/>
            </a:pPr>
            <a:r>
              <a:rPr lang="zh-CN" altLang="en-US" sz="1200" dirty="0">
                <a:solidFill>
                  <a:schemeClr val="tx1">
                    <a:lumMod val="65000"/>
                    <a:lumOff val="35000"/>
                  </a:schemeClr>
                </a:solidFill>
                <a:cs typeface="+mn-ea"/>
                <a:sym typeface="+mn-lt"/>
              </a:rPr>
              <a:t>商家是否积极参加市场组织的促销活动，或者自身组织促销活动；</a:t>
            </a:r>
          </a:p>
        </p:txBody>
      </p:sp>
      <p:sp>
        <p:nvSpPr>
          <p:cNvPr id="44" name="矩形 43"/>
          <p:cNvSpPr/>
          <p:nvPr/>
        </p:nvSpPr>
        <p:spPr>
          <a:xfrm>
            <a:off x="5174888" y="3644146"/>
            <a:ext cx="3381482" cy="508666"/>
          </a:xfrm>
          <a:prstGeom prst="rect">
            <a:avLst/>
          </a:prstGeom>
        </p:spPr>
        <p:txBody>
          <a:bodyPr wrap="square" lIns="51435" tIns="25718" rIns="51435" bIns="25718">
            <a:spAutoFit/>
          </a:bodyPr>
          <a:lstStyle/>
          <a:p>
            <a:pPr marL="342900" indent="-342900">
              <a:lnSpc>
                <a:spcPct val="130000"/>
              </a:lnSpc>
              <a:buFont typeface="Arial" panose="020B0604020202020204" pitchFamily="34" charset="0"/>
              <a:buChar char="•"/>
            </a:pPr>
            <a:r>
              <a:rPr lang="zh-CN" altLang="en-US" sz="1200" dirty="0">
                <a:solidFill>
                  <a:schemeClr val="tx1">
                    <a:lumMod val="65000"/>
                    <a:lumOff val="35000"/>
                  </a:schemeClr>
                </a:solidFill>
                <a:cs typeface="+mn-ea"/>
                <a:sym typeface="+mn-lt"/>
              </a:rPr>
              <a:t>商家的人流量和转换率，客人提袋率；</a:t>
            </a:r>
          </a:p>
          <a:p>
            <a:pPr marL="342900" indent="-342900">
              <a:lnSpc>
                <a:spcPct val="130000"/>
              </a:lnSpc>
              <a:buFont typeface="Arial" panose="020B0604020202020204" pitchFamily="34" charset="0"/>
              <a:buChar char="•"/>
            </a:pPr>
            <a:r>
              <a:rPr lang="zh-CN" altLang="en-US" sz="1200" dirty="0">
                <a:solidFill>
                  <a:schemeClr val="tx1">
                    <a:lumMod val="65000"/>
                    <a:lumOff val="35000"/>
                  </a:schemeClr>
                </a:solidFill>
                <a:cs typeface="+mn-ea"/>
                <a:sym typeface="+mn-lt"/>
              </a:rPr>
              <a:t>商家的营业额；</a:t>
            </a:r>
          </a:p>
        </p:txBody>
      </p:sp>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711" y="1943136"/>
            <a:ext cx="3556537" cy="2370166"/>
          </a:xfrm>
          <a:prstGeom prst="rect">
            <a:avLst/>
          </a:prstGeom>
        </p:spPr>
      </p:pic>
      <p:sp>
        <p:nvSpPr>
          <p:cNvPr id="18" name="矩形 17">
            <a:extLst>
              <a:ext uri="{FF2B5EF4-FFF2-40B4-BE49-F238E27FC236}">
                <a16:creationId xmlns:a16="http://schemas.microsoft.com/office/drawing/2014/main" id="{2BE326BD-C4E9-49D9-A7FA-C0BDD7DC3DDD}"/>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矩形 18">
            <a:extLst>
              <a:ext uri="{FF2B5EF4-FFF2-40B4-BE49-F238E27FC236}">
                <a16:creationId xmlns:a16="http://schemas.microsoft.com/office/drawing/2014/main" id="{F4472AD5-9411-4AAE-AA07-4A043F8F793C}"/>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72292140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850"/>
                            </p:stCondLst>
                            <p:childTnLst>
                              <p:par>
                                <p:cTn id="11" presetID="14" presetClass="entr" presetSubtype="1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randombar(horizontal)">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750"/>
                                        <p:tgtEl>
                                          <p:spTgt spid="20"/>
                                        </p:tgtEl>
                                      </p:cBhvr>
                                    </p:animEffect>
                                  </p:childTnLst>
                                </p:cTn>
                              </p:par>
                            </p:childTnLst>
                          </p:cTn>
                        </p:par>
                        <p:par>
                          <p:cTn id="25" fill="hold">
                            <p:stCondLst>
                              <p:cond delay="1750"/>
                            </p:stCondLst>
                            <p:childTnLst>
                              <p:par>
                                <p:cTn id="26" presetID="50" presetClass="entr" presetSubtype="0" decel="100000"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p:cTn id="28" dur="750" fill="hold"/>
                                        <p:tgtEl>
                                          <p:spTgt spid="41"/>
                                        </p:tgtEl>
                                        <p:attrNameLst>
                                          <p:attrName>ppt_w</p:attrName>
                                        </p:attrNameLst>
                                      </p:cBhvr>
                                      <p:tavLst>
                                        <p:tav tm="0">
                                          <p:val>
                                            <p:strVal val="#ppt_w+.3"/>
                                          </p:val>
                                        </p:tav>
                                        <p:tav tm="100000">
                                          <p:val>
                                            <p:strVal val="#ppt_w"/>
                                          </p:val>
                                        </p:tav>
                                      </p:tavLst>
                                    </p:anim>
                                    <p:anim calcmode="lin" valueType="num">
                                      <p:cBhvr>
                                        <p:cTn id="29" dur="750" fill="hold"/>
                                        <p:tgtEl>
                                          <p:spTgt spid="41"/>
                                        </p:tgtEl>
                                        <p:attrNameLst>
                                          <p:attrName>ppt_h</p:attrName>
                                        </p:attrNameLst>
                                      </p:cBhvr>
                                      <p:tavLst>
                                        <p:tav tm="0">
                                          <p:val>
                                            <p:strVal val="#ppt_h"/>
                                          </p:val>
                                        </p:tav>
                                        <p:tav tm="100000">
                                          <p:val>
                                            <p:strVal val="#ppt_h"/>
                                          </p:val>
                                        </p:tav>
                                      </p:tavLst>
                                    </p:anim>
                                    <p:animEffect transition="in" filter="fade">
                                      <p:cBhvr>
                                        <p:cTn id="30" dur="750"/>
                                        <p:tgtEl>
                                          <p:spTgt spid="41"/>
                                        </p:tgtEl>
                                      </p:cBhvr>
                                    </p:animEffect>
                                  </p:childTnLst>
                                </p:cTn>
                              </p:par>
                              <p:par>
                                <p:cTn id="31" presetID="50" presetClass="entr" presetSubtype="0" decel="100000" fill="hold" grpId="0" nodeType="withEffect">
                                  <p:stCondLst>
                                    <p:cond delay="500"/>
                                  </p:stCondLst>
                                  <p:childTnLst>
                                    <p:set>
                                      <p:cBhvr>
                                        <p:cTn id="32" dur="1" fill="hold">
                                          <p:stCondLst>
                                            <p:cond delay="0"/>
                                          </p:stCondLst>
                                        </p:cTn>
                                        <p:tgtEl>
                                          <p:spTgt spid="42"/>
                                        </p:tgtEl>
                                        <p:attrNameLst>
                                          <p:attrName>style.visibility</p:attrName>
                                        </p:attrNameLst>
                                      </p:cBhvr>
                                      <p:to>
                                        <p:strVal val="visible"/>
                                      </p:to>
                                    </p:set>
                                    <p:anim calcmode="lin" valueType="num">
                                      <p:cBhvr>
                                        <p:cTn id="33" dur="750" fill="hold"/>
                                        <p:tgtEl>
                                          <p:spTgt spid="42"/>
                                        </p:tgtEl>
                                        <p:attrNameLst>
                                          <p:attrName>ppt_w</p:attrName>
                                        </p:attrNameLst>
                                      </p:cBhvr>
                                      <p:tavLst>
                                        <p:tav tm="0">
                                          <p:val>
                                            <p:strVal val="#ppt_w+.3"/>
                                          </p:val>
                                        </p:tav>
                                        <p:tav tm="100000">
                                          <p:val>
                                            <p:strVal val="#ppt_w"/>
                                          </p:val>
                                        </p:tav>
                                      </p:tavLst>
                                    </p:anim>
                                    <p:anim calcmode="lin" valueType="num">
                                      <p:cBhvr>
                                        <p:cTn id="34" dur="750" fill="hold"/>
                                        <p:tgtEl>
                                          <p:spTgt spid="42"/>
                                        </p:tgtEl>
                                        <p:attrNameLst>
                                          <p:attrName>ppt_h</p:attrName>
                                        </p:attrNameLst>
                                      </p:cBhvr>
                                      <p:tavLst>
                                        <p:tav tm="0">
                                          <p:val>
                                            <p:strVal val="#ppt_h"/>
                                          </p:val>
                                        </p:tav>
                                        <p:tav tm="100000">
                                          <p:val>
                                            <p:strVal val="#ppt_h"/>
                                          </p:val>
                                        </p:tav>
                                      </p:tavLst>
                                    </p:anim>
                                    <p:animEffect transition="in" filter="fade">
                                      <p:cBhvr>
                                        <p:cTn id="35" dur="750"/>
                                        <p:tgtEl>
                                          <p:spTgt spid="42"/>
                                        </p:tgtEl>
                                      </p:cBhvr>
                                    </p:animEffect>
                                  </p:childTnLst>
                                </p:cTn>
                              </p:par>
                              <p:par>
                                <p:cTn id="36" presetID="50" presetClass="entr" presetSubtype="0" decel="100000" fill="hold" grpId="0" nodeType="withEffect">
                                  <p:stCondLst>
                                    <p:cond delay="1000"/>
                                  </p:stCondLst>
                                  <p:childTnLst>
                                    <p:set>
                                      <p:cBhvr>
                                        <p:cTn id="37" dur="1" fill="hold">
                                          <p:stCondLst>
                                            <p:cond delay="0"/>
                                          </p:stCondLst>
                                        </p:cTn>
                                        <p:tgtEl>
                                          <p:spTgt spid="43"/>
                                        </p:tgtEl>
                                        <p:attrNameLst>
                                          <p:attrName>style.visibility</p:attrName>
                                        </p:attrNameLst>
                                      </p:cBhvr>
                                      <p:to>
                                        <p:strVal val="visible"/>
                                      </p:to>
                                    </p:set>
                                    <p:anim calcmode="lin" valueType="num">
                                      <p:cBhvr>
                                        <p:cTn id="38" dur="750" fill="hold"/>
                                        <p:tgtEl>
                                          <p:spTgt spid="43"/>
                                        </p:tgtEl>
                                        <p:attrNameLst>
                                          <p:attrName>ppt_w</p:attrName>
                                        </p:attrNameLst>
                                      </p:cBhvr>
                                      <p:tavLst>
                                        <p:tav tm="0">
                                          <p:val>
                                            <p:strVal val="#ppt_w+.3"/>
                                          </p:val>
                                        </p:tav>
                                        <p:tav tm="100000">
                                          <p:val>
                                            <p:strVal val="#ppt_w"/>
                                          </p:val>
                                        </p:tav>
                                      </p:tavLst>
                                    </p:anim>
                                    <p:anim calcmode="lin" valueType="num">
                                      <p:cBhvr>
                                        <p:cTn id="39" dur="750" fill="hold"/>
                                        <p:tgtEl>
                                          <p:spTgt spid="43"/>
                                        </p:tgtEl>
                                        <p:attrNameLst>
                                          <p:attrName>ppt_h</p:attrName>
                                        </p:attrNameLst>
                                      </p:cBhvr>
                                      <p:tavLst>
                                        <p:tav tm="0">
                                          <p:val>
                                            <p:strVal val="#ppt_h"/>
                                          </p:val>
                                        </p:tav>
                                        <p:tav tm="100000">
                                          <p:val>
                                            <p:strVal val="#ppt_h"/>
                                          </p:val>
                                        </p:tav>
                                      </p:tavLst>
                                    </p:anim>
                                    <p:animEffect transition="in" filter="fade">
                                      <p:cBhvr>
                                        <p:cTn id="40" dur="750"/>
                                        <p:tgtEl>
                                          <p:spTgt spid="43"/>
                                        </p:tgtEl>
                                      </p:cBhvr>
                                    </p:animEffect>
                                  </p:childTnLst>
                                </p:cTn>
                              </p:par>
                              <p:par>
                                <p:cTn id="41" presetID="50" presetClass="entr" presetSubtype="0" decel="100000" fill="hold" grpId="0" nodeType="withEffect">
                                  <p:stCondLst>
                                    <p:cond delay="1500"/>
                                  </p:stCondLst>
                                  <p:childTnLst>
                                    <p:set>
                                      <p:cBhvr>
                                        <p:cTn id="42" dur="1" fill="hold">
                                          <p:stCondLst>
                                            <p:cond delay="0"/>
                                          </p:stCondLst>
                                        </p:cTn>
                                        <p:tgtEl>
                                          <p:spTgt spid="44"/>
                                        </p:tgtEl>
                                        <p:attrNameLst>
                                          <p:attrName>style.visibility</p:attrName>
                                        </p:attrNameLst>
                                      </p:cBhvr>
                                      <p:to>
                                        <p:strVal val="visible"/>
                                      </p:to>
                                    </p:set>
                                    <p:anim calcmode="lin" valueType="num">
                                      <p:cBhvr>
                                        <p:cTn id="43" dur="750" fill="hold"/>
                                        <p:tgtEl>
                                          <p:spTgt spid="44"/>
                                        </p:tgtEl>
                                        <p:attrNameLst>
                                          <p:attrName>ppt_w</p:attrName>
                                        </p:attrNameLst>
                                      </p:cBhvr>
                                      <p:tavLst>
                                        <p:tav tm="0">
                                          <p:val>
                                            <p:strVal val="#ppt_w+.3"/>
                                          </p:val>
                                        </p:tav>
                                        <p:tav tm="100000">
                                          <p:val>
                                            <p:strVal val="#ppt_w"/>
                                          </p:val>
                                        </p:tav>
                                      </p:tavLst>
                                    </p:anim>
                                    <p:anim calcmode="lin" valueType="num">
                                      <p:cBhvr>
                                        <p:cTn id="44" dur="750" fill="hold"/>
                                        <p:tgtEl>
                                          <p:spTgt spid="44"/>
                                        </p:tgtEl>
                                        <p:attrNameLst>
                                          <p:attrName>ppt_h</p:attrName>
                                        </p:attrNameLst>
                                      </p:cBhvr>
                                      <p:tavLst>
                                        <p:tav tm="0">
                                          <p:val>
                                            <p:strVal val="#ppt_h"/>
                                          </p:val>
                                        </p:tav>
                                        <p:tav tm="100000">
                                          <p:val>
                                            <p:strVal val="#ppt_h"/>
                                          </p:val>
                                        </p:tav>
                                      </p:tavLst>
                                    </p:anim>
                                    <p:animEffect transition="in" filter="fade">
                                      <p:cBhvr>
                                        <p:cTn id="45"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40" grpId="0" animBg="1"/>
      <p:bldP spid="41" grpId="0"/>
      <p:bldP spid="42" grpId="0"/>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68585" y="245057"/>
            <a:ext cx="2985433"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商家管理层的管理能力评估</a:t>
            </a:r>
          </a:p>
        </p:txBody>
      </p:sp>
      <p:sp>
        <p:nvSpPr>
          <p:cNvPr id="19" name="矩形 18"/>
          <p:cNvSpPr/>
          <p:nvPr/>
        </p:nvSpPr>
        <p:spPr>
          <a:xfrm>
            <a:off x="2387600" y="1940363"/>
            <a:ext cx="6122166" cy="5397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cs typeface="+mn-ea"/>
              <a:sym typeface="+mn-lt"/>
            </a:endParaRPr>
          </a:p>
        </p:txBody>
      </p:sp>
      <p:sp>
        <p:nvSpPr>
          <p:cNvPr id="20" name="等腰三角形 2"/>
          <p:cNvSpPr/>
          <p:nvPr/>
        </p:nvSpPr>
        <p:spPr>
          <a:xfrm rot="5400000">
            <a:off x="1384184" y="1222698"/>
            <a:ext cx="539750" cy="1975080"/>
          </a:xfrm>
          <a:custGeom>
            <a:avLst/>
            <a:gdLst/>
            <a:ahLst/>
            <a:cxnLst/>
            <a:rect l="l" t="t" r="r" b="b"/>
            <a:pathLst>
              <a:path w="539750" h="2089380">
                <a:moveTo>
                  <a:pt x="0" y="2089380"/>
                </a:moveTo>
                <a:lnTo>
                  <a:pt x="0" y="247879"/>
                </a:lnTo>
                <a:lnTo>
                  <a:pt x="134939" y="247879"/>
                </a:lnTo>
                <a:lnTo>
                  <a:pt x="269879" y="0"/>
                </a:lnTo>
                <a:lnTo>
                  <a:pt x="404818" y="247879"/>
                </a:lnTo>
                <a:lnTo>
                  <a:pt x="539750" y="247879"/>
                </a:lnTo>
                <a:lnTo>
                  <a:pt x="539750" y="208938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cs typeface="+mn-ea"/>
              <a:sym typeface="+mn-lt"/>
            </a:endParaRPr>
          </a:p>
        </p:txBody>
      </p:sp>
      <p:sp>
        <p:nvSpPr>
          <p:cNvPr id="21" name="TextBox 20"/>
          <p:cNvSpPr txBox="1"/>
          <p:nvPr/>
        </p:nvSpPr>
        <p:spPr>
          <a:xfrm>
            <a:off x="839781" y="2040961"/>
            <a:ext cx="1361551" cy="276999"/>
          </a:xfrm>
          <a:prstGeom prst="rect">
            <a:avLst/>
          </a:prstGeom>
          <a:noFill/>
        </p:spPr>
        <p:txBody>
          <a:bodyPr wrap="square" rtlCol="0">
            <a:spAutoFit/>
          </a:bodyPr>
          <a:lstStyle/>
          <a:p>
            <a:pPr algn="ctr"/>
            <a:r>
              <a:rPr lang="en-US" altLang="zh-CN" sz="1200" dirty="0">
                <a:solidFill>
                  <a:schemeClr val="bg1"/>
                </a:solidFill>
                <a:cs typeface="+mn-ea"/>
                <a:sym typeface="+mn-lt"/>
              </a:rPr>
              <a:t>PART</a:t>
            </a:r>
            <a:r>
              <a:rPr lang="zh-CN" altLang="en-US" sz="1200" dirty="0">
                <a:solidFill>
                  <a:schemeClr val="bg1"/>
                </a:solidFill>
                <a:cs typeface="+mn-ea"/>
                <a:sym typeface="+mn-lt"/>
              </a:rPr>
              <a:t> ／</a:t>
            </a:r>
            <a:r>
              <a:rPr lang="en-US" altLang="zh-CN" sz="1200" dirty="0">
                <a:solidFill>
                  <a:schemeClr val="bg1"/>
                </a:solidFill>
                <a:cs typeface="+mn-ea"/>
                <a:sym typeface="+mn-lt"/>
              </a:rPr>
              <a:t> 01</a:t>
            </a:r>
            <a:endParaRPr lang="zh-CN" altLang="en-US" sz="1200" dirty="0">
              <a:solidFill>
                <a:schemeClr val="bg1"/>
              </a:solidFill>
              <a:cs typeface="+mn-ea"/>
              <a:sym typeface="+mn-lt"/>
            </a:endParaRPr>
          </a:p>
        </p:txBody>
      </p:sp>
      <p:sp>
        <p:nvSpPr>
          <p:cNvPr id="29" name="右箭头 28"/>
          <p:cNvSpPr/>
          <p:nvPr/>
        </p:nvSpPr>
        <p:spPr>
          <a:xfrm>
            <a:off x="3800634" y="2120238"/>
            <a:ext cx="288000" cy="1800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cs typeface="+mn-ea"/>
              <a:sym typeface="+mn-lt"/>
            </a:endParaRPr>
          </a:p>
        </p:txBody>
      </p:sp>
      <p:sp>
        <p:nvSpPr>
          <p:cNvPr id="32" name="TextBox 31"/>
          <p:cNvSpPr txBox="1"/>
          <p:nvPr/>
        </p:nvSpPr>
        <p:spPr>
          <a:xfrm>
            <a:off x="2543393" y="2035203"/>
            <a:ext cx="1223441" cy="276999"/>
          </a:xfrm>
          <a:prstGeom prst="rect">
            <a:avLst/>
          </a:prstGeom>
          <a:noFill/>
        </p:spPr>
        <p:txBody>
          <a:bodyPr wrap="square" rtlCol="0">
            <a:spAutoFit/>
          </a:bodyPr>
          <a:lstStyle/>
          <a:p>
            <a:pPr algn="ctr"/>
            <a:r>
              <a:rPr lang="en-US" altLang="zh-CN" sz="1200" dirty="0">
                <a:solidFill>
                  <a:schemeClr val="bg1"/>
                </a:solidFill>
                <a:cs typeface="+mn-ea"/>
                <a:sym typeface="+mn-lt"/>
              </a:rPr>
              <a:t>PART </a:t>
            </a:r>
            <a:r>
              <a:rPr lang="zh-CN" altLang="en-US" sz="1200" dirty="0">
                <a:solidFill>
                  <a:schemeClr val="bg1"/>
                </a:solidFill>
                <a:cs typeface="+mn-ea"/>
                <a:sym typeface="+mn-lt"/>
              </a:rPr>
              <a:t>／ </a:t>
            </a:r>
            <a:r>
              <a:rPr lang="en-US" altLang="zh-CN" sz="1200" dirty="0">
                <a:solidFill>
                  <a:schemeClr val="bg1"/>
                </a:solidFill>
                <a:cs typeface="+mn-ea"/>
                <a:sym typeface="+mn-lt"/>
              </a:rPr>
              <a:t>02</a:t>
            </a:r>
            <a:endParaRPr lang="zh-CN" altLang="en-US" sz="1200" dirty="0">
              <a:solidFill>
                <a:schemeClr val="bg1"/>
              </a:solidFill>
              <a:cs typeface="+mn-ea"/>
              <a:sym typeface="+mn-lt"/>
            </a:endParaRPr>
          </a:p>
        </p:txBody>
      </p:sp>
      <p:sp>
        <p:nvSpPr>
          <p:cNvPr id="34" name="TextBox 33"/>
          <p:cNvSpPr txBox="1"/>
          <p:nvPr/>
        </p:nvSpPr>
        <p:spPr>
          <a:xfrm>
            <a:off x="4106660" y="2035203"/>
            <a:ext cx="1223441" cy="276999"/>
          </a:xfrm>
          <a:prstGeom prst="rect">
            <a:avLst/>
          </a:prstGeom>
          <a:noFill/>
        </p:spPr>
        <p:txBody>
          <a:bodyPr wrap="square" rtlCol="0">
            <a:spAutoFit/>
          </a:bodyPr>
          <a:lstStyle/>
          <a:p>
            <a:pPr algn="ctr"/>
            <a:r>
              <a:rPr lang="en-US" altLang="zh-CN" sz="1200" dirty="0">
                <a:solidFill>
                  <a:schemeClr val="bg1"/>
                </a:solidFill>
                <a:cs typeface="+mn-ea"/>
                <a:sym typeface="+mn-lt"/>
              </a:rPr>
              <a:t>PART</a:t>
            </a:r>
            <a:r>
              <a:rPr lang="zh-CN" altLang="en-US" sz="1200" dirty="0">
                <a:solidFill>
                  <a:schemeClr val="bg1"/>
                </a:solidFill>
                <a:cs typeface="+mn-ea"/>
                <a:sym typeface="+mn-lt"/>
              </a:rPr>
              <a:t> ／</a:t>
            </a:r>
            <a:r>
              <a:rPr lang="en-US" altLang="zh-CN" sz="1200" dirty="0">
                <a:solidFill>
                  <a:schemeClr val="bg1"/>
                </a:solidFill>
                <a:cs typeface="+mn-ea"/>
                <a:sym typeface="+mn-lt"/>
              </a:rPr>
              <a:t> 03</a:t>
            </a:r>
            <a:endParaRPr lang="zh-CN" altLang="en-US" sz="1200" dirty="0">
              <a:solidFill>
                <a:schemeClr val="bg1"/>
              </a:solidFill>
              <a:cs typeface="+mn-ea"/>
              <a:sym typeface="+mn-lt"/>
            </a:endParaRPr>
          </a:p>
        </p:txBody>
      </p:sp>
      <p:sp>
        <p:nvSpPr>
          <p:cNvPr id="35" name="右箭头 34"/>
          <p:cNvSpPr/>
          <p:nvPr/>
        </p:nvSpPr>
        <p:spPr>
          <a:xfrm>
            <a:off x="5360284" y="2120238"/>
            <a:ext cx="288000" cy="1800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cs typeface="+mn-ea"/>
              <a:sym typeface="+mn-lt"/>
            </a:endParaRPr>
          </a:p>
        </p:txBody>
      </p:sp>
      <p:sp>
        <p:nvSpPr>
          <p:cNvPr id="36" name="TextBox 35"/>
          <p:cNvSpPr txBox="1"/>
          <p:nvPr/>
        </p:nvSpPr>
        <p:spPr>
          <a:xfrm>
            <a:off x="5669927" y="2035203"/>
            <a:ext cx="1223441" cy="276999"/>
          </a:xfrm>
          <a:prstGeom prst="rect">
            <a:avLst/>
          </a:prstGeom>
          <a:noFill/>
        </p:spPr>
        <p:txBody>
          <a:bodyPr wrap="square" rtlCol="0">
            <a:spAutoFit/>
          </a:bodyPr>
          <a:lstStyle/>
          <a:p>
            <a:pPr algn="ctr"/>
            <a:r>
              <a:rPr lang="en-US" altLang="zh-CN" sz="1200" dirty="0">
                <a:solidFill>
                  <a:schemeClr val="bg1"/>
                </a:solidFill>
                <a:cs typeface="+mn-ea"/>
                <a:sym typeface="+mn-lt"/>
              </a:rPr>
              <a:t>PART</a:t>
            </a:r>
            <a:r>
              <a:rPr lang="zh-CN" altLang="en-US" sz="1200" dirty="0">
                <a:solidFill>
                  <a:schemeClr val="bg1"/>
                </a:solidFill>
                <a:cs typeface="+mn-ea"/>
                <a:sym typeface="+mn-lt"/>
              </a:rPr>
              <a:t> ／</a:t>
            </a:r>
            <a:r>
              <a:rPr lang="en-US" altLang="zh-CN" sz="1200" dirty="0">
                <a:solidFill>
                  <a:schemeClr val="bg1"/>
                </a:solidFill>
                <a:cs typeface="+mn-ea"/>
                <a:sym typeface="+mn-lt"/>
              </a:rPr>
              <a:t> 04</a:t>
            </a:r>
            <a:endParaRPr lang="zh-CN" altLang="en-US" sz="1200" dirty="0">
              <a:solidFill>
                <a:schemeClr val="bg1"/>
              </a:solidFill>
              <a:cs typeface="+mn-ea"/>
              <a:sym typeface="+mn-lt"/>
            </a:endParaRPr>
          </a:p>
        </p:txBody>
      </p:sp>
      <p:sp>
        <p:nvSpPr>
          <p:cNvPr id="37" name="右箭头 36"/>
          <p:cNvSpPr/>
          <p:nvPr/>
        </p:nvSpPr>
        <p:spPr>
          <a:xfrm>
            <a:off x="6919935" y="2120238"/>
            <a:ext cx="288000" cy="1800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cs typeface="+mn-ea"/>
              <a:sym typeface="+mn-lt"/>
            </a:endParaRPr>
          </a:p>
        </p:txBody>
      </p:sp>
      <p:sp>
        <p:nvSpPr>
          <p:cNvPr id="38" name="TextBox 37"/>
          <p:cNvSpPr txBox="1"/>
          <p:nvPr/>
        </p:nvSpPr>
        <p:spPr>
          <a:xfrm>
            <a:off x="7233194" y="2035203"/>
            <a:ext cx="1223441" cy="276999"/>
          </a:xfrm>
          <a:prstGeom prst="rect">
            <a:avLst/>
          </a:prstGeom>
          <a:noFill/>
        </p:spPr>
        <p:txBody>
          <a:bodyPr wrap="square" rtlCol="0">
            <a:spAutoFit/>
          </a:bodyPr>
          <a:lstStyle/>
          <a:p>
            <a:pPr algn="ctr"/>
            <a:r>
              <a:rPr lang="en-US" altLang="zh-CN" sz="1200" dirty="0">
                <a:solidFill>
                  <a:schemeClr val="bg1"/>
                </a:solidFill>
                <a:cs typeface="+mn-ea"/>
                <a:sym typeface="+mn-lt"/>
              </a:rPr>
              <a:t>PART </a:t>
            </a:r>
            <a:r>
              <a:rPr lang="zh-CN" altLang="en-US" sz="1200" dirty="0">
                <a:solidFill>
                  <a:schemeClr val="bg1"/>
                </a:solidFill>
                <a:cs typeface="+mn-ea"/>
                <a:sym typeface="+mn-lt"/>
              </a:rPr>
              <a:t>／ </a:t>
            </a:r>
            <a:r>
              <a:rPr lang="en-US" altLang="zh-CN" sz="1200" dirty="0">
                <a:solidFill>
                  <a:schemeClr val="bg1"/>
                </a:solidFill>
                <a:cs typeface="+mn-ea"/>
                <a:sym typeface="+mn-lt"/>
              </a:rPr>
              <a:t>05</a:t>
            </a:r>
            <a:endParaRPr lang="zh-CN" altLang="en-US" sz="1200" dirty="0">
              <a:solidFill>
                <a:schemeClr val="bg1"/>
              </a:solidFill>
              <a:cs typeface="+mn-ea"/>
              <a:sym typeface="+mn-lt"/>
            </a:endParaRPr>
          </a:p>
        </p:txBody>
      </p:sp>
      <p:sp>
        <p:nvSpPr>
          <p:cNvPr id="39" name="圆角矩形 38"/>
          <p:cNvSpPr/>
          <p:nvPr/>
        </p:nvSpPr>
        <p:spPr>
          <a:xfrm rot="2700000">
            <a:off x="1252395" y="2823732"/>
            <a:ext cx="493857" cy="493857"/>
          </a:xfrm>
          <a:prstGeom prst="roundRect">
            <a:avLst>
              <a:gd name="adj" fmla="val 555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圆角矩形 40"/>
          <p:cNvSpPr/>
          <p:nvPr/>
        </p:nvSpPr>
        <p:spPr>
          <a:xfrm rot="2700000">
            <a:off x="2861923" y="3547742"/>
            <a:ext cx="493857" cy="493857"/>
          </a:xfrm>
          <a:prstGeom prst="roundRect">
            <a:avLst>
              <a:gd name="adj" fmla="val 555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圆角矩形 42"/>
          <p:cNvSpPr/>
          <p:nvPr/>
        </p:nvSpPr>
        <p:spPr>
          <a:xfrm rot="2700000">
            <a:off x="4471451" y="2823732"/>
            <a:ext cx="493857" cy="493857"/>
          </a:xfrm>
          <a:prstGeom prst="roundRect">
            <a:avLst>
              <a:gd name="adj" fmla="val 555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圆角矩形 44"/>
          <p:cNvSpPr/>
          <p:nvPr/>
        </p:nvSpPr>
        <p:spPr>
          <a:xfrm rot="2700000">
            <a:off x="7690507" y="2823732"/>
            <a:ext cx="493857" cy="493857"/>
          </a:xfrm>
          <a:prstGeom prst="roundRect">
            <a:avLst>
              <a:gd name="adj" fmla="val 555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圆角矩形 46"/>
          <p:cNvSpPr/>
          <p:nvPr/>
        </p:nvSpPr>
        <p:spPr>
          <a:xfrm rot="2700000">
            <a:off x="6080979" y="3547742"/>
            <a:ext cx="493857" cy="493857"/>
          </a:xfrm>
          <a:prstGeom prst="roundRect">
            <a:avLst>
              <a:gd name="adj" fmla="val 555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9" name="矩形 48"/>
          <p:cNvSpPr/>
          <p:nvPr/>
        </p:nvSpPr>
        <p:spPr>
          <a:xfrm>
            <a:off x="666519" y="3446045"/>
            <a:ext cx="1650925" cy="789447"/>
          </a:xfrm>
          <a:prstGeom prst="rect">
            <a:avLst/>
          </a:prstGeom>
        </p:spPr>
        <p:txBody>
          <a:bodyPr wrap="square" lIns="68580" tIns="34290" rIns="68580" bIns="34290">
            <a:spAutoFit/>
          </a:bodyPr>
          <a:lstStyle/>
          <a:p>
            <a:pPr algn="ctr">
              <a:lnSpc>
                <a:spcPct val="130000"/>
              </a:lnSpc>
            </a:pPr>
            <a:r>
              <a:rPr lang="zh-CN" altLang="en-US" sz="1200" dirty="0">
                <a:solidFill>
                  <a:schemeClr val="tx1">
                    <a:lumMod val="65000"/>
                    <a:lumOff val="35000"/>
                  </a:schemeClr>
                </a:solidFill>
                <a:cs typeface="+mn-ea"/>
                <a:sym typeface="+mn-lt"/>
              </a:rPr>
              <a:t>商家管理层沟通例会的出勤记录，沟通、执行能力的评估；</a:t>
            </a:r>
          </a:p>
        </p:txBody>
      </p:sp>
      <p:sp>
        <p:nvSpPr>
          <p:cNvPr id="50" name="矩形 49"/>
          <p:cNvSpPr/>
          <p:nvPr/>
        </p:nvSpPr>
        <p:spPr>
          <a:xfrm>
            <a:off x="2387600" y="2759548"/>
            <a:ext cx="1650925" cy="525978"/>
          </a:xfrm>
          <a:prstGeom prst="rect">
            <a:avLst/>
          </a:prstGeom>
        </p:spPr>
        <p:txBody>
          <a:bodyPr wrap="square" lIns="68580" tIns="34290" rIns="68580" bIns="34290">
            <a:spAutoFit/>
          </a:bodyPr>
          <a:lstStyle/>
          <a:p>
            <a:pPr algn="ctr">
              <a:lnSpc>
                <a:spcPct val="130000"/>
              </a:lnSpc>
            </a:pPr>
            <a:r>
              <a:rPr lang="zh-CN" altLang="en-US" sz="1200" dirty="0">
                <a:solidFill>
                  <a:schemeClr val="tx1">
                    <a:lumMod val="65000"/>
                    <a:lumOff val="35000"/>
                  </a:schemeClr>
                </a:solidFill>
                <a:cs typeface="+mn-ea"/>
                <a:sym typeface="+mn-lt"/>
              </a:rPr>
              <a:t>商家到目前为止是否一直都正常营业；</a:t>
            </a:r>
          </a:p>
        </p:txBody>
      </p:sp>
      <p:sp>
        <p:nvSpPr>
          <p:cNvPr id="51" name="矩形 50"/>
          <p:cNvSpPr/>
          <p:nvPr/>
        </p:nvSpPr>
        <p:spPr>
          <a:xfrm>
            <a:off x="5439907" y="2657948"/>
            <a:ext cx="1857036" cy="789447"/>
          </a:xfrm>
          <a:prstGeom prst="rect">
            <a:avLst/>
          </a:prstGeom>
        </p:spPr>
        <p:txBody>
          <a:bodyPr wrap="square" lIns="68580" tIns="34290" rIns="68580" bIns="34290">
            <a:spAutoFit/>
          </a:bodyPr>
          <a:lstStyle/>
          <a:p>
            <a:pPr algn="ctr">
              <a:lnSpc>
                <a:spcPct val="130000"/>
              </a:lnSpc>
            </a:pPr>
            <a:r>
              <a:rPr lang="zh-CN" altLang="en-US" sz="1200" dirty="0">
                <a:solidFill>
                  <a:schemeClr val="tx1">
                    <a:lumMod val="65000"/>
                    <a:lumOff val="35000"/>
                  </a:schemeClr>
                </a:solidFill>
                <a:cs typeface="+mn-ea"/>
                <a:sym typeface="+mn-lt"/>
              </a:rPr>
              <a:t>商家是否积极参加商场组织的促销活动，或自身组织促销活动；</a:t>
            </a:r>
          </a:p>
        </p:txBody>
      </p:sp>
      <p:sp>
        <p:nvSpPr>
          <p:cNvPr id="52" name="矩形 51"/>
          <p:cNvSpPr/>
          <p:nvPr/>
        </p:nvSpPr>
        <p:spPr>
          <a:xfrm>
            <a:off x="3813334" y="3446045"/>
            <a:ext cx="1743207" cy="525978"/>
          </a:xfrm>
          <a:prstGeom prst="rect">
            <a:avLst/>
          </a:prstGeom>
        </p:spPr>
        <p:txBody>
          <a:bodyPr wrap="square" lIns="68580" tIns="34290" rIns="68580" bIns="34290">
            <a:spAutoFit/>
          </a:bodyPr>
          <a:lstStyle/>
          <a:p>
            <a:pPr algn="ctr">
              <a:lnSpc>
                <a:spcPct val="130000"/>
              </a:lnSpc>
            </a:pPr>
            <a:r>
              <a:rPr lang="zh-CN" altLang="en-US" sz="1200" dirty="0">
                <a:solidFill>
                  <a:schemeClr val="tx1">
                    <a:lumMod val="65000"/>
                    <a:lumOff val="35000"/>
                  </a:schemeClr>
                </a:solidFill>
                <a:cs typeface="+mn-ea"/>
                <a:sym typeface="+mn-lt"/>
              </a:rPr>
              <a:t>商家的员工稳定性，员工流失率大小；</a:t>
            </a:r>
          </a:p>
        </p:txBody>
      </p:sp>
      <p:sp>
        <p:nvSpPr>
          <p:cNvPr id="53" name="矩形 52"/>
          <p:cNvSpPr/>
          <p:nvPr/>
        </p:nvSpPr>
        <p:spPr>
          <a:xfrm>
            <a:off x="7119313" y="3446045"/>
            <a:ext cx="1650925" cy="289823"/>
          </a:xfrm>
          <a:prstGeom prst="rect">
            <a:avLst/>
          </a:prstGeom>
        </p:spPr>
        <p:txBody>
          <a:bodyPr wrap="square" lIns="68580" tIns="34290" rIns="68580" bIns="34290">
            <a:spAutoFit/>
          </a:bodyPr>
          <a:lstStyle/>
          <a:p>
            <a:pPr algn="ctr">
              <a:lnSpc>
                <a:spcPct val="130000"/>
              </a:lnSpc>
            </a:pPr>
            <a:r>
              <a:rPr lang="zh-CN" altLang="en-US" sz="1200" dirty="0">
                <a:solidFill>
                  <a:schemeClr val="tx1">
                    <a:lumMod val="65000"/>
                    <a:lumOff val="35000"/>
                  </a:schemeClr>
                </a:solidFill>
                <a:cs typeface="+mn-ea"/>
                <a:sym typeface="+mn-lt"/>
              </a:rPr>
              <a:t>商家营业额</a:t>
            </a:r>
          </a:p>
        </p:txBody>
      </p:sp>
      <p:sp>
        <p:nvSpPr>
          <p:cNvPr id="54" name="TextBox 53"/>
          <p:cNvSpPr txBox="1"/>
          <p:nvPr/>
        </p:nvSpPr>
        <p:spPr>
          <a:xfrm>
            <a:off x="747595" y="976400"/>
            <a:ext cx="7688170" cy="640175"/>
          </a:xfrm>
          <a:prstGeom prst="rect">
            <a:avLst/>
          </a:prstGeom>
          <a:noFill/>
        </p:spPr>
        <p:txBody>
          <a:bodyPr wrap="square" lIns="68580" tIns="34290" rIns="68580" bIns="34290" rtlCol="0">
            <a:spAutoFit/>
          </a:bodyPr>
          <a:lstStyle/>
          <a:p>
            <a:pPr>
              <a:lnSpc>
                <a:spcPct val="130000"/>
              </a:lnSpc>
            </a:pPr>
            <a:r>
              <a:rPr lang="zh-CN" altLang="en-US" sz="1500" dirty="0">
                <a:solidFill>
                  <a:schemeClr val="tx1">
                    <a:lumMod val="65000"/>
                    <a:lumOff val="35000"/>
                  </a:schemeClr>
                </a:solidFill>
                <a:cs typeface="+mn-ea"/>
                <a:sym typeface="+mn-lt"/>
              </a:rPr>
              <a:t>         商家管理层的管理能力与商家经营情况在某种程度上有着密切联系，因为好的管理者必然会有好的经营情况，具体评估可从以下几点进行分析：</a:t>
            </a:r>
          </a:p>
        </p:txBody>
      </p:sp>
      <p:grpSp>
        <p:nvGrpSpPr>
          <p:cNvPr id="68" name="组合 67"/>
          <p:cNvGrpSpPr>
            <a:grpSpLocks noChangeAspect="1"/>
          </p:cNvGrpSpPr>
          <p:nvPr/>
        </p:nvGrpSpPr>
        <p:grpSpPr>
          <a:xfrm>
            <a:off x="2993880" y="3632879"/>
            <a:ext cx="322464" cy="296170"/>
            <a:chOff x="10060024" y="2919774"/>
            <a:chExt cx="970339" cy="891216"/>
          </a:xfrm>
          <a:solidFill>
            <a:schemeClr val="bg1"/>
          </a:solidFill>
        </p:grpSpPr>
        <p:sp>
          <p:nvSpPr>
            <p:cNvPr id="69" name="任意多边形-1"/>
            <p:cNvSpPr>
              <a:spLocks/>
            </p:cNvSpPr>
            <p:nvPr/>
          </p:nvSpPr>
          <p:spPr bwMode="auto">
            <a:xfrm>
              <a:off x="10201615" y="2919774"/>
              <a:ext cx="410210" cy="176994"/>
            </a:xfrm>
            <a:custGeom>
              <a:avLst/>
              <a:gdLst>
                <a:gd name="T0" fmla="*/ 73 w 83"/>
                <a:gd name="T1" fmla="*/ 16 h 36"/>
                <a:gd name="T2" fmla="*/ 61 w 83"/>
                <a:gd name="T3" fmla="*/ 16 h 36"/>
                <a:gd name="T4" fmla="*/ 58 w 83"/>
                <a:gd name="T5" fmla="*/ 9 h 36"/>
                <a:gd name="T6" fmla="*/ 41 w 83"/>
                <a:gd name="T7" fmla="*/ 2 h 36"/>
                <a:gd name="T8" fmla="*/ 25 w 83"/>
                <a:gd name="T9" fmla="*/ 9 h 36"/>
                <a:gd name="T10" fmla="*/ 21 w 83"/>
                <a:gd name="T11" fmla="*/ 16 h 36"/>
                <a:gd name="T12" fmla="*/ 9 w 83"/>
                <a:gd name="T13" fmla="*/ 16 h 36"/>
                <a:gd name="T14" fmla="*/ 0 w 83"/>
                <a:gd name="T15" fmla="*/ 26 h 36"/>
                <a:gd name="T16" fmla="*/ 0 w 83"/>
                <a:gd name="T17" fmla="*/ 26 h 36"/>
                <a:gd name="T18" fmla="*/ 9 w 83"/>
                <a:gd name="T19" fmla="*/ 36 h 36"/>
                <a:gd name="T20" fmla="*/ 73 w 83"/>
                <a:gd name="T21" fmla="*/ 36 h 36"/>
                <a:gd name="T22" fmla="*/ 83 w 83"/>
                <a:gd name="T23" fmla="*/ 26 h 36"/>
                <a:gd name="T24" fmla="*/ 73 w 83"/>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36">
                  <a:moveTo>
                    <a:pt x="73" y="16"/>
                  </a:moveTo>
                  <a:cubicBezTo>
                    <a:pt x="61" y="16"/>
                    <a:pt x="61" y="16"/>
                    <a:pt x="61" y="16"/>
                  </a:cubicBezTo>
                  <a:cubicBezTo>
                    <a:pt x="59" y="15"/>
                    <a:pt x="58" y="12"/>
                    <a:pt x="58" y="9"/>
                  </a:cubicBezTo>
                  <a:cubicBezTo>
                    <a:pt x="58" y="0"/>
                    <a:pt x="41" y="2"/>
                    <a:pt x="41" y="2"/>
                  </a:cubicBezTo>
                  <a:cubicBezTo>
                    <a:pt x="41" y="2"/>
                    <a:pt x="25" y="0"/>
                    <a:pt x="25" y="9"/>
                  </a:cubicBezTo>
                  <a:cubicBezTo>
                    <a:pt x="25" y="12"/>
                    <a:pt x="23" y="15"/>
                    <a:pt x="21" y="16"/>
                  </a:cubicBezTo>
                  <a:cubicBezTo>
                    <a:pt x="9" y="16"/>
                    <a:pt x="9" y="16"/>
                    <a:pt x="9" y="16"/>
                  </a:cubicBezTo>
                  <a:cubicBezTo>
                    <a:pt x="4" y="16"/>
                    <a:pt x="0" y="21"/>
                    <a:pt x="0" y="26"/>
                  </a:cubicBezTo>
                  <a:cubicBezTo>
                    <a:pt x="0" y="26"/>
                    <a:pt x="0" y="26"/>
                    <a:pt x="0" y="26"/>
                  </a:cubicBezTo>
                  <a:cubicBezTo>
                    <a:pt x="0" y="31"/>
                    <a:pt x="4" y="36"/>
                    <a:pt x="9" y="36"/>
                  </a:cubicBezTo>
                  <a:cubicBezTo>
                    <a:pt x="73" y="36"/>
                    <a:pt x="73" y="36"/>
                    <a:pt x="73" y="36"/>
                  </a:cubicBezTo>
                  <a:cubicBezTo>
                    <a:pt x="78" y="36"/>
                    <a:pt x="83" y="31"/>
                    <a:pt x="83" y="26"/>
                  </a:cubicBezTo>
                  <a:cubicBezTo>
                    <a:pt x="83" y="21"/>
                    <a:pt x="78" y="16"/>
                    <a:pt x="73"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 name="任意多边形-2"/>
            <p:cNvSpPr>
              <a:spLocks/>
            </p:cNvSpPr>
            <p:nvPr/>
          </p:nvSpPr>
          <p:spPr bwMode="auto">
            <a:xfrm>
              <a:off x="10172463" y="3250856"/>
              <a:ext cx="462266" cy="58304"/>
            </a:xfrm>
            <a:custGeom>
              <a:avLst/>
              <a:gdLst>
                <a:gd name="T0" fmla="*/ 88 w 94"/>
                <a:gd name="T1" fmla="*/ 12 h 12"/>
                <a:gd name="T2" fmla="*/ 6 w 94"/>
                <a:gd name="T3" fmla="*/ 12 h 12"/>
                <a:gd name="T4" fmla="*/ 0 w 94"/>
                <a:gd name="T5" fmla="*/ 6 h 12"/>
                <a:gd name="T6" fmla="*/ 6 w 94"/>
                <a:gd name="T7" fmla="*/ 0 h 12"/>
                <a:gd name="T8" fmla="*/ 88 w 94"/>
                <a:gd name="T9" fmla="*/ 0 h 12"/>
                <a:gd name="T10" fmla="*/ 94 w 94"/>
                <a:gd name="T11" fmla="*/ 6 h 12"/>
                <a:gd name="T12" fmla="*/ 88 w 9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4" h="12">
                  <a:moveTo>
                    <a:pt x="88" y="12"/>
                  </a:moveTo>
                  <a:cubicBezTo>
                    <a:pt x="6" y="12"/>
                    <a:pt x="6" y="12"/>
                    <a:pt x="6" y="12"/>
                  </a:cubicBezTo>
                  <a:cubicBezTo>
                    <a:pt x="3" y="12"/>
                    <a:pt x="0" y="9"/>
                    <a:pt x="0" y="6"/>
                  </a:cubicBezTo>
                  <a:cubicBezTo>
                    <a:pt x="0" y="3"/>
                    <a:pt x="3" y="0"/>
                    <a:pt x="6" y="0"/>
                  </a:cubicBezTo>
                  <a:cubicBezTo>
                    <a:pt x="88" y="0"/>
                    <a:pt x="88" y="0"/>
                    <a:pt x="88" y="0"/>
                  </a:cubicBezTo>
                  <a:cubicBezTo>
                    <a:pt x="91" y="0"/>
                    <a:pt x="94" y="3"/>
                    <a:pt x="94" y="6"/>
                  </a:cubicBezTo>
                  <a:cubicBezTo>
                    <a:pt x="94" y="9"/>
                    <a:pt x="91" y="12"/>
                    <a:pt x="8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 name="任意多边形-3"/>
            <p:cNvSpPr>
              <a:spLocks/>
            </p:cNvSpPr>
            <p:nvPr/>
          </p:nvSpPr>
          <p:spPr bwMode="auto">
            <a:xfrm>
              <a:off x="10172463" y="3402863"/>
              <a:ext cx="335248" cy="58304"/>
            </a:xfrm>
            <a:custGeom>
              <a:avLst/>
              <a:gdLst>
                <a:gd name="T0" fmla="*/ 62 w 68"/>
                <a:gd name="T1" fmla="*/ 12 h 12"/>
                <a:gd name="T2" fmla="*/ 6 w 68"/>
                <a:gd name="T3" fmla="*/ 12 h 12"/>
                <a:gd name="T4" fmla="*/ 0 w 68"/>
                <a:gd name="T5" fmla="*/ 6 h 12"/>
                <a:gd name="T6" fmla="*/ 6 w 68"/>
                <a:gd name="T7" fmla="*/ 0 h 12"/>
                <a:gd name="T8" fmla="*/ 62 w 68"/>
                <a:gd name="T9" fmla="*/ 0 h 12"/>
                <a:gd name="T10" fmla="*/ 68 w 68"/>
                <a:gd name="T11" fmla="*/ 6 h 12"/>
                <a:gd name="T12" fmla="*/ 62 w 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8" h="12">
                  <a:moveTo>
                    <a:pt x="62" y="12"/>
                  </a:moveTo>
                  <a:cubicBezTo>
                    <a:pt x="6" y="12"/>
                    <a:pt x="6" y="12"/>
                    <a:pt x="6" y="12"/>
                  </a:cubicBezTo>
                  <a:cubicBezTo>
                    <a:pt x="3" y="12"/>
                    <a:pt x="0" y="9"/>
                    <a:pt x="0" y="6"/>
                  </a:cubicBezTo>
                  <a:cubicBezTo>
                    <a:pt x="0" y="2"/>
                    <a:pt x="3" y="0"/>
                    <a:pt x="6" y="0"/>
                  </a:cubicBezTo>
                  <a:cubicBezTo>
                    <a:pt x="62" y="0"/>
                    <a:pt x="62" y="0"/>
                    <a:pt x="62" y="0"/>
                  </a:cubicBezTo>
                  <a:cubicBezTo>
                    <a:pt x="66" y="0"/>
                    <a:pt x="68" y="2"/>
                    <a:pt x="68" y="6"/>
                  </a:cubicBezTo>
                  <a:cubicBezTo>
                    <a:pt x="68" y="9"/>
                    <a:pt x="66" y="12"/>
                    <a:pt x="62"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 name="任意多边形-4"/>
            <p:cNvSpPr>
              <a:spLocks/>
            </p:cNvSpPr>
            <p:nvPr/>
          </p:nvSpPr>
          <p:spPr bwMode="auto">
            <a:xfrm>
              <a:off x="10172463" y="3565281"/>
              <a:ext cx="335248" cy="58304"/>
            </a:xfrm>
            <a:custGeom>
              <a:avLst/>
              <a:gdLst>
                <a:gd name="T0" fmla="*/ 62 w 68"/>
                <a:gd name="T1" fmla="*/ 12 h 12"/>
                <a:gd name="T2" fmla="*/ 6 w 68"/>
                <a:gd name="T3" fmla="*/ 12 h 12"/>
                <a:gd name="T4" fmla="*/ 0 w 68"/>
                <a:gd name="T5" fmla="*/ 6 h 12"/>
                <a:gd name="T6" fmla="*/ 6 w 68"/>
                <a:gd name="T7" fmla="*/ 0 h 12"/>
                <a:gd name="T8" fmla="*/ 62 w 68"/>
                <a:gd name="T9" fmla="*/ 0 h 12"/>
                <a:gd name="T10" fmla="*/ 68 w 68"/>
                <a:gd name="T11" fmla="*/ 6 h 12"/>
                <a:gd name="T12" fmla="*/ 62 w 6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8" h="12">
                  <a:moveTo>
                    <a:pt x="62" y="12"/>
                  </a:moveTo>
                  <a:cubicBezTo>
                    <a:pt x="6" y="12"/>
                    <a:pt x="6" y="12"/>
                    <a:pt x="6" y="12"/>
                  </a:cubicBezTo>
                  <a:cubicBezTo>
                    <a:pt x="3" y="12"/>
                    <a:pt x="0" y="9"/>
                    <a:pt x="0" y="6"/>
                  </a:cubicBezTo>
                  <a:cubicBezTo>
                    <a:pt x="0" y="2"/>
                    <a:pt x="3" y="0"/>
                    <a:pt x="6" y="0"/>
                  </a:cubicBezTo>
                  <a:cubicBezTo>
                    <a:pt x="62" y="0"/>
                    <a:pt x="62" y="0"/>
                    <a:pt x="62" y="0"/>
                  </a:cubicBezTo>
                  <a:cubicBezTo>
                    <a:pt x="66" y="0"/>
                    <a:pt x="68" y="2"/>
                    <a:pt x="68" y="6"/>
                  </a:cubicBezTo>
                  <a:cubicBezTo>
                    <a:pt x="68" y="9"/>
                    <a:pt x="66" y="12"/>
                    <a:pt x="62"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 name="任意多边形-5"/>
            <p:cNvSpPr>
              <a:spLocks/>
            </p:cNvSpPr>
            <p:nvPr/>
          </p:nvSpPr>
          <p:spPr bwMode="auto">
            <a:xfrm>
              <a:off x="10060024" y="3023888"/>
              <a:ext cx="516406" cy="762115"/>
            </a:xfrm>
            <a:custGeom>
              <a:avLst/>
              <a:gdLst>
                <a:gd name="T0" fmla="*/ 97 w 105"/>
                <a:gd name="T1" fmla="*/ 143 h 155"/>
                <a:gd name="T2" fmla="*/ 12 w 105"/>
                <a:gd name="T3" fmla="*/ 143 h 155"/>
                <a:gd name="T4" fmla="*/ 12 w 105"/>
                <a:gd name="T5" fmla="*/ 12 h 155"/>
                <a:gd name="T6" fmla="*/ 22 w 105"/>
                <a:gd name="T7" fmla="*/ 12 h 155"/>
                <a:gd name="T8" fmla="*/ 21 w 105"/>
                <a:gd name="T9" fmla="*/ 6 h 155"/>
                <a:gd name="T10" fmla="*/ 21 w 105"/>
                <a:gd name="T11" fmla="*/ 6 h 155"/>
                <a:gd name="T12" fmla="*/ 23 w 105"/>
                <a:gd name="T13" fmla="*/ 0 h 155"/>
                <a:gd name="T14" fmla="*/ 0 w 105"/>
                <a:gd name="T15" fmla="*/ 0 h 155"/>
                <a:gd name="T16" fmla="*/ 0 w 105"/>
                <a:gd name="T17" fmla="*/ 155 h 155"/>
                <a:gd name="T18" fmla="*/ 105 w 105"/>
                <a:gd name="T19" fmla="*/ 155 h 155"/>
                <a:gd name="T20" fmla="*/ 97 w 105"/>
                <a:gd name="T21" fmla="*/ 14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5">
                  <a:moveTo>
                    <a:pt x="97" y="143"/>
                  </a:moveTo>
                  <a:cubicBezTo>
                    <a:pt x="12" y="143"/>
                    <a:pt x="12" y="143"/>
                    <a:pt x="12" y="143"/>
                  </a:cubicBezTo>
                  <a:cubicBezTo>
                    <a:pt x="12" y="12"/>
                    <a:pt x="12" y="12"/>
                    <a:pt x="12" y="12"/>
                  </a:cubicBezTo>
                  <a:cubicBezTo>
                    <a:pt x="22" y="12"/>
                    <a:pt x="22" y="12"/>
                    <a:pt x="22" y="12"/>
                  </a:cubicBezTo>
                  <a:cubicBezTo>
                    <a:pt x="21" y="10"/>
                    <a:pt x="21" y="8"/>
                    <a:pt x="21" y="6"/>
                  </a:cubicBezTo>
                  <a:cubicBezTo>
                    <a:pt x="21" y="6"/>
                    <a:pt x="21" y="6"/>
                    <a:pt x="21" y="6"/>
                  </a:cubicBezTo>
                  <a:cubicBezTo>
                    <a:pt x="21" y="4"/>
                    <a:pt x="21" y="2"/>
                    <a:pt x="23" y="0"/>
                  </a:cubicBezTo>
                  <a:cubicBezTo>
                    <a:pt x="0" y="0"/>
                    <a:pt x="0" y="0"/>
                    <a:pt x="0" y="0"/>
                  </a:cubicBezTo>
                  <a:cubicBezTo>
                    <a:pt x="0" y="155"/>
                    <a:pt x="0" y="155"/>
                    <a:pt x="0" y="155"/>
                  </a:cubicBezTo>
                  <a:cubicBezTo>
                    <a:pt x="105" y="155"/>
                    <a:pt x="105" y="155"/>
                    <a:pt x="105" y="155"/>
                  </a:cubicBezTo>
                  <a:cubicBezTo>
                    <a:pt x="102" y="151"/>
                    <a:pt x="99" y="147"/>
                    <a:pt x="97" y="1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 name="任意多边形-6"/>
            <p:cNvSpPr>
              <a:spLocks/>
            </p:cNvSpPr>
            <p:nvPr/>
          </p:nvSpPr>
          <p:spPr bwMode="auto">
            <a:xfrm>
              <a:off x="10640981" y="3023888"/>
              <a:ext cx="118691" cy="226969"/>
            </a:xfrm>
            <a:custGeom>
              <a:avLst/>
              <a:gdLst>
                <a:gd name="T0" fmla="*/ 0 w 24"/>
                <a:gd name="T1" fmla="*/ 0 h 46"/>
                <a:gd name="T2" fmla="*/ 2 w 24"/>
                <a:gd name="T3" fmla="*/ 6 h 46"/>
                <a:gd name="T4" fmla="*/ 1 w 24"/>
                <a:gd name="T5" fmla="*/ 12 h 46"/>
                <a:gd name="T6" fmla="*/ 12 w 24"/>
                <a:gd name="T7" fmla="*/ 12 h 46"/>
                <a:gd name="T8" fmla="*/ 12 w 24"/>
                <a:gd name="T9" fmla="*/ 46 h 46"/>
                <a:gd name="T10" fmla="*/ 24 w 24"/>
                <a:gd name="T11" fmla="*/ 46 h 46"/>
                <a:gd name="T12" fmla="*/ 24 w 24"/>
                <a:gd name="T13" fmla="*/ 0 h 46"/>
                <a:gd name="T14" fmla="*/ 0 w 24"/>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6">
                  <a:moveTo>
                    <a:pt x="0" y="0"/>
                  </a:moveTo>
                  <a:cubicBezTo>
                    <a:pt x="1" y="2"/>
                    <a:pt x="2" y="4"/>
                    <a:pt x="2" y="6"/>
                  </a:cubicBezTo>
                  <a:cubicBezTo>
                    <a:pt x="2" y="8"/>
                    <a:pt x="1" y="10"/>
                    <a:pt x="1" y="12"/>
                  </a:cubicBezTo>
                  <a:cubicBezTo>
                    <a:pt x="12" y="12"/>
                    <a:pt x="12" y="12"/>
                    <a:pt x="12" y="12"/>
                  </a:cubicBezTo>
                  <a:cubicBezTo>
                    <a:pt x="12" y="46"/>
                    <a:pt x="12" y="46"/>
                    <a:pt x="12" y="46"/>
                  </a:cubicBezTo>
                  <a:cubicBezTo>
                    <a:pt x="24" y="46"/>
                    <a:pt x="24" y="46"/>
                    <a:pt x="24" y="46"/>
                  </a:cubicBezTo>
                  <a:cubicBezTo>
                    <a:pt x="24" y="0"/>
                    <a:pt x="24" y="0"/>
                    <a:pt x="24"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 name="任意多边形-7"/>
            <p:cNvSpPr>
              <a:spLocks/>
            </p:cNvSpPr>
            <p:nvPr/>
          </p:nvSpPr>
          <p:spPr bwMode="auto">
            <a:xfrm>
              <a:off x="10557690" y="3432015"/>
              <a:ext cx="216557" cy="285273"/>
            </a:xfrm>
            <a:custGeom>
              <a:avLst/>
              <a:gdLst>
                <a:gd name="T0" fmla="*/ 44 w 44"/>
                <a:gd name="T1" fmla="*/ 29 h 58"/>
                <a:gd name="T2" fmla="*/ 15 w 44"/>
                <a:gd name="T3" fmla="*/ 0 h 58"/>
                <a:gd name="T4" fmla="*/ 15 w 44"/>
                <a:gd name="T5" fmla="*/ 58 h 58"/>
                <a:gd name="T6" fmla="*/ 44 w 44"/>
                <a:gd name="T7" fmla="*/ 29 h 58"/>
              </a:gdLst>
              <a:ahLst/>
              <a:cxnLst>
                <a:cxn ang="0">
                  <a:pos x="T0" y="T1"/>
                </a:cxn>
                <a:cxn ang="0">
                  <a:pos x="T2" y="T3"/>
                </a:cxn>
                <a:cxn ang="0">
                  <a:pos x="T4" y="T5"/>
                </a:cxn>
                <a:cxn ang="0">
                  <a:pos x="T6" y="T7"/>
                </a:cxn>
              </a:cxnLst>
              <a:rect l="0" t="0" r="r" b="b"/>
              <a:pathLst>
                <a:path w="44" h="58">
                  <a:moveTo>
                    <a:pt x="44" y="29"/>
                  </a:moveTo>
                  <a:cubicBezTo>
                    <a:pt x="15" y="0"/>
                    <a:pt x="15" y="0"/>
                    <a:pt x="15" y="0"/>
                  </a:cubicBezTo>
                  <a:cubicBezTo>
                    <a:pt x="0" y="16"/>
                    <a:pt x="0" y="41"/>
                    <a:pt x="15" y="58"/>
                  </a:cubicBezTo>
                  <a:lnTo>
                    <a:pt x="44" y="29"/>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 name="任意多边形-8"/>
            <p:cNvSpPr>
              <a:spLocks/>
            </p:cNvSpPr>
            <p:nvPr/>
          </p:nvSpPr>
          <p:spPr bwMode="auto">
            <a:xfrm>
              <a:off x="10651392" y="3348729"/>
              <a:ext cx="176995" cy="201982"/>
            </a:xfrm>
            <a:custGeom>
              <a:avLst/>
              <a:gdLst>
                <a:gd name="T0" fmla="*/ 28 w 36"/>
                <a:gd name="T1" fmla="*/ 41 h 41"/>
                <a:gd name="T2" fmla="*/ 36 w 36"/>
                <a:gd name="T3" fmla="*/ 3 h 41"/>
                <a:gd name="T4" fmla="*/ 0 w 36"/>
                <a:gd name="T5" fmla="*/ 13 h 41"/>
                <a:gd name="T6" fmla="*/ 28 w 36"/>
                <a:gd name="T7" fmla="*/ 41 h 41"/>
              </a:gdLst>
              <a:ahLst/>
              <a:cxnLst>
                <a:cxn ang="0">
                  <a:pos x="T0" y="T1"/>
                </a:cxn>
                <a:cxn ang="0">
                  <a:pos x="T2" y="T3"/>
                </a:cxn>
                <a:cxn ang="0">
                  <a:pos x="T4" y="T5"/>
                </a:cxn>
                <a:cxn ang="0">
                  <a:pos x="T6" y="T7"/>
                </a:cxn>
              </a:cxnLst>
              <a:rect l="0" t="0" r="r" b="b"/>
              <a:pathLst>
                <a:path w="36" h="41">
                  <a:moveTo>
                    <a:pt x="28" y="41"/>
                  </a:moveTo>
                  <a:cubicBezTo>
                    <a:pt x="36" y="3"/>
                    <a:pt x="36" y="3"/>
                    <a:pt x="36" y="3"/>
                  </a:cubicBezTo>
                  <a:cubicBezTo>
                    <a:pt x="24" y="0"/>
                    <a:pt x="10" y="4"/>
                    <a:pt x="0" y="13"/>
                  </a:cubicBezTo>
                  <a:lnTo>
                    <a:pt x="28" y="4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 name="任意多边形-9"/>
            <p:cNvSpPr>
              <a:spLocks/>
            </p:cNvSpPr>
            <p:nvPr/>
          </p:nvSpPr>
          <p:spPr bwMode="auto">
            <a:xfrm>
              <a:off x="10651388" y="3367464"/>
              <a:ext cx="378975" cy="443526"/>
            </a:xfrm>
            <a:custGeom>
              <a:avLst/>
              <a:gdLst>
                <a:gd name="T0" fmla="*/ 31 w 77"/>
                <a:gd name="T1" fmla="*/ 43 h 90"/>
                <a:gd name="T2" fmla="*/ 0 w 77"/>
                <a:gd name="T3" fmla="*/ 75 h 90"/>
                <a:gd name="T4" fmla="*/ 60 w 77"/>
                <a:gd name="T5" fmla="*/ 73 h 90"/>
                <a:gd name="T6" fmla="*/ 60 w 77"/>
                <a:gd name="T7" fmla="*/ 11 h 90"/>
                <a:gd name="T8" fmla="*/ 42 w 77"/>
                <a:gd name="T9" fmla="*/ 0 h 90"/>
                <a:gd name="T10" fmla="*/ 31 w 77"/>
                <a:gd name="T11" fmla="*/ 43 h 90"/>
              </a:gdLst>
              <a:ahLst/>
              <a:cxnLst>
                <a:cxn ang="0">
                  <a:pos x="T0" y="T1"/>
                </a:cxn>
                <a:cxn ang="0">
                  <a:pos x="T2" y="T3"/>
                </a:cxn>
                <a:cxn ang="0">
                  <a:pos x="T4" y="T5"/>
                </a:cxn>
                <a:cxn ang="0">
                  <a:pos x="T6" y="T7"/>
                </a:cxn>
                <a:cxn ang="0">
                  <a:pos x="T8" y="T9"/>
                </a:cxn>
                <a:cxn ang="0">
                  <a:pos x="T10" y="T11"/>
                </a:cxn>
              </a:cxnLst>
              <a:rect l="0" t="0" r="r" b="b"/>
              <a:pathLst>
                <a:path w="77" h="90">
                  <a:moveTo>
                    <a:pt x="31" y="43"/>
                  </a:moveTo>
                  <a:cubicBezTo>
                    <a:pt x="0" y="75"/>
                    <a:pt x="0" y="75"/>
                    <a:pt x="0" y="75"/>
                  </a:cubicBezTo>
                  <a:cubicBezTo>
                    <a:pt x="17" y="90"/>
                    <a:pt x="44" y="90"/>
                    <a:pt x="60" y="73"/>
                  </a:cubicBezTo>
                  <a:cubicBezTo>
                    <a:pt x="77" y="56"/>
                    <a:pt x="77" y="28"/>
                    <a:pt x="60" y="11"/>
                  </a:cubicBezTo>
                  <a:cubicBezTo>
                    <a:pt x="55" y="5"/>
                    <a:pt x="48" y="2"/>
                    <a:pt x="42" y="0"/>
                  </a:cubicBezTo>
                  <a:lnTo>
                    <a:pt x="31" y="4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78" name="组合 77"/>
          <p:cNvGrpSpPr>
            <a:grpSpLocks noChangeAspect="1"/>
          </p:cNvGrpSpPr>
          <p:nvPr/>
        </p:nvGrpSpPr>
        <p:grpSpPr>
          <a:xfrm>
            <a:off x="7808422" y="2922574"/>
            <a:ext cx="310806" cy="296172"/>
            <a:chOff x="11394915" y="3602180"/>
            <a:chExt cx="519112" cy="494670"/>
          </a:xfrm>
          <a:solidFill>
            <a:schemeClr val="bg1"/>
          </a:solidFill>
        </p:grpSpPr>
        <p:sp>
          <p:nvSpPr>
            <p:cNvPr id="79" name="任意多边形-1"/>
            <p:cNvSpPr>
              <a:spLocks/>
            </p:cNvSpPr>
            <p:nvPr/>
          </p:nvSpPr>
          <p:spPr bwMode="auto">
            <a:xfrm>
              <a:off x="11474062" y="3602180"/>
              <a:ext cx="228130" cy="98934"/>
            </a:xfrm>
            <a:custGeom>
              <a:avLst/>
              <a:gdLst>
                <a:gd name="T0" fmla="*/ 73 w 83"/>
                <a:gd name="T1" fmla="*/ 16 h 36"/>
                <a:gd name="T2" fmla="*/ 61 w 83"/>
                <a:gd name="T3" fmla="*/ 16 h 36"/>
                <a:gd name="T4" fmla="*/ 58 w 83"/>
                <a:gd name="T5" fmla="*/ 9 h 36"/>
                <a:gd name="T6" fmla="*/ 41 w 83"/>
                <a:gd name="T7" fmla="*/ 2 h 36"/>
                <a:gd name="T8" fmla="*/ 25 w 83"/>
                <a:gd name="T9" fmla="*/ 9 h 36"/>
                <a:gd name="T10" fmla="*/ 21 w 83"/>
                <a:gd name="T11" fmla="*/ 16 h 36"/>
                <a:gd name="T12" fmla="*/ 9 w 83"/>
                <a:gd name="T13" fmla="*/ 16 h 36"/>
                <a:gd name="T14" fmla="*/ 0 w 83"/>
                <a:gd name="T15" fmla="*/ 26 h 36"/>
                <a:gd name="T16" fmla="*/ 0 w 83"/>
                <a:gd name="T17" fmla="*/ 26 h 36"/>
                <a:gd name="T18" fmla="*/ 9 w 83"/>
                <a:gd name="T19" fmla="*/ 36 h 36"/>
                <a:gd name="T20" fmla="*/ 73 w 83"/>
                <a:gd name="T21" fmla="*/ 36 h 36"/>
                <a:gd name="T22" fmla="*/ 83 w 83"/>
                <a:gd name="T23" fmla="*/ 26 h 36"/>
                <a:gd name="T24" fmla="*/ 73 w 83"/>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36">
                  <a:moveTo>
                    <a:pt x="73" y="16"/>
                  </a:moveTo>
                  <a:cubicBezTo>
                    <a:pt x="61" y="16"/>
                    <a:pt x="61" y="16"/>
                    <a:pt x="61" y="16"/>
                  </a:cubicBezTo>
                  <a:cubicBezTo>
                    <a:pt x="59" y="15"/>
                    <a:pt x="58" y="12"/>
                    <a:pt x="58" y="9"/>
                  </a:cubicBezTo>
                  <a:cubicBezTo>
                    <a:pt x="58" y="0"/>
                    <a:pt x="41" y="2"/>
                    <a:pt x="41" y="2"/>
                  </a:cubicBezTo>
                  <a:cubicBezTo>
                    <a:pt x="41" y="2"/>
                    <a:pt x="25" y="0"/>
                    <a:pt x="25" y="9"/>
                  </a:cubicBezTo>
                  <a:cubicBezTo>
                    <a:pt x="25" y="12"/>
                    <a:pt x="23" y="15"/>
                    <a:pt x="21" y="16"/>
                  </a:cubicBezTo>
                  <a:cubicBezTo>
                    <a:pt x="9" y="16"/>
                    <a:pt x="9" y="16"/>
                    <a:pt x="9" y="16"/>
                  </a:cubicBezTo>
                  <a:cubicBezTo>
                    <a:pt x="4" y="16"/>
                    <a:pt x="0" y="21"/>
                    <a:pt x="0" y="26"/>
                  </a:cubicBezTo>
                  <a:cubicBezTo>
                    <a:pt x="0" y="26"/>
                    <a:pt x="0" y="26"/>
                    <a:pt x="0" y="26"/>
                  </a:cubicBezTo>
                  <a:cubicBezTo>
                    <a:pt x="0" y="31"/>
                    <a:pt x="4" y="36"/>
                    <a:pt x="9" y="36"/>
                  </a:cubicBezTo>
                  <a:cubicBezTo>
                    <a:pt x="73" y="36"/>
                    <a:pt x="73" y="36"/>
                    <a:pt x="73" y="36"/>
                  </a:cubicBezTo>
                  <a:cubicBezTo>
                    <a:pt x="78" y="36"/>
                    <a:pt x="83" y="31"/>
                    <a:pt x="83" y="26"/>
                  </a:cubicBezTo>
                  <a:cubicBezTo>
                    <a:pt x="83" y="21"/>
                    <a:pt x="78" y="16"/>
                    <a:pt x="73"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 name="任意多边形-2"/>
            <p:cNvSpPr>
              <a:spLocks/>
            </p:cNvSpPr>
            <p:nvPr/>
          </p:nvSpPr>
          <p:spPr bwMode="auto">
            <a:xfrm>
              <a:off x="11457767" y="3749999"/>
              <a:ext cx="270031" cy="211835"/>
            </a:xfrm>
            <a:custGeom>
              <a:avLst/>
              <a:gdLst>
                <a:gd name="T0" fmla="*/ 6 w 98"/>
                <a:gd name="T1" fmla="*/ 77 h 77"/>
                <a:gd name="T2" fmla="*/ 3 w 98"/>
                <a:gd name="T3" fmla="*/ 76 h 77"/>
                <a:gd name="T4" fmla="*/ 2 w 98"/>
                <a:gd name="T5" fmla="*/ 67 h 77"/>
                <a:gd name="T6" fmla="*/ 25 w 98"/>
                <a:gd name="T7" fmla="*/ 37 h 77"/>
                <a:gd name="T8" fmla="*/ 46 w 98"/>
                <a:gd name="T9" fmla="*/ 47 h 77"/>
                <a:gd name="T10" fmla="*/ 87 w 98"/>
                <a:gd name="T11" fmla="*/ 3 h 77"/>
                <a:gd name="T12" fmla="*/ 95 w 98"/>
                <a:gd name="T13" fmla="*/ 2 h 77"/>
                <a:gd name="T14" fmla="*/ 95 w 98"/>
                <a:gd name="T15" fmla="*/ 11 h 77"/>
                <a:gd name="T16" fmla="*/ 49 w 98"/>
                <a:gd name="T17" fmla="*/ 62 h 77"/>
                <a:gd name="T18" fmla="*/ 28 w 98"/>
                <a:gd name="T19" fmla="*/ 52 h 77"/>
                <a:gd name="T20" fmla="*/ 11 w 98"/>
                <a:gd name="T21" fmla="*/ 74 h 77"/>
                <a:gd name="T22" fmla="*/ 6 w 98"/>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77">
                  <a:moveTo>
                    <a:pt x="6" y="77"/>
                  </a:moveTo>
                  <a:cubicBezTo>
                    <a:pt x="5" y="77"/>
                    <a:pt x="4" y="76"/>
                    <a:pt x="3" y="76"/>
                  </a:cubicBezTo>
                  <a:cubicBezTo>
                    <a:pt x="0" y="74"/>
                    <a:pt x="0" y="70"/>
                    <a:pt x="2" y="67"/>
                  </a:cubicBezTo>
                  <a:cubicBezTo>
                    <a:pt x="25" y="37"/>
                    <a:pt x="25" y="37"/>
                    <a:pt x="25" y="37"/>
                  </a:cubicBezTo>
                  <a:cubicBezTo>
                    <a:pt x="46" y="47"/>
                    <a:pt x="46" y="47"/>
                    <a:pt x="46" y="47"/>
                  </a:cubicBezTo>
                  <a:cubicBezTo>
                    <a:pt x="87" y="3"/>
                    <a:pt x="87" y="3"/>
                    <a:pt x="87" y="3"/>
                  </a:cubicBezTo>
                  <a:cubicBezTo>
                    <a:pt x="89" y="0"/>
                    <a:pt x="93" y="0"/>
                    <a:pt x="95" y="2"/>
                  </a:cubicBezTo>
                  <a:cubicBezTo>
                    <a:pt x="98" y="4"/>
                    <a:pt x="98" y="8"/>
                    <a:pt x="95" y="11"/>
                  </a:cubicBezTo>
                  <a:cubicBezTo>
                    <a:pt x="49" y="62"/>
                    <a:pt x="49" y="62"/>
                    <a:pt x="49" y="62"/>
                  </a:cubicBezTo>
                  <a:cubicBezTo>
                    <a:pt x="28" y="52"/>
                    <a:pt x="28" y="52"/>
                    <a:pt x="28" y="52"/>
                  </a:cubicBezTo>
                  <a:cubicBezTo>
                    <a:pt x="11" y="74"/>
                    <a:pt x="11" y="74"/>
                    <a:pt x="11" y="74"/>
                  </a:cubicBezTo>
                  <a:cubicBezTo>
                    <a:pt x="10" y="76"/>
                    <a:pt x="8" y="77"/>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 name="任意多边形-3"/>
            <p:cNvSpPr>
              <a:spLocks/>
            </p:cNvSpPr>
            <p:nvPr/>
          </p:nvSpPr>
          <p:spPr bwMode="auto">
            <a:xfrm>
              <a:off x="11394915" y="3659212"/>
              <a:ext cx="365473" cy="427162"/>
            </a:xfrm>
            <a:custGeom>
              <a:avLst/>
              <a:gdLst>
                <a:gd name="T0" fmla="*/ 121 w 133"/>
                <a:gd name="T1" fmla="*/ 143 h 155"/>
                <a:gd name="T2" fmla="*/ 12 w 133"/>
                <a:gd name="T3" fmla="*/ 143 h 155"/>
                <a:gd name="T4" fmla="*/ 12 w 133"/>
                <a:gd name="T5" fmla="*/ 12 h 155"/>
                <a:gd name="T6" fmla="*/ 22 w 133"/>
                <a:gd name="T7" fmla="*/ 12 h 155"/>
                <a:gd name="T8" fmla="*/ 21 w 133"/>
                <a:gd name="T9" fmla="*/ 7 h 155"/>
                <a:gd name="T10" fmla="*/ 21 w 133"/>
                <a:gd name="T11" fmla="*/ 7 h 155"/>
                <a:gd name="T12" fmla="*/ 23 w 133"/>
                <a:gd name="T13" fmla="*/ 0 h 155"/>
                <a:gd name="T14" fmla="*/ 0 w 133"/>
                <a:gd name="T15" fmla="*/ 0 h 155"/>
                <a:gd name="T16" fmla="*/ 0 w 133"/>
                <a:gd name="T17" fmla="*/ 155 h 155"/>
                <a:gd name="T18" fmla="*/ 133 w 133"/>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55">
                  <a:moveTo>
                    <a:pt x="121" y="143"/>
                  </a:moveTo>
                  <a:cubicBezTo>
                    <a:pt x="12" y="143"/>
                    <a:pt x="12" y="143"/>
                    <a:pt x="12" y="143"/>
                  </a:cubicBezTo>
                  <a:cubicBezTo>
                    <a:pt x="12" y="12"/>
                    <a:pt x="12" y="12"/>
                    <a:pt x="12" y="12"/>
                  </a:cubicBezTo>
                  <a:cubicBezTo>
                    <a:pt x="22" y="12"/>
                    <a:pt x="22" y="12"/>
                    <a:pt x="22" y="12"/>
                  </a:cubicBezTo>
                  <a:cubicBezTo>
                    <a:pt x="21" y="10"/>
                    <a:pt x="21" y="9"/>
                    <a:pt x="21" y="7"/>
                  </a:cubicBezTo>
                  <a:cubicBezTo>
                    <a:pt x="21" y="7"/>
                    <a:pt x="21" y="7"/>
                    <a:pt x="21" y="7"/>
                  </a:cubicBezTo>
                  <a:cubicBezTo>
                    <a:pt x="21" y="4"/>
                    <a:pt x="21" y="2"/>
                    <a:pt x="23" y="0"/>
                  </a:cubicBezTo>
                  <a:cubicBezTo>
                    <a:pt x="0" y="0"/>
                    <a:pt x="0" y="0"/>
                    <a:pt x="0" y="0"/>
                  </a:cubicBezTo>
                  <a:cubicBezTo>
                    <a:pt x="0" y="155"/>
                    <a:pt x="0" y="155"/>
                    <a:pt x="0" y="155"/>
                  </a:cubicBezTo>
                  <a:cubicBezTo>
                    <a:pt x="133" y="155"/>
                    <a:pt x="133" y="155"/>
                    <a:pt x="133" y="155"/>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 name="任意多边形-4"/>
            <p:cNvSpPr>
              <a:spLocks/>
            </p:cNvSpPr>
            <p:nvPr/>
          </p:nvSpPr>
          <p:spPr bwMode="auto">
            <a:xfrm>
              <a:off x="11719651" y="3659212"/>
              <a:ext cx="65180" cy="159459"/>
            </a:xfrm>
            <a:custGeom>
              <a:avLst/>
              <a:gdLst>
                <a:gd name="T0" fmla="*/ 0 w 24"/>
                <a:gd name="T1" fmla="*/ 0 h 58"/>
                <a:gd name="T2" fmla="*/ 2 w 24"/>
                <a:gd name="T3" fmla="*/ 7 h 58"/>
                <a:gd name="T4" fmla="*/ 1 w 24"/>
                <a:gd name="T5" fmla="*/ 12 h 58"/>
                <a:gd name="T6" fmla="*/ 12 w 24"/>
                <a:gd name="T7" fmla="*/ 12 h 58"/>
                <a:gd name="T8" fmla="*/ 12 w 24"/>
                <a:gd name="T9" fmla="*/ 50 h 58"/>
                <a:gd name="T10" fmla="*/ 24 w 24"/>
                <a:gd name="T11" fmla="*/ 58 h 58"/>
                <a:gd name="T12" fmla="*/ 24 w 24"/>
                <a:gd name="T13" fmla="*/ 0 h 58"/>
                <a:gd name="T14" fmla="*/ 0 w 24"/>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8">
                  <a:moveTo>
                    <a:pt x="0" y="0"/>
                  </a:moveTo>
                  <a:cubicBezTo>
                    <a:pt x="1" y="2"/>
                    <a:pt x="2" y="4"/>
                    <a:pt x="2" y="7"/>
                  </a:cubicBezTo>
                  <a:cubicBezTo>
                    <a:pt x="2" y="9"/>
                    <a:pt x="1" y="10"/>
                    <a:pt x="1" y="12"/>
                  </a:cubicBezTo>
                  <a:cubicBezTo>
                    <a:pt x="12" y="12"/>
                    <a:pt x="12" y="12"/>
                    <a:pt x="12" y="12"/>
                  </a:cubicBezTo>
                  <a:cubicBezTo>
                    <a:pt x="12" y="50"/>
                    <a:pt x="12" y="50"/>
                    <a:pt x="12" y="50"/>
                  </a:cubicBezTo>
                  <a:cubicBezTo>
                    <a:pt x="24" y="58"/>
                    <a:pt x="24" y="58"/>
                    <a:pt x="24" y="58"/>
                  </a:cubicBezTo>
                  <a:cubicBezTo>
                    <a:pt x="24" y="0"/>
                    <a:pt x="24" y="0"/>
                    <a:pt x="24"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 name="任意多边形-5"/>
            <p:cNvSpPr>
              <a:spLocks/>
            </p:cNvSpPr>
            <p:nvPr/>
          </p:nvSpPr>
          <p:spPr bwMode="auto">
            <a:xfrm>
              <a:off x="11653307" y="3840785"/>
              <a:ext cx="107081" cy="110574"/>
            </a:xfrm>
            <a:custGeom>
              <a:avLst/>
              <a:gdLst>
                <a:gd name="T0" fmla="*/ 57 w 92"/>
                <a:gd name="T1" fmla="*/ 0 h 95"/>
                <a:gd name="T2" fmla="*/ 0 w 92"/>
                <a:gd name="T3" fmla="*/ 62 h 95"/>
                <a:gd name="T4" fmla="*/ 35 w 92"/>
                <a:gd name="T5" fmla="*/ 95 h 95"/>
                <a:gd name="T6" fmla="*/ 92 w 92"/>
                <a:gd name="T7" fmla="*/ 33 h 95"/>
                <a:gd name="T8" fmla="*/ 57 w 92"/>
                <a:gd name="T9" fmla="*/ 0 h 95"/>
              </a:gdLst>
              <a:ahLst/>
              <a:cxnLst>
                <a:cxn ang="0">
                  <a:pos x="T0" y="T1"/>
                </a:cxn>
                <a:cxn ang="0">
                  <a:pos x="T2" y="T3"/>
                </a:cxn>
                <a:cxn ang="0">
                  <a:pos x="T4" y="T5"/>
                </a:cxn>
                <a:cxn ang="0">
                  <a:pos x="T6" y="T7"/>
                </a:cxn>
                <a:cxn ang="0">
                  <a:pos x="T8" y="T9"/>
                </a:cxn>
              </a:cxnLst>
              <a:rect l="0" t="0" r="r" b="b"/>
              <a:pathLst>
                <a:path w="92" h="95">
                  <a:moveTo>
                    <a:pt x="57" y="0"/>
                  </a:moveTo>
                  <a:lnTo>
                    <a:pt x="0" y="62"/>
                  </a:lnTo>
                  <a:lnTo>
                    <a:pt x="35" y="95"/>
                  </a:lnTo>
                  <a:lnTo>
                    <a:pt x="92" y="33"/>
                  </a:lnTo>
                  <a:lnTo>
                    <a:pt x="5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 name="任意多边形-6"/>
            <p:cNvSpPr>
              <a:spLocks/>
            </p:cNvSpPr>
            <p:nvPr/>
          </p:nvSpPr>
          <p:spPr bwMode="auto">
            <a:xfrm>
              <a:off x="11721978" y="3904801"/>
              <a:ext cx="192049" cy="192049"/>
            </a:xfrm>
            <a:custGeom>
              <a:avLst/>
              <a:gdLst>
                <a:gd name="T0" fmla="*/ 57 w 165"/>
                <a:gd name="T1" fmla="*/ 0 h 165"/>
                <a:gd name="T2" fmla="*/ 0 w 165"/>
                <a:gd name="T3" fmla="*/ 61 h 165"/>
                <a:gd name="T4" fmla="*/ 109 w 165"/>
                <a:gd name="T5" fmla="*/ 165 h 165"/>
                <a:gd name="T6" fmla="*/ 165 w 165"/>
                <a:gd name="T7" fmla="*/ 104 h 165"/>
                <a:gd name="T8" fmla="*/ 57 w 165"/>
                <a:gd name="T9" fmla="*/ 0 h 165"/>
              </a:gdLst>
              <a:ahLst/>
              <a:cxnLst>
                <a:cxn ang="0">
                  <a:pos x="T0" y="T1"/>
                </a:cxn>
                <a:cxn ang="0">
                  <a:pos x="T2" y="T3"/>
                </a:cxn>
                <a:cxn ang="0">
                  <a:pos x="T4" y="T5"/>
                </a:cxn>
                <a:cxn ang="0">
                  <a:pos x="T6" y="T7"/>
                </a:cxn>
                <a:cxn ang="0">
                  <a:pos x="T8" y="T9"/>
                </a:cxn>
              </a:cxnLst>
              <a:rect l="0" t="0" r="r" b="b"/>
              <a:pathLst>
                <a:path w="165" h="165">
                  <a:moveTo>
                    <a:pt x="57" y="0"/>
                  </a:moveTo>
                  <a:lnTo>
                    <a:pt x="0" y="61"/>
                  </a:lnTo>
                  <a:lnTo>
                    <a:pt x="109" y="165"/>
                  </a:lnTo>
                  <a:lnTo>
                    <a:pt x="165" y="104"/>
                  </a:lnTo>
                  <a:lnTo>
                    <a:pt x="5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85" name="组合 84"/>
          <p:cNvGrpSpPr>
            <a:grpSpLocks noChangeAspect="1"/>
          </p:cNvGrpSpPr>
          <p:nvPr/>
        </p:nvGrpSpPr>
        <p:grpSpPr>
          <a:xfrm>
            <a:off x="4591680" y="2906617"/>
            <a:ext cx="305638" cy="296170"/>
            <a:chOff x="11214625" y="2435986"/>
            <a:chExt cx="526096" cy="509801"/>
          </a:xfrm>
          <a:solidFill>
            <a:schemeClr val="bg1"/>
          </a:solidFill>
        </p:grpSpPr>
        <p:sp>
          <p:nvSpPr>
            <p:cNvPr id="86" name="任意多边形-1"/>
            <p:cNvSpPr>
              <a:spLocks/>
            </p:cNvSpPr>
            <p:nvPr/>
          </p:nvSpPr>
          <p:spPr bwMode="auto">
            <a:xfrm>
              <a:off x="11294936" y="2435986"/>
              <a:ext cx="228130" cy="96606"/>
            </a:xfrm>
            <a:custGeom>
              <a:avLst/>
              <a:gdLst>
                <a:gd name="T0" fmla="*/ 73 w 83"/>
                <a:gd name="T1" fmla="*/ 16 h 35"/>
                <a:gd name="T2" fmla="*/ 61 w 83"/>
                <a:gd name="T3" fmla="*/ 16 h 35"/>
                <a:gd name="T4" fmla="*/ 58 w 83"/>
                <a:gd name="T5" fmla="*/ 9 h 35"/>
                <a:gd name="T6" fmla="*/ 41 w 83"/>
                <a:gd name="T7" fmla="*/ 1 h 35"/>
                <a:gd name="T8" fmla="*/ 25 w 83"/>
                <a:gd name="T9" fmla="*/ 9 h 35"/>
                <a:gd name="T10" fmla="*/ 22 w 83"/>
                <a:gd name="T11" fmla="*/ 16 h 35"/>
                <a:gd name="T12" fmla="*/ 9 w 83"/>
                <a:gd name="T13" fmla="*/ 16 h 35"/>
                <a:gd name="T14" fmla="*/ 0 w 83"/>
                <a:gd name="T15" fmla="*/ 26 h 35"/>
                <a:gd name="T16" fmla="*/ 0 w 83"/>
                <a:gd name="T17" fmla="*/ 26 h 35"/>
                <a:gd name="T18" fmla="*/ 9 w 83"/>
                <a:gd name="T19" fmla="*/ 35 h 35"/>
                <a:gd name="T20" fmla="*/ 73 w 83"/>
                <a:gd name="T21" fmla="*/ 35 h 35"/>
                <a:gd name="T22" fmla="*/ 83 w 83"/>
                <a:gd name="T23" fmla="*/ 26 h 35"/>
                <a:gd name="T24" fmla="*/ 73 w 83"/>
                <a:gd name="T25"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35">
                  <a:moveTo>
                    <a:pt x="73" y="16"/>
                  </a:moveTo>
                  <a:cubicBezTo>
                    <a:pt x="61" y="16"/>
                    <a:pt x="61" y="16"/>
                    <a:pt x="61" y="16"/>
                  </a:cubicBezTo>
                  <a:cubicBezTo>
                    <a:pt x="59" y="14"/>
                    <a:pt x="58" y="12"/>
                    <a:pt x="58" y="9"/>
                  </a:cubicBezTo>
                  <a:cubicBezTo>
                    <a:pt x="58" y="0"/>
                    <a:pt x="41" y="1"/>
                    <a:pt x="41" y="1"/>
                  </a:cubicBezTo>
                  <a:cubicBezTo>
                    <a:pt x="41" y="1"/>
                    <a:pt x="25" y="0"/>
                    <a:pt x="25" y="9"/>
                  </a:cubicBezTo>
                  <a:cubicBezTo>
                    <a:pt x="25" y="12"/>
                    <a:pt x="23" y="14"/>
                    <a:pt x="22" y="16"/>
                  </a:cubicBezTo>
                  <a:cubicBezTo>
                    <a:pt x="9" y="16"/>
                    <a:pt x="9" y="16"/>
                    <a:pt x="9" y="16"/>
                  </a:cubicBezTo>
                  <a:cubicBezTo>
                    <a:pt x="4" y="16"/>
                    <a:pt x="0" y="20"/>
                    <a:pt x="0" y="26"/>
                  </a:cubicBezTo>
                  <a:cubicBezTo>
                    <a:pt x="0" y="26"/>
                    <a:pt x="0" y="26"/>
                    <a:pt x="0" y="26"/>
                  </a:cubicBezTo>
                  <a:cubicBezTo>
                    <a:pt x="0" y="31"/>
                    <a:pt x="4" y="35"/>
                    <a:pt x="9" y="35"/>
                  </a:cubicBezTo>
                  <a:cubicBezTo>
                    <a:pt x="73" y="35"/>
                    <a:pt x="73" y="35"/>
                    <a:pt x="73" y="35"/>
                  </a:cubicBezTo>
                  <a:cubicBezTo>
                    <a:pt x="78" y="35"/>
                    <a:pt x="83" y="31"/>
                    <a:pt x="83" y="26"/>
                  </a:cubicBezTo>
                  <a:cubicBezTo>
                    <a:pt x="83" y="20"/>
                    <a:pt x="78" y="16"/>
                    <a:pt x="73"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 name="任意多边形-2"/>
            <p:cNvSpPr>
              <a:spLocks/>
            </p:cNvSpPr>
            <p:nvPr/>
          </p:nvSpPr>
          <p:spPr bwMode="auto">
            <a:xfrm>
              <a:off x="11280969" y="2621051"/>
              <a:ext cx="256064" cy="32590"/>
            </a:xfrm>
            <a:custGeom>
              <a:avLst/>
              <a:gdLst>
                <a:gd name="T0" fmla="*/ 87 w 93"/>
                <a:gd name="T1" fmla="*/ 12 h 12"/>
                <a:gd name="T2" fmla="*/ 6 w 93"/>
                <a:gd name="T3" fmla="*/ 12 h 12"/>
                <a:gd name="T4" fmla="*/ 0 w 93"/>
                <a:gd name="T5" fmla="*/ 6 h 12"/>
                <a:gd name="T6" fmla="*/ 6 w 93"/>
                <a:gd name="T7" fmla="*/ 0 h 12"/>
                <a:gd name="T8" fmla="*/ 87 w 93"/>
                <a:gd name="T9" fmla="*/ 0 h 12"/>
                <a:gd name="T10" fmla="*/ 93 w 93"/>
                <a:gd name="T11" fmla="*/ 6 h 12"/>
                <a:gd name="T12" fmla="*/ 87 w 9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3" h="12">
                  <a:moveTo>
                    <a:pt x="87" y="12"/>
                  </a:moveTo>
                  <a:cubicBezTo>
                    <a:pt x="6" y="12"/>
                    <a:pt x="6" y="12"/>
                    <a:pt x="6" y="12"/>
                  </a:cubicBezTo>
                  <a:cubicBezTo>
                    <a:pt x="2" y="12"/>
                    <a:pt x="0" y="9"/>
                    <a:pt x="0" y="6"/>
                  </a:cubicBezTo>
                  <a:cubicBezTo>
                    <a:pt x="0" y="2"/>
                    <a:pt x="2" y="0"/>
                    <a:pt x="6" y="0"/>
                  </a:cubicBezTo>
                  <a:cubicBezTo>
                    <a:pt x="87" y="0"/>
                    <a:pt x="87" y="0"/>
                    <a:pt x="87" y="0"/>
                  </a:cubicBezTo>
                  <a:cubicBezTo>
                    <a:pt x="90" y="0"/>
                    <a:pt x="93" y="2"/>
                    <a:pt x="93" y="6"/>
                  </a:cubicBezTo>
                  <a:cubicBezTo>
                    <a:pt x="93" y="9"/>
                    <a:pt x="90" y="12"/>
                    <a:pt x="8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 name="任意多边形-3"/>
            <p:cNvSpPr>
              <a:spLocks/>
            </p:cNvSpPr>
            <p:nvPr/>
          </p:nvSpPr>
          <p:spPr bwMode="auto">
            <a:xfrm>
              <a:off x="11280969" y="2703689"/>
              <a:ext cx="183901" cy="32590"/>
            </a:xfrm>
            <a:custGeom>
              <a:avLst/>
              <a:gdLst>
                <a:gd name="T0" fmla="*/ 61 w 67"/>
                <a:gd name="T1" fmla="*/ 12 h 12"/>
                <a:gd name="T2" fmla="*/ 6 w 67"/>
                <a:gd name="T3" fmla="*/ 12 h 12"/>
                <a:gd name="T4" fmla="*/ 0 w 67"/>
                <a:gd name="T5" fmla="*/ 6 h 12"/>
                <a:gd name="T6" fmla="*/ 6 w 67"/>
                <a:gd name="T7" fmla="*/ 0 h 12"/>
                <a:gd name="T8" fmla="*/ 61 w 67"/>
                <a:gd name="T9" fmla="*/ 0 h 12"/>
                <a:gd name="T10" fmla="*/ 67 w 67"/>
                <a:gd name="T11" fmla="*/ 6 h 12"/>
                <a:gd name="T12" fmla="*/ 61 w 6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7" h="12">
                  <a:moveTo>
                    <a:pt x="61" y="12"/>
                  </a:moveTo>
                  <a:cubicBezTo>
                    <a:pt x="6" y="12"/>
                    <a:pt x="6" y="12"/>
                    <a:pt x="6" y="12"/>
                  </a:cubicBezTo>
                  <a:cubicBezTo>
                    <a:pt x="2" y="12"/>
                    <a:pt x="0" y="10"/>
                    <a:pt x="0" y="6"/>
                  </a:cubicBezTo>
                  <a:cubicBezTo>
                    <a:pt x="0" y="3"/>
                    <a:pt x="2" y="0"/>
                    <a:pt x="6" y="0"/>
                  </a:cubicBezTo>
                  <a:cubicBezTo>
                    <a:pt x="61" y="0"/>
                    <a:pt x="61" y="0"/>
                    <a:pt x="61" y="0"/>
                  </a:cubicBezTo>
                  <a:cubicBezTo>
                    <a:pt x="65" y="0"/>
                    <a:pt x="67" y="3"/>
                    <a:pt x="67" y="6"/>
                  </a:cubicBezTo>
                  <a:cubicBezTo>
                    <a:pt x="67" y="10"/>
                    <a:pt x="65" y="12"/>
                    <a:pt x="61"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 name="任意多边形-4"/>
            <p:cNvSpPr>
              <a:spLocks/>
            </p:cNvSpPr>
            <p:nvPr/>
          </p:nvSpPr>
          <p:spPr bwMode="auto">
            <a:xfrm>
              <a:off x="11280969" y="2794476"/>
              <a:ext cx="183901" cy="32590"/>
            </a:xfrm>
            <a:custGeom>
              <a:avLst/>
              <a:gdLst>
                <a:gd name="T0" fmla="*/ 61 w 67"/>
                <a:gd name="T1" fmla="*/ 12 h 12"/>
                <a:gd name="T2" fmla="*/ 6 w 67"/>
                <a:gd name="T3" fmla="*/ 12 h 12"/>
                <a:gd name="T4" fmla="*/ 0 w 67"/>
                <a:gd name="T5" fmla="*/ 6 h 12"/>
                <a:gd name="T6" fmla="*/ 6 w 67"/>
                <a:gd name="T7" fmla="*/ 0 h 12"/>
                <a:gd name="T8" fmla="*/ 61 w 67"/>
                <a:gd name="T9" fmla="*/ 0 h 12"/>
                <a:gd name="T10" fmla="*/ 67 w 67"/>
                <a:gd name="T11" fmla="*/ 6 h 12"/>
                <a:gd name="T12" fmla="*/ 61 w 6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7" h="12">
                  <a:moveTo>
                    <a:pt x="61" y="12"/>
                  </a:moveTo>
                  <a:cubicBezTo>
                    <a:pt x="6" y="12"/>
                    <a:pt x="6" y="12"/>
                    <a:pt x="6" y="12"/>
                  </a:cubicBezTo>
                  <a:cubicBezTo>
                    <a:pt x="2" y="12"/>
                    <a:pt x="0" y="10"/>
                    <a:pt x="0" y="6"/>
                  </a:cubicBezTo>
                  <a:cubicBezTo>
                    <a:pt x="0" y="3"/>
                    <a:pt x="2" y="0"/>
                    <a:pt x="6" y="0"/>
                  </a:cubicBezTo>
                  <a:cubicBezTo>
                    <a:pt x="61" y="0"/>
                    <a:pt x="61" y="0"/>
                    <a:pt x="61" y="0"/>
                  </a:cubicBezTo>
                  <a:cubicBezTo>
                    <a:pt x="65" y="0"/>
                    <a:pt x="67" y="3"/>
                    <a:pt x="67" y="6"/>
                  </a:cubicBezTo>
                  <a:cubicBezTo>
                    <a:pt x="67" y="10"/>
                    <a:pt x="65" y="12"/>
                    <a:pt x="61"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 name="任意多边形-5"/>
            <p:cNvSpPr>
              <a:spLocks noEditPoints="1"/>
            </p:cNvSpPr>
            <p:nvPr/>
          </p:nvSpPr>
          <p:spPr bwMode="auto">
            <a:xfrm>
              <a:off x="11490476" y="2651313"/>
              <a:ext cx="250245" cy="294474"/>
            </a:xfrm>
            <a:custGeom>
              <a:avLst/>
              <a:gdLst>
                <a:gd name="T0" fmla="*/ 49 w 91"/>
                <a:gd name="T1" fmla="*/ 16 h 107"/>
                <a:gd name="T2" fmla="*/ 49 w 91"/>
                <a:gd name="T3" fmla="*/ 11 h 107"/>
                <a:gd name="T4" fmla="*/ 55 w 91"/>
                <a:gd name="T5" fmla="*/ 11 h 107"/>
                <a:gd name="T6" fmla="*/ 59 w 91"/>
                <a:gd name="T7" fmla="*/ 8 h 107"/>
                <a:gd name="T8" fmla="*/ 59 w 91"/>
                <a:gd name="T9" fmla="*/ 3 h 107"/>
                <a:gd name="T10" fmla="*/ 55 w 91"/>
                <a:gd name="T11" fmla="*/ 0 h 107"/>
                <a:gd name="T12" fmla="*/ 35 w 91"/>
                <a:gd name="T13" fmla="*/ 0 h 107"/>
                <a:gd name="T14" fmla="*/ 32 w 91"/>
                <a:gd name="T15" fmla="*/ 3 h 107"/>
                <a:gd name="T16" fmla="*/ 32 w 91"/>
                <a:gd name="T17" fmla="*/ 8 h 107"/>
                <a:gd name="T18" fmla="*/ 35 w 91"/>
                <a:gd name="T19" fmla="*/ 11 h 107"/>
                <a:gd name="T20" fmla="*/ 42 w 91"/>
                <a:gd name="T21" fmla="*/ 11 h 107"/>
                <a:gd name="T22" fmla="*/ 42 w 91"/>
                <a:gd name="T23" fmla="*/ 16 h 107"/>
                <a:gd name="T24" fmla="*/ 0 w 91"/>
                <a:gd name="T25" fmla="*/ 62 h 107"/>
                <a:gd name="T26" fmla="*/ 45 w 91"/>
                <a:gd name="T27" fmla="*/ 107 h 107"/>
                <a:gd name="T28" fmla="*/ 91 w 91"/>
                <a:gd name="T29" fmla="*/ 62 h 107"/>
                <a:gd name="T30" fmla="*/ 49 w 91"/>
                <a:gd name="T31" fmla="*/ 16 h 107"/>
                <a:gd name="T32" fmla="*/ 45 w 91"/>
                <a:gd name="T33" fmla="*/ 100 h 107"/>
                <a:gd name="T34" fmla="*/ 7 w 91"/>
                <a:gd name="T35" fmla="*/ 62 h 107"/>
                <a:gd name="T36" fmla="*/ 45 w 91"/>
                <a:gd name="T37" fmla="*/ 23 h 107"/>
                <a:gd name="T38" fmla="*/ 84 w 91"/>
                <a:gd name="T39" fmla="*/ 62 h 107"/>
                <a:gd name="T40" fmla="*/ 45 w 91"/>
                <a:gd name="T41"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7">
                  <a:moveTo>
                    <a:pt x="49" y="16"/>
                  </a:moveTo>
                  <a:cubicBezTo>
                    <a:pt x="49" y="11"/>
                    <a:pt x="49" y="11"/>
                    <a:pt x="49" y="11"/>
                  </a:cubicBezTo>
                  <a:cubicBezTo>
                    <a:pt x="55" y="11"/>
                    <a:pt x="55" y="11"/>
                    <a:pt x="55" y="11"/>
                  </a:cubicBezTo>
                  <a:cubicBezTo>
                    <a:pt x="57" y="11"/>
                    <a:pt x="59" y="10"/>
                    <a:pt x="59" y="8"/>
                  </a:cubicBezTo>
                  <a:cubicBezTo>
                    <a:pt x="59" y="3"/>
                    <a:pt x="59" y="3"/>
                    <a:pt x="59" y="3"/>
                  </a:cubicBezTo>
                  <a:cubicBezTo>
                    <a:pt x="59" y="1"/>
                    <a:pt x="57" y="0"/>
                    <a:pt x="55" y="0"/>
                  </a:cubicBezTo>
                  <a:cubicBezTo>
                    <a:pt x="35" y="0"/>
                    <a:pt x="35" y="0"/>
                    <a:pt x="35" y="0"/>
                  </a:cubicBezTo>
                  <a:cubicBezTo>
                    <a:pt x="33" y="0"/>
                    <a:pt x="32" y="1"/>
                    <a:pt x="32" y="3"/>
                  </a:cubicBezTo>
                  <a:cubicBezTo>
                    <a:pt x="32" y="8"/>
                    <a:pt x="32" y="8"/>
                    <a:pt x="32" y="8"/>
                  </a:cubicBezTo>
                  <a:cubicBezTo>
                    <a:pt x="32" y="10"/>
                    <a:pt x="33" y="11"/>
                    <a:pt x="35" y="11"/>
                  </a:cubicBezTo>
                  <a:cubicBezTo>
                    <a:pt x="42" y="11"/>
                    <a:pt x="42" y="11"/>
                    <a:pt x="42" y="11"/>
                  </a:cubicBezTo>
                  <a:cubicBezTo>
                    <a:pt x="42" y="16"/>
                    <a:pt x="42" y="16"/>
                    <a:pt x="42" y="16"/>
                  </a:cubicBezTo>
                  <a:cubicBezTo>
                    <a:pt x="18" y="18"/>
                    <a:pt x="0" y="38"/>
                    <a:pt x="0" y="62"/>
                  </a:cubicBezTo>
                  <a:cubicBezTo>
                    <a:pt x="0" y="87"/>
                    <a:pt x="20" y="107"/>
                    <a:pt x="45" y="107"/>
                  </a:cubicBezTo>
                  <a:cubicBezTo>
                    <a:pt x="71" y="107"/>
                    <a:pt x="91" y="87"/>
                    <a:pt x="91" y="62"/>
                  </a:cubicBezTo>
                  <a:cubicBezTo>
                    <a:pt x="91" y="38"/>
                    <a:pt x="72" y="18"/>
                    <a:pt x="49" y="16"/>
                  </a:cubicBezTo>
                  <a:close/>
                  <a:moveTo>
                    <a:pt x="45" y="100"/>
                  </a:moveTo>
                  <a:cubicBezTo>
                    <a:pt x="24" y="100"/>
                    <a:pt x="7" y="83"/>
                    <a:pt x="7" y="62"/>
                  </a:cubicBezTo>
                  <a:cubicBezTo>
                    <a:pt x="7" y="40"/>
                    <a:pt x="24" y="23"/>
                    <a:pt x="45" y="23"/>
                  </a:cubicBezTo>
                  <a:cubicBezTo>
                    <a:pt x="67" y="23"/>
                    <a:pt x="84" y="40"/>
                    <a:pt x="84" y="62"/>
                  </a:cubicBezTo>
                  <a:cubicBezTo>
                    <a:pt x="84" y="83"/>
                    <a:pt x="67" y="100"/>
                    <a:pt x="45" y="1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 name="任意多边形-6"/>
            <p:cNvSpPr>
              <a:spLocks/>
            </p:cNvSpPr>
            <p:nvPr/>
          </p:nvSpPr>
          <p:spPr bwMode="auto">
            <a:xfrm>
              <a:off x="11585918" y="2758394"/>
              <a:ext cx="88458" cy="90786"/>
            </a:xfrm>
            <a:custGeom>
              <a:avLst/>
              <a:gdLst>
                <a:gd name="T0" fmla="*/ 2 w 32"/>
                <a:gd name="T1" fmla="*/ 31 h 33"/>
                <a:gd name="T2" fmla="*/ 11 w 32"/>
                <a:gd name="T3" fmla="*/ 31 h 33"/>
                <a:gd name="T4" fmla="*/ 32 w 32"/>
                <a:gd name="T5" fmla="*/ 0 h 33"/>
                <a:gd name="T6" fmla="*/ 2 w 32"/>
                <a:gd name="T7" fmla="*/ 22 h 33"/>
                <a:gd name="T8" fmla="*/ 2 w 32"/>
                <a:gd name="T9" fmla="*/ 31 h 33"/>
              </a:gdLst>
              <a:ahLst/>
              <a:cxnLst>
                <a:cxn ang="0">
                  <a:pos x="T0" y="T1"/>
                </a:cxn>
                <a:cxn ang="0">
                  <a:pos x="T2" y="T3"/>
                </a:cxn>
                <a:cxn ang="0">
                  <a:pos x="T4" y="T5"/>
                </a:cxn>
                <a:cxn ang="0">
                  <a:pos x="T6" y="T7"/>
                </a:cxn>
                <a:cxn ang="0">
                  <a:pos x="T8" y="T9"/>
                </a:cxn>
              </a:cxnLst>
              <a:rect l="0" t="0" r="r" b="b"/>
              <a:pathLst>
                <a:path w="32" h="33">
                  <a:moveTo>
                    <a:pt x="2" y="31"/>
                  </a:moveTo>
                  <a:cubicBezTo>
                    <a:pt x="4" y="33"/>
                    <a:pt x="8" y="33"/>
                    <a:pt x="11" y="31"/>
                  </a:cubicBezTo>
                  <a:cubicBezTo>
                    <a:pt x="13" y="28"/>
                    <a:pt x="32" y="0"/>
                    <a:pt x="32" y="0"/>
                  </a:cubicBezTo>
                  <a:cubicBezTo>
                    <a:pt x="32" y="0"/>
                    <a:pt x="4" y="19"/>
                    <a:pt x="2" y="22"/>
                  </a:cubicBezTo>
                  <a:cubicBezTo>
                    <a:pt x="0" y="24"/>
                    <a:pt x="0" y="28"/>
                    <a:pt x="2"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 name="任意多边形-7"/>
            <p:cNvSpPr>
              <a:spLocks/>
            </p:cNvSpPr>
            <p:nvPr/>
          </p:nvSpPr>
          <p:spPr bwMode="auto">
            <a:xfrm>
              <a:off x="11214625" y="2494182"/>
              <a:ext cx="288654" cy="425997"/>
            </a:xfrm>
            <a:custGeom>
              <a:avLst/>
              <a:gdLst>
                <a:gd name="T0" fmla="*/ 97 w 105"/>
                <a:gd name="T1" fmla="*/ 143 h 155"/>
                <a:gd name="T2" fmla="*/ 12 w 105"/>
                <a:gd name="T3" fmla="*/ 143 h 155"/>
                <a:gd name="T4" fmla="*/ 12 w 105"/>
                <a:gd name="T5" fmla="*/ 12 h 155"/>
                <a:gd name="T6" fmla="*/ 22 w 105"/>
                <a:gd name="T7" fmla="*/ 12 h 155"/>
                <a:gd name="T8" fmla="*/ 21 w 105"/>
                <a:gd name="T9" fmla="*/ 6 h 155"/>
                <a:gd name="T10" fmla="*/ 21 w 105"/>
                <a:gd name="T11" fmla="*/ 6 h 155"/>
                <a:gd name="T12" fmla="*/ 23 w 105"/>
                <a:gd name="T13" fmla="*/ 0 h 155"/>
                <a:gd name="T14" fmla="*/ 0 w 105"/>
                <a:gd name="T15" fmla="*/ 0 h 155"/>
                <a:gd name="T16" fmla="*/ 0 w 105"/>
                <a:gd name="T17" fmla="*/ 155 h 155"/>
                <a:gd name="T18" fmla="*/ 105 w 105"/>
                <a:gd name="T19" fmla="*/ 155 h 155"/>
                <a:gd name="T20" fmla="*/ 97 w 105"/>
                <a:gd name="T21" fmla="*/ 14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5">
                  <a:moveTo>
                    <a:pt x="97" y="143"/>
                  </a:moveTo>
                  <a:cubicBezTo>
                    <a:pt x="12" y="143"/>
                    <a:pt x="12" y="143"/>
                    <a:pt x="12" y="143"/>
                  </a:cubicBezTo>
                  <a:cubicBezTo>
                    <a:pt x="12" y="12"/>
                    <a:pt x="12" y="12"/>
                    <a:pt x="12" y="12"/>
                  </a:cubicBezTo>
                  <a:cubicBezTo>
                    <a:pt x="22" y="12"/>
                    <a:pt x="22" y="12"/>
                    <a:pt x="22" y="12"/>
                  </a:cubicBezTo>
                  <a:cubicBezTo>
                    <a:pt x="21" y="10"/>
                    <a:pt x="21" y="8"/>
                    <a:pt x="21" y="6"/>
                  </a:cubicBezTo>
                  <a:cubicBezTo>
                    <a:pt x="21" y="6"/>
                    <a:pt x="21" y="6"/>
                    <a:pt x="21" y="6"/>
                  </a:cubicBezTo>
                  <a:cubicBezTo>
                    <a:pt x="21" y="4"/>
                    <a:pt x="21" y="1"/>
                    <a:pt x="23" y="0"/>
                  </a:cubicBezTo>
                  <a:cubicBezTo>
                    <a:pt x="0" y="0"/>
                    <a:pt x="0" y="0"/>
                    <a:pt x="0" y="0"/>
                  </a:cubicBezTo>
                  <a:cubicBezTo>
                    <a:pt x="0" y="155"/>
                    <a:pt x="0" y="155"/>
                    <a:pt x="0" y="155"/>
                  </a:cubicBezTo>
                  <a:cubicBezTo>
                    <a:pt x="105" y="155"/>
                    <a:pt x="105" y="155"/>
                    <a:pt x="105" y="155"/>
                  </a:cubicBezTo>
                  <a:cubicBezTo>
                    <a:pt x="102" y="151"/>
                    <a:pt x="99" y="147"/>
                    <a:pt x="97" y="1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 name="任意多边形-8"/>
            <p:cNvSpPr>
              <a:spLocks/>
            </p:cNvSpPr>
            <p:nvPr/>
          </p:nvSpPr>
          <p:spPr bwMode="auto">
            <a:xfrm>
              <a:off x="11539361" y="2494182"/>
              <a:ext cx="66344" cy="126868"/>
            </a:xfrm>
            <a:custGeom>
              <a:avLst/>
              <a:gdLst>
                <a:gd name="T0" fmla="*/ 0 w 24"/>
                <a:gd name="T1" fmla="*/ 0 h 46"/>
                <a:gd name="T2" fmla="*/ 2 w 24"/>
                <a:gd name="T3" fmla="*/ 6 h 46"/>
                <a:gd name="T4" fmla="*/ 1 w 24"/>
                <a:gd name="T5" fmla="*/ 12 h 46"/>
                <a:gd name="T6" fmla="*/ 12 w 24"/>
                <a:gd name="T7" fmla="*/ 12 h 46"/>
                <a:gd name="T8" fmla="*/ 12 w 24"/>
                <a:gd name="T9" fmla="*/ 46 h 46"/>
                <a:gd name="T10" fmla="*/ 24 w 24"/>
                <a:gd name="T11" fmla="*/ 46 h 46"/>
                <a:gd name="T12" fmla="*/ 24 w 24"/>
                <a:gd name="T13" fmla="*/ 0 h 46"/>
                <a:gd name="T14" fmla="*/ 0 w 24"/>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6">
                  <a:moveTo>
                    <a:pt x="0" y="0"/>
                  </a:moveTo>
                  <a:cubicBezTo>
                    <a:pt x="1" y="1"/>
                    <a:pt x="2" y="4"/>
                    <a:pt x="2" y="6"/>
                  </a:cubicBezTo>
                  <a:cubicBezTo>
                    <a:pt x="2" y="8"/>
                    <a:pt x="1" y="10"/>
                    <a:pt x="1" y="12"/>
                  </a:cubicBezTo>
                  <a:cubicBezTo>
                    <a:pt x="12" y="12"/>
                    <a:pt x="12" y="12"/>
                    <a:pt x="12" y="12"/>
                  </a:cubicBezTo>
                  <a:cubicBezTo>
                    <a:pt x="12" y="46"/>
                    <a:pt x="12" y="46"/>
                    <a:pt x="12" y="46"/>
                  </a:cubicBezTo>
                  <a:cubicBezTo>
                    <a:pt x="24" y="46"/>
                    <a:pt x="24" y="46"/>
                    <a:pt x="24" y="46"/>
                  </a:cubicBezTo>
                  <a:cubicBezTo>
                    <a:pt x="24" y="0"/>
                    <a:pt x="24" y="0"/>
                    <a:pt x="24"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94" name="组合 93"/>
          <p:cNvGrpSpPr>
            <a:grpSpLocks noChangeAspect="1"/>
          </p:cNvGrpSpPr>
          <p:nvPr/>
        </p:nvGrpSpPr>
        <p:grpSpPr>
          <a:xfrm>
            <a:off x="6207378" y="3655023"/>
            <a:ext cx="294740" cy="296170"/>
            <a:chOff x="11193337" y="4490545"/>
            <a:chExt cx="654050" cy="657225"/>
          </a:xfrm>
          <a:solidFill>
            <a:schemeClr val="bg1"/>
          </a:solidFill>
        </p:grpSpPr>
        <p:sp>
          <p:nvSpPr>
            <p:cNvPr id="95" name="任意多边形-1"/>
            <p:cNvSpPr>
              <a:spLocks/>
            </p:cNvSpPr>
            <p:nvPr/>
          </p:nvSpPr>
          <p:spPr bwMode="auto">
            <a:xfrm>
              <a:off x="11267950" y="4982670"/>
              <a:ext cx="293688" cy="44450"/>
            </a:xfrm>
            <a:custGeom>
              <a:avLst/>
              <a:gdLst>
                <a:gd name="T0" fmla="*/ 72 w 78"/>
                <a:gd name="T1" fmla="*/ 12 h 12"/>
                <a:gd name="T2" fmla="*/ 6 w 78"/>
                <a:gd name="T3" fmla="*/ 12 h 12"/>
                <a:gd name="T4" fmla="*/ 0 w 78"/>
                <a:gd name="T5" fmla="*/ 6 h 12"/>
                <a:gd name="T6" fmla="*/ 6 w 78"/>
                <a:gd name="T7" fmla="*/ 0 h 12"/>
                <a:gd name="T8" fmla="*/ 72 w 78"/>
                <a:gd name="T9" fmla="*/ 0 h 12"/>
                <a:gd name="T10" fmla="*/ 78 w 78"/>
                <a:gd name="T11" fmla="*/ 6 h 12"/>
                <a:gd name="T12" fmla="*/ 72 w 7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8" h="12">
                  <a:moveTo>
                    <a:pt x="72" y="12"/>
                  </a:moveTo>
                  <a:cubicBezTo>
                    <a:pt x="6" y="12"/>
                    <a:pt x="6" y="12"/>
                    <a:pt x="6" y="12"/>
                  </a:cubicBezTo>
                  <a:cubicBezTo>
                    <a:pt x="3" y="12"/>
                    <a:pt x="0" y="9"/>
                    <a:pt x="0" y="6"/>
                  </a:cubicBezTo>
                  <a:cubicBezTo>
                    <a:pt x="0" y="3"/>
                    <a:pt x="3" y="0"/>
                    <a:pt x="6" y="0"/>
                  </a:cubicBezTo>
                  <a:cubicBezTo>
                    <a:pt x="72" y="0"/>
                    <a:pt x="72" y="0"/>
                    <a:pt x="72" y="0"/>
                  </a:cubicBezTo>
                  <a:cubicBezTo>
                    <a:pt x="75" y="0"/>
                    <a:pt x="78" y="3"/>
                    <a:pt x="78" y="6"/>
                  </a:cubicBezTo>
                  <a:cubicBezTo>
                    <a:pt x="78" y="9"/>
                    <a:pt x="75" y="12"/>
                    <a:pt x="72"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 name="任意多边形-2"/>
            <p:cNvSpPr>
              <a:spLocks/>
            </p:cNvSpPr>
            <p:nvPr/>
          </p:nvSpPr>
          <p:spPr bwMode="auto">
            <a:xfrm>
              <a:off x="11267950" y="4866782"/>
              <a:ext cx="233363" cy="44450"/>
            </a:xfrm>
            <a:custGeom>
              <a:avLst/>
              <a:gdLst>
                <a:gd name="T0" fmla="*/ 56 w 62"/>
                <a:gd name="T1" fmla="*/ 12 h 12"/>
                <a:gd name="T2" fmla="*/ 6 w 62"/>
                <a:gd name="T3" fmla="*/ 12 h 12"/>
                <a:gd name="T4" fmla="*/ 0 w 62"/>
                <a:gd name="T5" fmla="*/ 6 h 12"/>
                <a:gd name="T6" fmla="*/ 6 w 62"/>
                <a:gd name="T7" fmla="*/ 0 h 12"/>
                <a:gd name="T8" fmla="*/ 56 w 62"/>
                <a:gd name="T9" fmla="*/ 0 h 12"/>
                <a:gd name="T10" fmla="*/ 62 w 62"/>
                <a:gd name="T11" fmla="*/ 6 h 12"/>
                <a:gd name="T12" fmla="*/ 56 w 6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2" h="12">
                  <a:moveTo>
                    <a:pt x="56" y="12"/>
                  </a:moveTo>
                  <a:cubicBezTo>
                    <a:pt x="6" y="12"/>
                    <a:pt x="6" y="12"/>
                    <a:pt x="6" y="12"/>
                  </a:cubicBezTo>
                  <a:cubicBezTo>
                    <a:pt x="3" y="12"/>
                    <a:pt x="0" y="9"/>
                    <a:pt x="0" y="6"/>
                  </a:cubicBezTo>
                  <a:cubicBezTo>
                    <a:pt x="0" y="2"/>
                    <a:pt x="3" y="0"/>
                    <a:pt x="6" y="0"/>
                  </a:cubicBezTo>
                  <a:cubicBezTo>
                    <a:pt x="56" y="0"/>
                    <a:pt x="56" y="0"/>
                    <a:pt x="56" y="0"/>
                  </a:cubicBezTo>
                  <a:cubicBezTo>
                    <a:pt x="60" y="0"/>
                    <a:pt x="62" y="2"/>
                    <a:pt x="62" y="6"/>
                  </a:cubicBezTo>
                  <a:cubicBezTo>
                    <a:pt x="62" y="9"/>
                    <a:pt x="60" y="12"/>
                    <a:pt x="56"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 name="任意多边形-3"/>
            <p:cNvSpPr>
              <a:spLocks/>
            </p:cNvSpPr>
            <p:nvPr/>
          </p:nvSpPr>
          <p:spPr bwMode="auto">
            <a:xfrm>
              <a:off x="11193337" y="4539757"/>
              <a:ext cx="473075" cy="608013"/>
            </a:xfrm>
            <a:custGeom>
              <a:avLst/>
              <a:gdLst>
                <a:gd name="T0" fmla="*/ 126 w 126"/>
                <a:gd name="T1" fmla="*/ 162 h 162"/>
                <a:gd name="T2" fmla="*/ 0 w 126"/>
                <a:gd name="T3" fmla="*/ 162 h 162"/>
                <a:gd name="T4" fmla="*/ 0 w 126"/>
                <a:gd name="T5" fmla="*/ 0 h 162"/>
                <a:gd name="T6" fmla="*/ 64 w 126"/>
                <a:gd name="T7" fmla="*/ 0 h 162"/>
                <a:gd name="T8" fmla="*/ 70 w 126"/>
                <a:gd name="T9" fmla="*/ 6 h 162"/>
                <a:gd name="T10" fmla="*/ 64 w 126"/>
                <a:gd name="T11" fmla="*/ 12 h 162"/>
                <a:gd name="T12" fmla="*/ 12 w 126"/>
                <a:gd name="T13" fmla="*/ 12 h 162"/>
                <a:gd name="T14" fmla="*/ 12 w 126"/>
                <a:gd name="T15" fmla="*/ 150 h 162"/>
                <a:gd name="T16" fmla="*/ 114 w 126"/>
                <a:gd name="T17" fmla="*/ 150 h 162"/>
                <a:gd name="T18" fmla="*/ 114 w 126"/>
                <a:gd name="T19" fmla="*/ 93 h 162"/>
                <a:gd name="T20" fmla="*/ 120 w 126"/>
                <a:gd name="T21" fmla="*/ 87 h 162"/>
                <a:gd name="T22" fmla="*/ 126 w 126"/>
                <a:gd name="T23" fmla="*/ 93 h 162"/>
                <a:gd name="T24" fmla="*/ 126 w 126"/>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62">
                  <a:moveTo>
                    <a:pt x="126" y="162"/>
                  </a:moveTo>
                  <a:cubicBezTo>
                    <a:pt x="0" y="162"/>
                    <a:pt x="0" y="162"/>
                    <a:pt x="0" y="162"/>
                  </a:cubicBezTo>
                  <a:cubicBezTo>
                    <a:pt x="0" y="0"/>
                    <a:pt x="0" y="0"/>
                    <a:pt x="0" y="0"/>
                  </a:cubicBezTo>
                  <a:cubicBezTo>
                    <a:pt x="64" y="0"/>
                    <a:pt x="64" y="0"/>
                    <a:pt x="64" y="0"/>
                  </a:cubicBezTo>
                  <a:cubicBezTo>
                    <a:pt x="68" y="0"/>
                    <a:pt x="70" y="3"/>
                    <a:pt x="70" y="6"/>
                  </a:cubicBezTo>
                  <a:cubicBezTo>
                    <a:pt x="70" y="9"/>
                    <a:pt x="68" y="12"/>
                    <a:pt x="64" y="12"/>
                  </a:cubicBezTo>
                  <a:cubicBezTo>
                    <a:pt x="12" y="12"/>
                    <a:pt x="12" y="12"/>
                    <a:pt x="12" y="12"/>
                  </a:cubicBezTo>
                  <a:cubicBezTo>
                    <a:pt x="12" y="150"/>
                    <a:pt x="12" y="150"/>
                    <a:pt x="12" y="150"/>
                  </a:cubicBezTo>
                  <a:cubicBezTo>
                    <a:pt x="114" y="150"/>
                    <a:pt x="114" y="150"/>
                    <a:pt x="114" y="150"/>
                  </a:cubicBezTo>
                  <a:cubicBezTo>
                    <a:pt x="114" y="93"/>
                    <a:pt x="114" y="93"/>
                    <a:pt x="114" y="93"/>
                  </a:cubicBezTo>
                  <a:cubicBezTo>
                    <a:pt x="114" y="90"/>
                    <a:pt x="117" y="87"/>
                    <a:pt x="120" y="87"/>
                  </a:cubicBezTo>
                  <a:cubicBezTo>
                    <a:pt x="124" y="87"/>
                    <a:pt x="126" y="90"/>
                    <a:pt x="126" y="93"/>
                  </a:cubicBezTo>
                  <a:lnTo>
                    <a:pt x="126" y="16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 name="任意多边形-4"/>
            <p:cNvSpPr>
              <a:spLocks/>
            </p:cNvSpPr>
            <p:nvPr/>
          </p:nvSpPr>
          <p:spPr bwMode="auto">
            <a:xfrm>
              <a:off x="11512425" y="4490545"/>
              <a:ext cx="214313" cy="112713"/>
            </a:xfrm>
            <a:custGeom>
              <a:avLst/>
              <a:gdLst>
                <a:gd name="T0" fmla="*/ 16 w 57"/>
                <a:gd name="T1" fmla="*/ 30 h 30"/>
                <a:gd name="T2" fmla="*/ 41 w 57"/>
                <a:gd name="T3" fmla="*/ 30 h 30"/>
                <a:gd name="T4" fmla="*/ 57 w 57"/>
                <a:gd name="T5" fmla="*/ 14 h 30"/>
                <a:gd name="T6" fmla="*/ 0 w 57"/>
                <a:gd name="T7" fmla="*/ 14 h 30"/>
                <a:gd name="T8" fmla="*/ 16 w 57"/>
                <a:gd name="T9" fmla="*/ 30 h 30"/>
              </a:gdLst>
              <a:ahLst/>
              <a:cxnLst>
                <a:cxn ang="0">
                  <a:pos x="T0" y="T1"/>
                </a:cxn>
                <a:cxn ang="0">
                  <a:pos x="T2" y="T3"/>
                </a:cxn>
                <a:cxn ang="0">
                  <a:pos x="T4" y="T5"/>
                </a:cxn>
                <a:cxn ang="0">
                  <a:pos x="T6" y="T7"/>
                </a:cxn>
                <a:cxn ang="0">
                  <a:pos x="T8" y="T9"/>
                </a:cxn>
              </a:cxnLst>
              <a:rect l="0" t="0" r="r" b="b"/>
              <a:pathLst>
                <a:path w="57" h="30">
                  <a:moveTo>
                    <a:pt x="16" y="30"/>
                  </a:moveTo>
                  <a:cubicBezTo>
                    <a:pt x="24" y="25"/>
                    <a:pt x="34" y="24"/>
                    <a:pt x="41" y="30"/>
                  </a:cubicBezTo>
                  <a:cubicBezTo>
                    <a:pt x="57" y="14"/>
                    <a:pt x="57" y="14"/>
                    <a:pt x="57" y="14"/>
                  </a:cubicBezTo>
                  <a:cubicBezTo>
                    <a:pt x="41" y="0"/>
                    <a:pt x="17" y="0"/>
                    <a:pt x="0" y="14"/>
                  </a:cubicBezTo>
                  <a:lnTo>
                    <a:pt x="16" y="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 name="任意多边形-5"/>
            <p:cNvSpPr>
              <a:spLocks/>
            </p:cNvSpPr>
            <p:nvPr/>
          </p:nvSpPr>
          <p:spPr bwMode="auto">
            <a:xfrm>
              <a:off x="11729912" y="4558807"/>
              <a:ext cx="117475" cy="214313"/>
            </a:xfrm>
            <a:custGeom>
              <a:avLst/>
              <a:gdLst>
                <a:gd name="T0" fmla="*/ 1 w 31"/>
                <a:gd name="T1" fmla="*/ 16 h 57"/>
                <a:gd name="T2" fmla="*/ 0 w 31"/>
                <a:gd name="T3" fmla="*/ 41 h 57"/>
                <a:gd name="T4" fmla="*/ 16 w 31"/>
                <a:gd name="T5" fmla="*/ 57 h 57"/>
                <a:gd name="T6" fmla="*/ 17 w 31"/>
                <a:gd name="T7" fmla="*/ 0 h 57"/>
                <a:gd name="T8" fmla="*/ 1 w 31"/>
                <a:gd name="T9" fmla="*/ 16 h 57"/>
              </a:gdLst>
              <a:ahLst/>
              <a:cxnLst>
                <a:cxn ang="0">
                  <a:pos x="T0" y="T1"/>
                </a:cxn>
                <a:cxn ang="0">
                  <a:pos x="T2" y="T3"/>
                </a:cxn>
                <a:cxn ang="0">
                  <a:pos x="T4" y="T5"/>
                </a:cxn>
                <a:cxn ang="0">
                  <a:pos x="T6" y="T7"/>
                </a:cxn>
                <a:cxn ang="0">
                  <a:pos x="T8" y="T9"/>
                </a:cxn>
              </a:cxnLst>
              <a:rect l="0" t="0" r="r" b="b"/>
              <a:pathLst>
                <a:path w="31" h="57">
                  <a:moveTo>
                    <a:pt x="1" y="16"/>
                  </a:moveTo>
                  <a:cubicBezTo>
                    <a:pt x="6" y="23"/>
                    <a:pt x="6" y="33"/>
                    <a:pt x="0" y="41"/>
                  </a:cubicBezTo>
                  <a:cubicBezTo>
                    <a:pt x="16" y="57"/>
                    <a:pt x="16" y="57"/>
                    <a:pt x="16" y="57"/>
                  </a:cubicBezTo>
                  <a:cubicBezTo>
                    <a:pt x="31" y="41"/>
                    <a:pt x="31" y="16"/>
                    <a:pt x="17" y="0"/>
                  </a:cubicBezTo>
                  <a:lnTo>
                    <a:pt x="1" y="1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 name="任意多边形-6"/>
            <p:cNvSpPr>
              <a:spLocks/>
            </p:cNvSpPr>
            <p:nvPr/>
          </p:nvSpPr>
          <p:spPr bwMode="auto">
            <a:xfrm>
              <a:off x="11515600" y="4723907"/>
              <a:ext cx="211138" cy="112713"/>
            </a:xfrm>
            <a:custGeom>
              <a:avLst/>
              <a:gdLst>
                <a:gd name="T0" fmla="*/ 40 w 56"/>
                <a:gd name="T1" fmla="*/ 1 h 30"/>
                <a:gd name="T2" fmla="*/ 16 w 56"/>
                <a:gd name="T3" fmla="*/ 0 h 30"/>
                <a:gd name="T4" fmla="*/ 0 w 56"/>
                <a:gd name="T5" fmla="*/ 16 h 30"/>
                <a:gd name="T6" fmla="*/ 56 w 56"/>
                <a:gd name="T7" fmla="*/ 17 h 30"/>
                <a:gd name="T8" fmla="*/ 40 w 56"/>
                <a:gd name="T9" fmla="*/ 1 h 30"/>
              </a:gdLst>
              <a:ahLst/>
              <a:cxnLst>
                <a:cxn ang="0">
                  <a:pos x="T0" y="T1"/>
                </a:cxn>
                <a:cxn ang="0">
                  <a:pos x="T2" y="T3"/>
                </a:cxn>
                <a:cxn ang="0">
                  <a:pos x="T4" y="T5"/>
                </a:cxn>
                <a:cxn ang="0">
                  <a:pos x="T6" y="T7"/>
                </a:cxn>
                <a:cxn ang="0">
                  <a:pos x="T8" y="T9"/>
                </a:cxn>
              </a:cxnLst>
              <a:rect l="0" t="0" r="r" b="b"/>
              <a:pathLst>
                <a:path w="56" h="30">
                  <a:moveTo>
                    <a:pt x="40" y="1"/>
                  </a:moveTo>
                  <a:cubicBezTo>
                    <a:pt x="33" y="5"/>
                    <a:pt x="23" y="5"/>
                    <a:pt x="16" y="0"/>
                  </a:cubicBezTo>
                  <a:cubicBezTo>
                    <a:pt x="0" y="16"/>
                    <a:pt x="0" y="16"/>
                    <a:pt x="0" y="16"/>
                  </a:cubicBezTo>
                  <a:cubicBezTo>
                    <a:pt x="16" y="30"/>
                    <a:pt x="40" y="30"/>
                    <a:pt x="56" y="17"/>
                  </a:cubicBezTo>
                  <a:lnTo>
                    <a:pt x="40" y="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 name="任意多边形-7"/>
            <p:cNvSpPr>
              <a:spLocks/>
            </p:cNvSpPr>
            <p:nvPr/>
          </p:nvSpPr>
          <p:spPr bwMode="auto">
            <a:xfrm>
              <a:off x="11448925" y="4558807"/>
              <a:ext cx="112713" cy="209550"/>
            </a:xfrm>
            <a:custGeom>
              <a:avLst/>
              <a:gdLst>
                <a:gd name="T0" fmla="*/ 30 w 30"/>
                <a:gd name="T1" fmla="*/ 40 h 56"/>
                <a:gd name="T2" fmla="*/ 30 w 30"/>
                <a:gd name="T3" fmla="*/ 17 h 56"/>
                <a:gd name="T4" fmla="*/ 14 w 30"/>
                <a:gd name="T5" fmla="*/ 0 h 56"/>
                <a:gd name="T6" fmla="*/ 14 w 30"/>
                <a:gd name="T7" fmla="*/ 56 h 56"/>
                <a:gd name="T8" fmla="*/ 30 w 30"/>
                <a:gd name="T9" fmla="*/ 40 h 56"/>
              </a:gdLst>
              <a:ahLst/>
              <a:cxnLst>
                <a:cxn ang="0">
                  <a:pos x="T0" y="T1"/>
                </a:cxn>
                <a:cxn ang="0">
                  <a:pos x="T2" y="T3"/>
                </a:cxn>
                <a:cxn ang="0">
                  <a:pos x="T4" y="T5"/>
                </a:cxn>
                <a:cxn ang="0">
                  <a:pos x="T6" y="T7"/>
                </a:cxn>
                <a:cxn ang="0">
                  <a:pos x="T8" y="T9"/>
                </a:cxn>
              </a:cxnLst>
              <a:rect l="0" t="0" r="r" b="b"/>
              <a:pathLst>
                <a:path w="30" h="56">
                  <a:moveTo>
                    <a:pt x="30" y="40"/>
                  </a:moveTo>
                  <a:cubicBezTo>
                    <a:pt x="25" y="33"/>
                    <a:pt x="25" y="24"/>
                    <a:pt x="30" y="17"/>
                  </a:cubicBezTo>
                  <a:cubicBezTo>
                    <a:pt x="14" y="0"/>
                    <a:pt x="14" y="0"/>
                    <a:pt x="14" y="0"/>
                  </a:cubicBezTo>
                  <a:cubicBezTo>
                    <a:pt x="0" y="17"/>
                    <a:pt x="0" y="40"/>
                    <a:pt x="14" y="56"/>
                  </a:cubicBezTo>
                  <a:lnTo>
                    <a:pt x="30" y="4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 name="任意多边形-8"/>
            <p:cNvSpPr>
              <a:spLocks noChangeArrowheads="1"/>
            </p:cNvSpPr>
            <p:nvPr/>
          </p:nvSpPr>
          <p:spPr bwMode="auto">
            <a:xfrm>
              <a:off x="11275887" y="4660407"/>
              <a:ext cx="123825" cy="88900"/>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03" name="组合 102"/>
          <p:cNvGrpSpPr>
            <a:grpSpLocks noChangeAspect="1"/>
          </p:cNvGrpSpPr>
          <p:nvPr/>
        </p:nvGrpSpPr>
        <p:grpSpPr>
          <a:xfrm>
            <a:off x="1375071" y="2906615"/>
            <a:ext cx="233820" cy="296172"/>
            <a:chOff x="10723436" y="1092102"/>
            <a:chExt cx="571500" cy="723900"/>
          </a:xfrm>
          <a:solidFill>
            <a:schemeClr val="bg1"/>
          </a:solidFill>
        </p:grpSpPr>
        <p:sp>
          <p:nvSpPr>
            <p:cNvPr id="104" name="任意多边形-1"/>
            <p:cNvSpPr>
              <a:spLocks noEditPoints="1"/>
            </p:cNvSpPr>
            <p:nvPr/>
          </p:nvSpPr>
          <p:spPr bwMode="auto">
            <a:xfrm>
              <a:off x="10723436" y="1092102"/>
              <a:ext cx="571500" cy="723900"/>
            </a:xfrm>
            <a:custGeom>
              <a:avLst/>
              <a:gdLst>
                <a:gd name="T0" fmla="*/ 0 w 360"/>
                <a:gd name="T1" fmla="*/ 75 h 456"/>
                <a:gd name="T2" fmla="*/ 0 w 360"/>
                <a:gd name="T3" fmla="*/ 456 h 456"/>
                <a:gd name="T4" fmla="*/ 360 w 360"/>
                <a:gd name="T5" fmla="*/ 456 h 456"/>
                <a:gd name="T6" fmla="*/ 360 w 360"/>
                <a:gd name="T7" fmla="*/ 0 h 456"/>
                <a:gd name="T8" fmla="*/ 76 w 360"/>
                <a:gd name="T9" fmla="*/ 0 h 456"/>
                <a:gd name="T10" fmla="*/ 0 w 360"/>
                <a:gd name="T11" fmla="*/ 75 h 456"/>
                <a:gd name="T12" fmla="*/ 69 w 360"/>
                <a:gd name="T13" fmla="*/ 40 h 456"/>
                <a:gd name="T14" fmla="*/ 69 w 360"/>
                <a:gd name="T15" fmla="*/ 68 h 456"/>
                <a:gd name="T16" fmla="*/ 43 w 360"/>
                <a:gd name="T17" fmla="*/ 68 h 456"/>
                <a:gd name="T18" fmla="*/ 69 w 360"/>
                <a:gd name="T19" fmla="*/ 40 h 456"/>
                <a:gd name="T20" fmla="*/ 336 w 360"/>
                <a:gd name="T21" fmla="*/ 430 h 456"/>
                <a:gd name="T22" fmla="*/ 26 w 360"/>
                <a:gd name="T23" fmla="*/ 430 h 456"/>
                <a:gd name="T24" fmla="*/ 26 w 360"/>
                <a:gd name="T25" fmla="*/ 92 h 456"/>
                <a:gd name="T26" fmla="*/ 95 w 360"/>
                <a:gd name="T27" fmla="*/ 92 h 456"/>
                <a:gd name="T28" fmla="*/ 95 w 360"/>
                <a:gd name="T29" fmla="*/ 23 h 456"/>
                <a:gd name="T30" fmla="*/ 336 w 360"/>
                <a:gd name="T31" fmla="*/ 23 h 456"/>
                <a:gd name="T32" fmla="*/ 336 w 360"/>
                <a:gd name="T33" fmla="*/ 43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0" h="456">
                  <a:moveTo>
                    <a:pt x="0" y="75"/>
                  </a:moveTo>
                  <a:lnTo>
                    <a:pt x="0" y="456"/>
                  </a:lnTo>
                  <a:lnTo>
                    <a:pt x="360" y="456"/>
                  </a:lnTo>
                  <a:lnTo>
                    <a:pt x="360" y="0"/>
                  </a:lnTo>
                  <a:lnTo>
                    <a:pt x="76" y="0"/>
                  </a:lnTo>
                  <a:lnTo>
                    <a:pt x="0" y="75"/>
                  </a:lnTo>
                  <a:close/>
                  <a:moveTo>
                    <a:pt x="69" y="40"/>
                  </a:moveTo>
                  <a:lnTo>
                    <a:pt x="69" y="68"/>
                  </a:lnTo>
                  <a:lnTo>
                    <a:pt x="43" y="68"/>
                  </a:lnTo>
                  <a:lnTo>
                    <a:pt x="69" y="40"/>
                  </a:lnTo>
                  <a:close/>
                  <a:moveTo>
                    <a:pt x="336" y="430"/>
                  </a:moveTo>
                  <a:lnTo>
                    <a:pt x="26" y="430"/>
                  </a:lnTo>
                  <a:lnTo>
                    <a:pt x="26" y="92"/>
                  </a:lnTo>
                  <a:lnTo>
                    <a:pt x="95" y="92"/>
                  </a:lnTo>
                  <a:lnTo>
                    <a:pt x="95" y="23"/>
                  </a:lnTo>
                  <a:lnTo>
                    <a:pt x="336" y="23"/>
                  </a:lnTo>
                  <a:lnTo>
                    <a:pt x="336" y="4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 name="任意多边形-2"/>
            <p:cNvSpPr>
              <a:spLocks/>
            </p:cNvSpPr>
            <p:nvPr/>
          </p:nvSpPr>
          <p:spPr bwMode="auto">
            <a:xfrm>
              <a:off x="10852024" y="1334989"/>
              <a:ext cx="93663" cy="165100"/>
            </a:xfrm>
            <a:custGeom>
              <a:avLst/>
              <a:gdLst>
                <a:gd name="T0" fmla="*/ 21 w 25"/>
                <a:gd name="T1" fmla="*/ 44 h 44"/>
                <a:gd name="T2" fmla="*/ 4 w 25"/>
                <a:gd name="T3" fmla="*/ 44 h 44"/>
                <a:gd name="T4" fmla="*/ 0 w 25"/>
                <a:gd name="T5" fmla="*/ 40 h 44"/>
                <a:gd name="T6" fmla="*/ 0 w 25"/>
                <a:gd name="T7" fmla="*/ 4 h 44"/>
                <a:gd name="T8" fmla="*/ 4 w 25"/>
                <a:gd name="T9" fmla="*/ 0 h 44"/>
                <a:gd name="T10" fmla="*/ 21 w 25"/>
                <a:gd name="T11" fmla="*/ 0 h 44"/>
                <a:gd name="T12" fmla="*/ 25 w 25"/>
                <a:gd name="T13" fmla="*/ 4 h 44"/>
                <a:gd name="T14" fmla="*/ 25 w 25"/>
                <a:gd name="T15" fmla="*/ 40 h 44"/>
                <a:gd name="T16" fmla="*/ 21 w 25"/>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4">
                  <a:moveTo>
                    <a:pt x="21" y="44"/>
                  </a:moveTo>
                  <a:cubicBezTo>
                    <a:pt x="4" y="44"/>
                    <a:pt x="4" y="44"/>
                    <a:pt x="4" y="44"/>
                  </a:cubicBezTo>
                  <a:cubicBezTo>
                    <a:pt x="2" y="44"/>
                    <a:pt x="0" y="42"/>
                    <a:pt x="0" y="40"/>
                  </a:cubicBezTo>
                  <a:cubicBezTo>
                    <a:pt x="0" y="4"/>
                    <a:pt x="0" y="4"/>
                    <a:pt x="0" y="4"/>
                  </a:cubicBezTo>
                  <a:cubicBezTo>
                    <a:pt x="0" y="1"/>
                    <a:pt x="2" y="0"/>
                    <a:pt x="4" y="0"/>
                  </a:cubicBezTo>
                  <a:cubicBezTo>
                    <a:pt x="21" y="0"/>
                    <a:pt x="21" y="0"/>
                    <a:pt x="21" y="0"/>
                  </a:cubicBezTo>
                  <a:cubicBezTo>
                    <a:pt x="23" y="0"/>
                    <a:pt x="25" y="1"/>
                    <a:pt x="25" y="4"/>
                  </a:cubicBezTo>
                  <a:cubicBezTo>
                    <a:pt x="25" y="40"/>
                    <a:pt x="25" y="40"/>
                    <a:pt x="25" y="40"/>
                  </a:cubicBezTo>
                  <a:cubicBezTo>
                    <a:pt x="25" y="42"/>
                    <a:pt x="23" y="44"/>
                    <a:pt x="21"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 name="任意多边形-3"/>
            <p:cNvSpPr>
              <a:spLocks/>
            </p:cNvSpPr>
            <p:nvPr/>
          </p:nvSpPr>
          <p:spPr bwMode="auto">
            <a:xfrm>
              <a:off x="10967911" y="1249264"/>
              <a:ext cx="93663" cy="250825"/>
            </a:xfrm>
            <a:custGeom>
              <a:avLst/>
              <a:gdLst>
                <a:gd name="T0" fmla="*/ 21 w 25"/>
                <a:gd name="T1" fmla="*/ 67 h 67"/>
                <a:gd name="T2" fmla="*/ 4 w 25"/>
                <a:gd name="T3" fmla="*/ 67 h 67"/>
                <a:gd name="T4" fmla="*/ 0 w 25"/>
                <a:gd name="T5" fmla="*/ 63 h 67"/>
                <a:gd name="T6" fmla="*/ 0 w 25"/>
                <a:gd name="T7" fmla="*/ 4 h 67"/>
                <a:gd name="T8" fmla="*/ 4 w 25"/>
                <a:gd name="T9" fmla="*/ 0 h 67"/>
                <a:gd name="T10" fmla="*/ 21 w 25"/>
                <a:gd name="T11" fmla="*/ 0 h 67"/>
                <a:gd name="T12" fmla="*/ 25 w 25"/>
                <a:gd name="T13" fmla="*/ 4 h 67"/>
                <a:gd name="T14" fmla="*/ 25 w 25"/>
                <a:gd name="T15" fmla="*/ 63 h 67"/>
                <a:gd name="T16" fmla="*/ 21 w 25"/>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67">
                  <a:moveTo>
                    <a:pt x="21" y="67"/>
                  </a:moveTo>
                  <a:cubicBezTo>
                    <a:pt x="4" y="67"/>
                    <a:pt x="4" y="67"/>
                    <a:pt x="4" y="67"/>
                  </a:cubicBezTo>
                  <a:cubicBezTo>
                    <a:pt x="2" y="67"/>
                    <a:pt x="0" y="65"/>
                    <a:pt x="0" y="63"/>
                  </a:cubicBezTo>
                  <a:cubicBezTo>
                    <a:pt x="0" y="4"/>
                    <a:pt x="0" y="4"/>
                    <a:pt x="0" y="4"/>
                  </a:cubicBezTo>
                  <a:cubicBezTo>
                    <a:pt x="0" y="2"/>
                    <a:pt x="2" y="0"/>
                    <a:pt x="4" y="0"/>
                  </a:cubicBezTo>
                  <a:cubicBezTo>
                    <a:pt x="21" y="0"/>
                    <a:pt x="21" y="0"/>
                    <a:pt x="21" y="0"/>
                  </a:cubicBezTo>
                  <a:cubicBezTo>
                    <a:pt x="23" y="0"/>
                    <a:pt x="25" y="2"/>
                    <a:pt x="25" y="4"/>
                  </a:cubicBezTo>
                  <a:cubicBezTo>
                    <a:pt x="25" y="63"/>
                    <a:pt x="25" y="63"/>
                    <a:pt x="25" y="63"/>
                  </a:cubicBezTo>
                  <a:cubicBezTo>
                    <a:pt x="25" y="65"/>
                    <a:pt x="23" y="67"/>
                    <a:pt x="21"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 name="任意多边形-4"/>
            <p:cNvSpPr>
              <a:spLocks/>
            </p:cNvSpPr>
            <p:nvPr/>
          </p:nvSpPr>
          <p:spPr bwMode="auto">
            <a:xfrm>
              <a:off x="11083799" y="1274664"/>
              <a:ext cx="93663" cy="225425"/>
            </a:xfrm>
            <a:custGeom>
              <a:avLst/>
              <a:gdLst>
                <a:gd name="T0" fmla="*/ 21 w 25"/>
                <a:gd name="T1" fmla="*/ 60 h 60"/>
                <a:gd name="T2" fmla="*/ 4 w 25"/>
                <a:gd name="T3" fmla="*/ 60 h 60"/>
                <a:gd name="T4" fmla="*/ 0 w 25"/>
                <a:gd name="T5" fmla="*/ 56 h 60"/>
                <a:gd name="T6" fmla="*/ 0 w 25"/>
                <a:gd name="T7" fmla="*/ 4 h 60"/>
                <a:gd name="T8" fmla="*/ 4 w 25"/>
                <a:gd name="T9" fmla="*/ 0 h 60"/>
                <a:gd name="T10" fmla="*/ 21 w 25"/>
                <a:gd name="T11" fmla="*/ 0 h 60"/>
                <a:gd name="T12" fmla="*/ 25 w 25"/>
                <a:gd name="T13" fmla="*/ 4 h 60"/>
                <a:gd name="T14" fmla="*/ 25 w 25"/>
                <a:gd name="T15" fmla="*/ 56 h 60"/>
                <a:gd name="T16" fmla="*/ 21 w 2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60">
                  <a:moveTo>
                    <a:pt x="21" y="60"/>
                  </a:moveTo>
                  <a:cubicBezTo>
                    <a:pt x="4" y="60"/>
                    <a:pt x="4" y="60"/>
                    <a:pt x="4" y="60"/>
                  </a:cubicBezTo>
                  <a:cubicBezTo>
                    <a:pt x="2" y="60"/>
                    <a:pt x="0" y="58"/>
                    <a:pt x="0" y="56"/>
                  </a:cubicBezTo>
                  <a:cubicBezTo>
                    <a:pt x="0" y="4"/>
                    <a:pt x="0" y="4"/>
                    <a:pt x="0" y="4"/>
                  </a:cubicBezTo>
                  <a:cubicBezTo>
                    <a:pt x="0" y="2"/>
                    <a:pt x="2" y="0"/>
                    <a:pt x="4" y="0"/>
                  </a:cubicBezTo>
                  <a:cubicBezTo>
                    <a:pt x="21" y="0"/>
                    <a:pt x="21" y="0"/>
                    <a:pt x="21" y="0"/>
                  </a:cubicBezTo>
                  <a:cubicBezTo>
                    <a:pt x="23" y="0"/>
                    <a:pt x="25" y="2"/>
                    <a:pt x="25" y="4"/>
                  </a:cubicBezTo>
                  <a:cubicBezTo>
                    <a:pt x="25" y="56"/>
                    <a:pt x="25" y="56"/>
                    <a:pt x="25" y="56"/>
                  </a:cubicBezTo>
                  <a:cubicBezTo>
                    <a:pt x="25" y="58"/>
                    <a:pt x="23" y="60"/>
                    <a:pt x="21"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 name="任意多边形-5"/>
            <p:cNvSpPr>
              <a:spLocks/>
            </p:cNvSpPr>
            <p:nvPr/>
          </p:nvSpPr>
          <p:spPr bwMode="auto">
            <a:xfrm>
              <a:off x="10852024" y="1549302"/>
              <a:ext cx="341313" cy="41275"/>
            </a:xfrm>
            <a:custGeom>
              <a:avLst/>
              <a:gdLst>
                <a:gd name="T0" fmla="*/ 0 w 91"/>
                <a:gd name="T1" fmla="*/ 5 h 11"/>
                <a:gd name="T2" fmla="*/ 6 w 91"/>
                <a:gd name="T3" fmla="*/ 11 h 11"/>
                <a:gd name="T4" fmla="*/ 86 w 91"/>
                <a:gd name="T5" fmla="*/ 11 h 11"/>
                <a:gd name="T6" fmla="*/ 91 w 91"/>
                <a:gd name="T7" fmla="*/ 5 h 11"/>
                <a:gd name="T8" fmla="*/ 86 w 91"/>
                <a:gd name="T9" fmla="*/ 0 h 11"/>
                <a:gd name="T10" fmla="*/ 6 w 91"/>
                <a:gd name="T11" fmla="*/ 0 h 11"/>
                <a:gd name="T12" fmla="*/ 0 w 91"/>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91" h="11">
                  <a:moveTo>
                    <a:pt x="0" y="5"/>
                  </a:moveTo>
                  <a:cubicBezTo>
                    <a:pt x="0" y="8"/>
                    <a:pt x="3" y="11"/>
                    <a:pt x="6" y="11"/>
                  </a:cubicBezTo>
                  <a:cubicBezTo>
                    <a:pt x="86" y="11"/>
                    <a:pt x="86" y="11"/>
                    <a:pt x="86" y="11"/>
                  </a:cubicBezTo>
                  <a:cubicBezTo>
                    <a:pt x="89" y="11"/>
                    <a:pt x="91" y="8"/>
                    <a:pt x="91" y="5"/>
                  </a:cubicBezTo>
                  <a:cubicBezTo>
                    <a:pt x="91" y="3"/>
                    <a:pt x="89" y="0"/>
                    <a:pt x="86" y="0"/>
                  </a:cubicBezTo>
                  <a:cubicBezTo>
                    <a:pt x="6" y="0"/>
                    <a:pt x="6" y="0"/>
                    <a:pt x="6" y="0"/>
                  </a:cubicBezTo>
                  <a:cubicBezTo>
                    <a:pt x="3" y="0"/>
                    <a:pt x="0" y="3"/>
                    <a:pt x="0"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 name="任意多边形-6"/>
            <p:cNvSpPr>
              <a:spLocks/>
            </p:cNvSpPr>
            <p:nvPr/>
          </p:nvSpPr>
          <p:spPr bwMode="auto">
            <a:xfrm>
              <a:off x="10852024" y="1617564"/>
              <a:ext cx="341313" cy="41275"/>
            </a:xfrm>
            <a:custGeom>
              <a:avLst/>
              <a:gdLst>
                <a:gd name="T0" fmla="*/ 86 w 91"/>
                <a:gd name="T1" fmla="*/ 0 h 11"/>
                <a:gd name="T2" fmla="*/ 6 w 91"/>
                <a:gd name="T3" fmla="*/ 0 h 11"/>
                <a:gd name="T4" fmla="*/ 0 w 91"/>
                <a:gd name="T5" fmla="*/ 6 h 11"/>
                <a:gd name="T6" fmla="*/ 6 w 91"/>
                <a:gd name="T7" fmla="*/ 11 h 11"/>
                <a:gd name="T8" fmla="*/ 86 w 91"/>
                <a:gd name="T9" fmla="*/ 11 h 11"/>
                <a:gd name="T10" fmla="*/ 91 w 91"/>
                <a:gd name="T11" fmla="*/ 6 h 11"/>
                <a:gd name="T12" fmla="*/ 86 w 9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1" h="11">
                  <a:moveTo>
                    <a:pt x="86" y="0"/>
                  </a:moveTo>
                  <a:cubicBezTo>
                    <a:pt x="6" y="0"/>
                    <a:pt x="6" y="0"/>
                    <a:pt x="6" y="0"/>
                  </a:cubicBezTo>
                  <a:cubicBezTo>
                    <a:pt x="3" y="0"/>
                    <a:pt x="0" y="3"/>
                    <a:pt x="0" y="6"/>
                  </a:cubicBezTo>
                  <a:cubicBezTo>
                    <a:pt x="0" y="8"/>
                    <a:pt x="3" y="11"/>
                    <a:pt x="6" y="11"/>
                  </a:cubicBezTo>
                  <a:cubicBezTo>
                    <a:pt x="86" y="11"/>
                    <a:pt x="86" y="11"/>
                    <a:pt x="86" y="11"/>
                  </a:cubicBezTo>
                  <a:cubicBezTo>
                    <a:pt x="89" y="11"/>
                    <a:pt x="91" y="8"/>
                    <a:pt x="91" y="6"/>
                  </a:cubicBezTo>
                  <a:cubicBezTo>
                    <a:pt x="91" y="3"/>
                    <a:pt x="89" y="0"/>
                    <a:pt x="8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 name="任意多边形-7"/>
            <p:cNvSpPr>
              <a:spLocks/>
            </p:cNvSpPr>
            <p:nvPr/>
          </p:nvSpPr>
          <p:spPr bwMode="auto">
            <a:xfrm>
              <a:off x="10852024" y="1689002"/>
              <a:ext cx="341313" cy="36513"/>
            </a:xfrm>
            <a:custGeom>
              <a:avLst/>
              <a:gdLst>
                <a:gd name="T0" fmla="*/ 86 w 91"/>
                <a:gd name="T1" fmla="*/ 0 h 10"/>
                <a:gd name="T2" fmla="*/ 6 w 91"/>
                <a:gd name="T3" fmla="*/ 0 h 10"/>
                <a:gd name="T4" fmla="*/ 0 w 91"/>
                <a:gd name="T5" fmla="*/ 5 h 10"/>
                <a:gd name="T6" fmla="*/ 6 w 91"/>
                <a:gd name="T7" fmla="*/ 10 h 10"/>
                <a:gd name="T8" fmla="*/ 86 w 91"/>
                <a:gd name="T9" fmla="*/ 10 h 10"/>
                <a:gd name="T10" fmla="*/ 91 w 91"/>
                <a:gd name="T11" fmla="*/ 5 h 10"/>
                <a:gd name="T12" fmla="*/ 86 w 9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1" h="10">
                  <a:moveTo>
                    <a:pt x="86" y="0"/>
                  </a:moveTo>
                  <a:cubicBezTo>
                    <a:pt x="6" y="0"/>
                    <a:pt x="6" y="0"/>
                    <a:pt x="6" y="0"/>
                  </a:cubicBezTo>
                  <a:cubicBezTo>
                    <a:pt x="3" y="0"/>
                    <a:pt x="0" y="2"/>
                    <a:pt x="0" y="5"/>
                  </a:cubicBezTo>
                  <a:cubicBezTo>
                    <a:pt x="0" y="8"/>
                    <a:pt x="3" y="10"/>
                    <a:pt x="6" y="10"/>
                  </a:cubicBezTo>
                  <a:cubicBezTo>
                    <a:pt x="86" y="10"/>
                    <a:pt x="86" y="10"/>
                    <a:pt x="86" y="10"/>
                  </a:cubicBezTo>
                  <a:cubicBezTo>
                    <a:pt x="89" y="10"/>
                    <a:pt x="91" y="8"/>
                    <a:pt x="91" y="5"/>
                  </a:cubicBezTo>
                  <a:cubicBezTo>
                    <a:pt x="91" y="2"/>
                    <a:pt x="89" y="0"/>
                    <a:pt x="8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11" name="矩形 110">
            <a:extLst>
              <a:ext uri="{FF2B5EF4-FFF2-40B4-BE49-F238E27FC236}">
                <a16:creationId xmlns:a16="http://schemas.microsoft.com/office/drawing/2014/main" id="{A17E8260-73EB-4129-A863-7A5CCEB2F6B6}"/>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2" name="矩形 111">
            <a:extLst>
              <a:ext uri="{FF2B5EF4-FFF2-40B4-BE49-F238E27FC236}">
                <a16:creationId xmlns:a16="http://schemas.microsoft.com/office/drawing/2014/main" id="{5C2C29A1-4FC4-4A80-81FF-D48EA7AA8776}"/>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372268062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1050"/>
                            </p:stCondLst>
                            <p:childTnLst>
                              <p:par>
                                <p:cTn id="11" presetID="42" presetClass="entr" presetSubtype="0"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750"/>
                                        <p:tgtEl>
                                          <p:spTgt spid="54"/>
                                        </p:tgtEl>
                                      </p:cBhvr>
                                    </p:animEffect>
                                    <p:anim calcmode="lin" valueType="num">
                                      <p:cBhvr>
                                        <p:cTn id="14" dur="750" fill="hold"/>
                                        <p:tgtEl>
                                          <p:spTgt spid="54"/>
                                        </p:tgtEl>
                                        <p:attrNameLst>
                                          <p:attrName>ppt_x</p:attrName>
                                        </p:attrNameLst>
                                      </p:cBhvr>
                                      <p:tavLst>
                                        <p:tav tm="0">
                                          <p:val>
                                            <p:strVal val="#ppt_x"/>
                                          </p:val>
                                        </p:tav>
                                        <p:tav tm="100000">
                                          <p:val>
                                            <p:strVal val="#ppt_x"/>
                                          </p:val>
                                        </p:tav>
                                      </p:tavLst>
                                    </p:anim>
                                    <p:anim calcmode="lin" valueType="num">
                                      <p:cBhvr>
                                        <p:cTn id="15" dur="750" fill="hold"/>
                                        <p:tgtEl>
                                          <p:spTgt spid="54"/>
                                        </p:tgtEl>
                                        <p:attrNameLst>
                                          <p:attrName>ppt_y</p:attrName>
                                        </p:attrNameLst>
                                      </p:cBhvr>
                                      <p:tavLst>
                                        <p:tav tm="0">
                                          <p:val>
                                            <p:strVal val="#ppt_y+.1"/>
                                          </p:val>
                                        </p:tav>
                                        <p:tav tm="100000">
                                          <p:val>
                                            <p:strVal val="#ppt_y"/>
                                          </p:val>
                                        </p:tav>
                                      </p:tavLst>
                                    </p:anim>
                                  </p:childTnLst>
                                </p:cTn>
                              </p:par>
                            </p:childTnLst>
                          </p:cTn>
                        </p:par>
                        <p:par>
                          <p:cTn id="16" fill="hold">
                            <p:stCondLst>
                              <p:cond delay="1800"/>
                            </p:stCondLst>
                            <p:childTnLst>
                              <p:par>
                                <p:cTn id="17" presetID="22" presetClass="entr" presetSubtype="8"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3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8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3300"/>
                            </p:stCondLst>
                            <p:childTnLst>
                              <p:par>
                                <p:cTn id="50" presetID="23" presetClass="entr" presetSubtype="272" fill="hold" grpId="0" nodeType="after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p:cTn id="52" dur="500" fill="hold"/>
                                        <p:tgtEl>
                                          <p:spTgt spid="39"/>
                                        </p:tgtEl>
                                        <p:attrNameLst>
                                          <p:attrName>ppt_w</p:attrName>
                                        </p:attrNameLst>
                                      </p:cBhvr>
                                      <p:tavLst>
                                        <p:tav tm="0">
                                          <p:val>
                                            <p:strVal val="2/3*#ppt_w"/>
                                          </p:val>
                                        </p:tav>
                                        <p:tav tm="100000">
                                          <p:val>
                                            <p:strVal val="#ppt_w"/>
                                          </p:val>
                                        </p:tav>
                                      </p:tavLst>
                                    </p:anim>
                                    <p:anim calcmode="lin" valueType="num">
                                      <p:cBhvr>
                                        <p:cTn id="53" dur="500" fill="hold"/>
                                        <p:tgtEl>
                                          <p:spTgt spid="39"/>
                                        </p:tgtEl>
                                        <p:attrNameLst>
                                          <p:attrName>ppt_h</p:attrName>
                                        </p:attrNameLst>
                                      </p:cBhvr>
                                      <p:tavLst>
                                        <p:tav tm="0">
                                          <p:val>
                                            <p:strVal val="2/3*#ppt_h"/>
                                          </p:val>
                                        </p:tav>
                                        <p:tav tm="100000">
                                          <p:val>
                                            <p:strVal val="#ppt_h"/>
                                          </p:val>
                                        </p:tav>
                                      </p:tavLst>
                                    </p:anim>
                                  </p:childTnLst>
                                </p:cTn>
                              </p:par>
                              <p:par>
                                <p:cTn id="54" presetID="23" presetClass="entr" presetSubtype="288" fill="hold" nodeType="withEffect">
                                  <p:stCondLst>
                                    <p:cond delay="0"/>
                                  </p:stCondLst>
                                  <p:childTnLst>
                                    <p:set>
                                      <p:cBhvr>
                                        <p:cTn id="55" dur="1" fill="hold">
                                          <p:stCondLst>
                                            <p:cond delay="0"/>
                                          </p:stCondLst>
                                        </p:cTn>
                                        <p:tgtEl>
                                          <p:spTgt spid="103"/>
                                        </p:tgtEl>
                                        <p:attrNameLst>
                                          <p:attrName>style.visibility</p:attrName>
                                        </p:attrNameLst>
                                      </p:cBhvr>
                                      <p:to>
                                        <p:strVal val="visible"/>
                                      </p:to>
                                    </p:set>
                                    <p:anim calcmode="lin" valueType="num">
                                      <p:cBhvr>
                                        <p:cTn id="56" dur="500" fill="hold"/>
                                        <p:tgtEl>
                                          <p:spTgt spid="103"/>
                                        </p:tgtEl>
                                        <p:attrNameLst>
                                          <p:attrName>ppt_w</p:attrName>
                                        </p:attrNameLst>
                                      </p:cBhvr>
                                      <p:tavLst>
                                        <p:tav tm="0">
                                          <p:val>
                                            <p:strVal val="4/3*#ppt_w"/>
                                          </p:val>
                                        </p:tav>
                                        <p:tav tm="100000">
                                          <p:val>
                                            <p:strVal val="#ppt_w"/>
                                          </p:val>
                                        </p:tav>
                                      </p:tavLst>
                                    </p:anim>
                                    <p:anim calcmode="lin" valueType="num">
                                      <p:cBhvr>
                                        <p:cTn id="57" dur="500" fill="hold"/>
                                        <p:tgtEl>
                                          <p:spTgt spid="103"/>
                                        </p:tgtEl>
                                        <p:attrNameLst>
                                          <p:attrName>ppt_h</p:attrName>
                                        </p:attrNameLst>
                                      </p:cBhvr>
                                      <p:tavLst>
                                        <p:tav tm="0">
                                          <p:val>
                                            <p:strVal val="4/3*#ppt_h"/>
                                          </p:val>
                                        </p:tav>
                                        <p:tav tm="100000">
                                          <p:val>
                                            <p:strVal val="#ppt_h"/>
                                          </p:val>
                                        </p:tav>
                                      </p:tavLst>
                                    </p:anim>
                                  </p:childTnLst>
                                </p:cTn>
                              </p:par>
                            </p:childTnLst>
                          </p:cTn>
                        </p:par>
                        <p:par>
                          <p:cTn id="58" fill="hold">
                            <p:stCondLst>
                              <p:cond delay="3800"/>
                            </p:stCondLst>
                            <p:childTnLst>
                              <p:par>
                                <p:cTn id="59" presetID="22" presetClass="entr" presetSubtype="1"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up)">
                                      <p:cBhvr>
                                        <p:cTn id="61" dur="750"/>
                                        <p:tgtEl>
                                          <p:spTgt spid="49"/>
                                        </p:tgtEl>
                                      </p:cBhvr>
                                    </p:animEffect>
                                  </p:childTnLst>
                                </p:cTn>
                              </p:par>
                            </p:childTnLst>
                          </p:cTn>
                        </p:par>
                        <p:par>
                          <p:cTn id="62" fill="hold">
                            <p:stCondLst>
                              <p:cond delay="4550"/>
                            </p:stCondLst>
                            <p:childTnLst>
                              <p:par>
                                <p:cTn id="63" presetID="23" presetClass="entr" presetSubtype="272"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p:cTn id="65" dur="500" fill="hold"/>
                                        <p:tgtEl>
                                          <p:spTgt spid="41"/>
                                        </p:tgtEl>
                                        <p:attrNameLst>
                                          <p:attrName>ppt_w</p:attrName>
                                        </p:attrNameLst>
                                      </p:cBhvr>
                                      <p:tavLst>
                                        <p:tav tm="0">
                                          <p:val>
                                            <p:strVal val="2/3*#ppt_w"/>
                                          </p:val>
                                        </p:tav>
                                        <p:tav tm="100000">
                                          <p:val>
                                            <p:strVal val="#ppt_w"/>
                                          </p:val>
                                        </p:tav>
                                      </p:tavLst>
                                    </p:anim>
                                    <p:anim calcmode="lin" valueType="num">
                                      <p:cBhvr>
                                        <p:cTn id="66" dur="500" fill="hold"/>
                                        <p:tgtEl>
                                          <p:spTgt spid="41"/>
                                        </p:tgtEl>
                                        <p:attrNameLst>
                                          <p:attrName>ppt_h</p:attrName>
                                        </p:attrNameLst>
                                      </p:cBhvr>
                                      <p:tavLst>
                                        <p:tav tm="0">
                                          <p:val>
                                            <p:strVal val="2/3*#ppt_h"/>
                                          </p:val>
                                        </p:tav>
                                        <p:tav tm="100000">
                                          <p:val>
                                            <p:strVal val="#ppt_h"/>
                                          </p:val>
                                        </p:tav>
                                      </p:tavLst>
                                    </p:anim>
                                  </p:childTnLst>
                                </p:cTn>
                              </p:par>
                              <p:par>
                                <p:cTn id="67" presetID="23" presetClass="entr" presetSubtype="288"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p:cTn id="69" dur="500" fill="hold"/>
                                        <p:tgtEl>
                                          <p:spTgt spid="68"/>
                                        </p:tgtEl>
                                        <p:attrNameLst>
                                          <p:attrName>ppt_w</p:attrName>
                                        </p:attrNameLst>
                                      </p:cBhvr>
                                      <p:tavLst>
                                        <p:tav tm="0">
                                          <p:val>
                                            <p:strVal val="4/3*#ppt_w"/>
                                          </p:val>
                                        </p:tav>
                                        <p:tav tm="100000">
                                          <p:val>
                                            <p:strVal val="#ppt_w"/>
                                          </p:val>
                                        </p:tav>
                                      </p:tavLst>
                                    </p:anim>
                                    <p:anim calcmode="lin" valueType="num">
                                      <p:cBhvr>
                                        <p:cTn id="70" dur="500" fill="hold"/>
                                        <p:tgtEl>
                                          <p:spTgt spid="68"/>
                                        </p:tgtEl>
                                        <p:attrNameLst>
                                          <p:attrName>ppt_h</p:attrName>
                                        </p:attrNameLst>
                                      </p:cBhvr>
                                      <p:tavLst>
                                        <p:tav tm="0">
                                          <p:val>
                                            <p:strVal val="4/3*#ppt_h"/>
                                          </p:val>
                                        </p:tav>
                                        <p:tav tm="100000">
                                          <p:val>
                                            <p:strVal val="#ppt_h"/>
                                          </p:val>
                                        </p:tav>
                                      </p:tavLst>
                                    </p:anim>
                                  </p:childTnLst>
                                </p:cTn>
                              </p:par>
                            </p:childTnLst>
                          </p:cTn>
                        </p:par>
                        <p:par>
                          <p:cTn id="71" fill="hold">
                            <p:stCondLst>
                              <p:cond delay="5050"/>
                            </p:stCondLst>
                            <p:childTnLst>
                              <p:par>
                                <p:cTn id="72" presetID="22" presetClass="entr" presetSubtype="1" fill="hold" grpId="0"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up)">
                                      <p:cBhvr>
                                        <p:cTn id="74" dur="750"/>
                                        <p:tgtEl>
                                          <p:spTgt spid="50"/>
                                        </p:tgtEl>
                                      </p:cBhvr>
                                    </p:animEffect>
                                  </p:childTnLst>
                                </p:cTn>
                              </p:par>
                            </p:childTnLst>
                          </p:cTn>
                        </p:par>
                        <p:par>
                          <p:cTn id="75" fill="hold">
                            <p:stCondLst>
                              <p:cond delay="5800"/>
                            </p:stCondLst>
                            <p:childTnLst>
                              <p:par>
                                <p:cTn id="76" presetID="23" presetClass="entr" presetSubtype="272" fill="hold" grpId="0" nodeType="after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p:cTn id="78" dur="500" fill="hold"/>
                                        <p:tgtEl>
                                          <p:spTgt spid="43"/>
                                        </p:tgtEl>
                                        <p:attrNameLst>
                                          <p:attrName>ppt_w</p:attrName>
                                        </p:attrNameLst>
                                      </p:cBhvr>
                                      <p:tavLst>
                                        <p:tav tm="0">
                                          <p:val>
                                            <p:strVal val="2/3*#ppt_w"/>
                                          </p:val>
                                        </p:tav>
                                        <p:tav tm="100000">
                                          <p:val>
                                            <p:strVal val="#ppt_w"/>
                                          </p:val>
                                        </p:tav>
                                      </p:tavLst>
                                    </p:anim>
                                    <p:anim calcmode="lin" valueType="num">
                                      <p:cBhvr>
                                        <p:cTn id="79" dur="500" fill="hold"/>
                                        <p:tgtEl>
                                          <p:spTgt spid="43"/>
                                        </p:tgtEl>
                                        <p:attrNameLst>
                                          <p:attrName>ppt_h</p:attrName>
                                        </p:attrNameLst>
                                      </p:cBhvr>
                                      <p:tavLst>
                                        <p:tav tm="0">
                                          <p:val>
                                            <p:strVal val="2/3*#ppt_h"/>
                                          </p:val>
                                        </p:tav>
                                        <p:tav tm="100000">
                                          <p:val>
                                            <p:strVal val="#ppt_h"/>
                                          </p:val>
                                        </p:tav>
                                      </p:tavLst>
                                    </p:anim>
                                  </p:childTnLst>
                                </p:cTn>
                              </p:par>
                              <p:par>
                                <p:cTn id="80" presetID="23" presetClass="entr" presetSubtype="288" fill="hold"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p:cTn id="82" dur="500" fill="hold"/>
                                        <p:tgtEl>
                                          <p:spTgt spid="85"/>
                                        </p:tgtEl>
                                        <p:attrNameLst>
                                          <p:attrName>ppt_w</p:attrName>
                                        </p:attrNameLst>
                                      </p:cBhvr>
                                      <p:tavLst>
                                        <p:tav tm="0">
                                          <p:val>
                                            <p:strVal val="4/3*#ppt_w"/>
                                          </p:val>
                                        </p:tav>
                                        <p:tav tm="100000">
                                          <p:val>
                                            <p:strVal val="#ppt_w"/>
                                          </p:val>
                                        </p:tav>
                                      </p:tavLst>
                                    </p:anim>
                                    <p:anim calcmode="lin" valueType="num">
                                      <p:cBhvr>
                                        <p:cTn id="83" dur="500" fill="hold"/>
                                        <p:tgtEl>
                                          <p:spTgt spid="85"/>
                                        </p:tgtEl>
                                        <p:attrNameLst>
                                          <p:attrName>ppt_h</p:attrName>
                                        </p:attrNameLst>
                                      </p:cBhvr>
                                      <p:tavLst>
                                        <p:tav tm="0">
                                          <p:val>
                                            <p:strVal val="4/3*#ppt_h"/>
                                          </p:val>
                                        </p:tav>
                                        <p:tav tm="100000">
                                          <p:val>
                                            <p:strVal val="#ppt_h"/>
                                          </p:val>
                                        </p:tav>
                                      </p:tavLst>
                                    </p:anim>
                                  </p:childTnLst>
                                </p:cTn>
                              </p:par>
                            </p:childTnLst>
                          </p:cTn>
                        </p:par>
                        <p:par>
                          <p:cTn id="84" fill="hold">
                            <p:stCondLst>
                              <p:cond delay="6300"/>
                            </p:stCondLst>
                            <p:childTnLst>
                              <p:par>
                                <p:cTn id="85" presetID="22" presetClass="entr" presetSubtype="1" fill="hold" grpId="0"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up)">
                                      <p:cBhvr>
                                        <p:cTn id="87" dur="750"/>
                                        <p:tgtEl>
                                          <p:spTgt spid="52"/>
                                        </p:tgtEl>
                                      </p:cBhvr>
                                    </p:animEffect>
                                  </p:childTnLst>
                                </p:cTn>
                              </p:par>
                            </p:childTnLst>
                          </p:cTn>
                        </p:par>
                        <p:par>
                          <p:cTn id="88" fill="hold">
                            <p:stCondLst>
                              <p:cond delay="7050"/>
                            </p:stCondLst>
                            <p:childTnLst>
                              <p:par>
                                <p:cTn id="89" presetID="23" presetClass="entr" presetSubtype="272"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p:cTn id="91" dur="500" fill="hold"/>
                                        <p:tgtEl>
                                          <p:spTgt spid="47"/>
                                        </p:tgtEl>
                                        <p:attrNameLst>
                                          <p:attrName>ppt_w</p:attrName>
                                        </p:attrNameLst>
                                      </p:cBhvr>
                                      <p:tavLst>
                                        <p:tav tm="0">
                                          <p:val>
                                            <p:strVal val="2/3*#ppt_w"/>
                                          </p:val>
                                        </p:tav>
                                        <p:tav tm="100000">
                                          <p:val>
                                            <p:strVal val="#ppt_w"/>
                                          </p:val>
                                        </p:tav>
                                      </p:tavLst>
                                    </p:anim>
                                    <p:anim calcmode="lin" valueType="num">
                                      <p:cBhvr>
                                        <p:cTn id="92" dur="500" fill="hold"/>
                                        <p:tgtEl>
                                          <p:spTgt spid="47"/>
                                        </p:tgtEl>
                                        <p:attrNameLst>
                                          <p:attrName>ppt_h</p:attrName>
                                        </p:attrNameLst>
                                      </p:cBhvr>
                                      <p:tavLst>
                                        <p:tav tm="0">
                                          <p:val>
                                            <p:strVal val="2/3*#ppt_h"/>
                                          </p:val>
                                        </p:tav>
                                        <p:tav tm="100000">
                                          <p:val>
                                            <p:strVal val="#ppt_h"/>
                                          </p:val>
                                        </p:tav>
                                      </p:tavLst>
                                    </p:anim>
                                  </p:childTnLst>
                                </p:cTn>
                              </p:par>
                              <p:par>
                                <p:cTn id="93" presetID="23" presetClass="entr" presetSubtype="288" fill="hold" nodeType="withEffect">
                                  <p:stCondLst>
                                    <p:cond delay="0"/>
                                  </p:stCondLst>
                                  <p:childTnLst>
                                    <p:set>
                                      <p:cBhvr>
                                        <p:cTn id="94" dur="1" fill="hold">
                                          <p:stCondLst>
                                            <p:cond delay="0"/>
                                          </p:stCondLst>
                                        </p:cTn>
                                        <p:tgtEl>
                                          <p:spTgt spid="94"/>
                                        </p:tgtEl>
                                        <p:attrNameLst>
                                          <p:attrName>style.visibility</p:attrName>
                                        </p:attrNameLst>
                                      </p:cBhvr>
                                      <p:to>
                                        <p:strVal val="visible"/>
                                      </p:to>
                                    </p:set>
                                    <p:anim calcmode="lin" valueType="num">
                                      <p:cBhvr>
                                        <p:cTn id="95" dur="500" fill="hold"/>
                                        <p:tgtEl>
                                          <p:spTgt spid="94"/>
                                        </p:tgtEl>
                                        <p:attrNameLst>
                                          <p:attrName>ppt_w</p:attrName>
                                        </p:attrNameLst>
                                      </p:cBhvr>
                                      <p:tavLst>
                                        <p:tav tm="0">
                                          <p:val>
                                            <p:strVal val="4/3*#ppt_w"/>
                                          </p:val>
                                        </p:tav>
                                        <p:tav tm="100000">
                                          <p:val>
                                            <p:strVal val="#ppt_w"/>
                                          </p:val>
                                        </p:tav>
                                      </p:tavLst>
                                    </p:anim>
                                    <p:anim calcmode="lin" valueType="num">
                                      <p:cBhvr>
                                        <p:cTn id="96" dur="500" fill="hold"/>
                                        <p:tgtEl>
                                          <p:spTgt spid="94"/>
                                        </p:tgtEl>
                                        <p:attrNameLst>
                                          <p:attrName>ppt_h</p:attrName>
                                        </p:attrNameLst>
                                      </p:cBhvr>
                                      <p:tavLst>
                                        <p:tav tm="0">
                                          <p:val>
                                            <p:strVal val="4/3*#ppt_h"/>
                                          </p:val>
                                        </p:tav>
                                        <p:tav tm="100000">
                                          <p:val>
                                            <p:strVal val="#ppt_h"/>
                                          </p:val>
                                        </p:tav>
                                      </p:tavLst>
                                    </p:anim>
                                  </p:childTnLst>
                                </p:cTn>
                              </p:par>
                            </p:childTnLst>
                          </p:cTn>
                        </p:par>
                        <p:par>
                          <p:cTn id="97" fill="hold">
                            <p:stCondLst>
                              <p:cond delay="7550"/>
                            </p:stCondLst>
                            <p:childTnLst>
                              <p:par>
                                <p:cTn id="98" presetID="22" presetClass="entr" presetSubtype="1" fill="hold" grpId="0" nodeType="after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wipe(up)">
                                      <p:cBhvr>
                                        <p:cTn id="100" dur="750"/>
                                        <p:tgtEl>
                                          <p:spTgt spid="51"/>
                                        </p:tgtEl>
                                      </p:cBhvr>
                                    </p:animEffect>
                                  </p:childTnLst>
                                </p:cTn>
                              </p:par>
                            </p:childTnLst>
                          </p:cTn>
                        </p:par>
                        <p:par>
                          <p:cTn id="101" fill="hold">
                            <p:stCondLst>
                              <p:cond delay="8300"/>
                            </p:stCondLst>
                            <p:childTnLst>
                              <p:par>
                                <p:cTn id="102" presetID="23" presetClass="entr" presetSubtype="272" fill="hold" grpId="0" nodeType="afterEffect">
                                  <p:stCondLst>
                                    <p:cond delay="0"/>
                                  </p:stCondLst>
                                  <p:childTnLst>
                                    <p:set>
                                      <p:cBhvr>
                                        <p:cTn id="103" dur="1" fill="hold">
                                          <p:stCondLst>
                                            <p:cond delay="0"/>
                                          </p:stCondLst>
                                        </p:cTn>
                                        <p:tgtEl>
                                          <p:spTgt spid="45"/>
                                        </p:tgtEl>
                                        <p:attrNameLst>
                                          <p:attrName>style.visibility</p:attrName>
                                        </p:attrNameLst>
                                      </p:cBhvr>
                                      <p:to>
                                        <p:strVal val="visible"/>
                                      </p:to>
                                    </p:set>
                                    <p:anim calcmode="lin" valueType="num">
                                      <p:cBhvr>
                                        <p:cTn id="104" dur="500" fill="hold"/>
                                        <p:tgtEl>
                                          <p:spTgt spid="45"/>
                                        </p:tgtEl>
                                        <p:attrNameLst>
                                          <p:attrName>ppt_w</p:attrName>
                                        </p:attrNameLst>
                                      </p:cBhvr>
                                      <p:tavLst>
                                        <p:tav tm="0">
                                          <p:val>
                                            <p:strVal val="2/3*#ppt_w"/>
                                          </p:val>
                                        </p:tav>
                                        <p:tav tm="100000">
                                          <p:val>
                                            <p:strVal val="#ppt_w"/>
                                          </p:val>
                                        </p:tav>
                                      </p:tavLst>
                                    </p:anim>
                                    <p:anim calcmode="lin" valueType="num">
                                      <p:cBhvr>
                                        <p:cTn id="105" dur="500" fill="hold"/>
                                        <p:tgtEl>
                                          <p:spTgt spid="45"/>
                                        </p:tgtEl>
                                        <p:attrNameLst>
                                          <p:attrName>ppt_h</p:attrName>
                                        </p:attrNameLst>
                                      </p:cBhvr>
                                      <p:tavLst>
                                        <p:tav tm="0">
                                          <p:val>
                                            <p:strVal val="2/3*#ppt_h"/>
                                          </p:val>
                                        </p:tav>
                                        <p:tav tm="100000">
                                          <p:val>
                                            <p:strVal val="#ppt_h"/>
                                          </p:val>
                                        </p:tav>
                                      </p:tavLst>
                                    </p:anim>
                                  </p:childTnLst>
                                </p:cTn>
                              </p:par>
                              <p:par>
                                <p:cTn id="106" presetID="23" presetClass="entr" presetSubtype="288" fill="hold" nodeType="withEffect">
                                  <p:stCondLst>
                                    <p:cond delay="0"/>
                                  </p:stCondLst>
                                  <p:childTnLst>
                                    <p:set>
                                      <p:cBhvr>
                                        <p:cTn id="107" dur="1" fill="hold">
                                          <p:stCondLst>
                                            <p:cond delay="0"/>
                                          </p:stCondLst>
                                        </p:cTn>
                                        <p:tgtEl>
                                          <p:spTgt spid="78"/>
                                        </p:tgtEl>
                                        <p:attrNameLst>
                                          <p:attrName>style.visibility</p:attrName>
                                        </p:attrNameLst>
                                      </p:cBhvr>
                                      <p:to>
                                        <p:strVal val="visible"/>
                                      </p:to>
                                    </p:set>
                                    <p:anim calcmode="lin" valueType="num">
                                      <p:cBhvr>
                                        <p:cTn id="108" dur="500" fill="hold"/>
                                        <p:tgtEl>
                                          <p:spTgt spid="78"/>
                                        </p:tgtEl>
                                        <p:attrNameLst>
                                          <p:attrName>ppt_w</p:attrName>
                                        </p:attrNameLst>
                                      </p:cBhvr>
                                      <p:tavLst>
                                        <p:tav tm="0">
                                          <p:val>
                                            <p:strVal val="4/3*#ppt_w"/>
                                          </p:val>
                                        </p:tav>
                                        <p:tav tm="100000">
                                          <p:val>
                                            <p:strVal val="#ppt_w"/>
                                          </p:val>
                                        </p:tav>
                                      </p:tavLst>
                                    </p:anim>
                                    <p:anim calcmode="lin" valueType="num">
                                      <p:cBhvr>
                                        <p:cTn id="109" dur="500" fill="hold"/>
                                        <p:tgtEl>
                                          <p:spTgt spid="78"/>
                                        </p:tgtEl>
                                        <p:attrNameLst>
                                          <p:attrName>ppt_h</p:attrName>
                                        </p:attrNameLst>
                                      </p:cBhvr>
                                      <p:tavLst>
                                        <p:tav tm="0">
                                          <p:val>
                                            <p:strVal val="4/3*#ppt_h"/>
                                          </p:val>
                                        </p:tav>
                                        <p:tav tm="100000">
                                          <p:val>
                                            <p:strVal val="#ppt_h"/>
                                          </p:val>
                                        </p:tav>
                                      </p:tavLst>
                                    </p:anim>
                                  </p:childTnLst>
                                </p:cTn>
                              </p:par>
                            </p:childTnLst>
                          </p:cTn>
                        </p:par>
                        <p:par>
                          <p:cTn id="110" fill="hold">
                            <p:stCondLst>
                              <p:cond delay="8800"/>
                            </p:stCondLst>
                            <p:childTnLst>
                              <p:par>
                                <p:cTn id="111" presetID="22" presetClass="entr" presetSubtype="1" fill="hold" grpId="0" nodeType="after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wipe(up)">
                                      <p:cBhvr>
                                        <p:cTn id="113"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P spid="20" grpId="0" animBg="1"/>
      <p:bldP spid="21" grpId="0"/>
      <p:bldP spid="29" grpId="0" animBg="1"/>
      <p:bldP spid="32" grpId="0"/>
      <p:bldP spid="34" grpId="0"/>
      <p:bldP spid="35" grpId="0" animBg="1"/>
      <p:bldP spid="36" grpId="0"/>
      <p:bldP spid="37" grpId="0" animBg="1"/>
      <p:bldP spid="38" grpId="0"/>
      <p:bldP spid="39" grpId="0" animBg="1"/>
      <p:bldP spid="41" grpId="0" animBg="1"/>
      <p:bldP spid="43" grpId="0" animBg="1"/>
      <p:bldP spid="45" grpId="0" animBg="1"/>
      <p:bldP spid="47" grpId="0" animBg="1"/>
      <p:bldP spid="49" grpId="0"/>
      <p:bldP spid="50" grpId="0"/>
      <p:bldP spid="51" grpId="0"/>
      <p:bldP spid="52" grpId="0"/>
      <p:bldP spid="53" grpId="0"/>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734229" y="896335"/>
            <a:ext cx="3615270"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矩形 28"/>
          <p:cNvSpPr/>
          <p:nvPr/>
        </p:nvSpPr>
        <p:spPr>
          <a:xfrm>
            <a:off x="2919449" y="896335"/>
            <a:ext cx="3107219" cy="363305"/>
          </a:xfrm>
          <a:prstGeom prst="rect">
            <a:avLst/>
          </a:prstGeom>
        </p:spPr>
        <p:txBody>
          <a:bodyPr wrap="square" lIns="68580" tIns="34290" rIns="68580" bIns="34290">
            <a:spAutoFit/>
          </a:bodyPr>
          <a:lstStyle/>
          <a:p>
            <a:pPr algn="ctr">
              <a:lnSpc>
                <a:spcPct val="130000"/>
              </a:lnSpc>
            </a:pPr>
            <a:r>
              <a:rPr lang="zh-CN" altLang="en-US" sz="1600" b="1" dirty="0">
                <a:solidFill>
                  <a:schemeClr val="bg1"/>
                </a:solidFill>
                <a:cs typeface="+mn-ea"/>
                <a:sym typeface="+mn-lt"/>
              </a:rPr>
              <a:t>测算日营业额会有多少？</a:t>
            </a:r>
            <a:r>
              <a:rPr lang="zh-CN" altLang="en-US" sz="1600" dirty="0">
                <a:solidFill>
                  <a:schemeClr val="bg1"/>
                </a:solidFill>
                <a:cs typeface="+mn-ea"/>
                <a:sym typeface="+mn-lt"/>
              </a:rPr>
              <a:t>／</a:t>
            </a:r>
            <a:r>
              <a:rPr lang="en-US" altLang="zh-CN" sz="1600" dirty="0">
                <a:solidFill>
                  <a:schemeClr val="bg1"/>
                </a:solidFill>
                <a:cs typeface="+mn-ea"/>
                <a:sym typeface="+mn-lt"/>
              </a:rPr>
              <a:t>01</a:t>
            </a:r>
            <a:endParaRPr lang="zh-CN" altLang="en-US" sz="1600" dirty="0">
              <a:solidFill>
                <a:schemeClr val="bg1"/>
              </a:solidFill>
              <a:cs typeface="+mn-ea"/>
              <a:sym typeface="+mn-lt"/>
            </a:endParaRPr>
          </a:p>
        </p:txBody>
      </p:sp>
      <p:sp>
        <p:nvSpPr>
          <p:cNvPr id="32" name="矩形 31"/>
          <p:cNvSpPr/>
          <p:nvPr/>
        </p:nvSpPr>
        <p:spPr>
          <a:xfrm>
            <a:off x="2724539" y="1293095"/>
            <a:ext cx="3919984" cy="678199"/>
          </a:xfrm>
          <a:prstGeom prst="rect">
            <a:avLst/>
          </a:prstGeom>
        </p:spPr>
        <p:txBody>
          <a:bodyPr wrap="none" lIns="68580" tIns="34290" rIns="68580" bIns="34290">
            <a:spAutoFit/>
          </a:bodyPr>
          <a:lstStyle/>
          <a:p>
            <a:pPr marL="285750" indent="-285750">
              <a:lnSpc>
                <a:spcPct val="130000"/>
              </a:lnSpc>
              <a:buFont typeface="Wingdings" panose="05000000000000000000" pitchFamily="2" charset="2"/>
              <a:buChar char="u"/>
            </a:pPr>
            <a:r>
              <a:rPr lang="zh-CN" altLang="en-US" sz="1600" b="1" dirty="0">
                <a:solidFill>
                  <a:schemeClr val="tx1">
                    <a:lumMod val="75000"/>
                    <a:lumOff val="25000"/>
                  </a:schemeClr>
                </a:solidFill>
                <a:cs typeface="+mn-ea"/>
                <a:sym typeface="+mn-lt"/>
              </a:rPr>
              <a:t>一般采用的公式是</a:t>
            </a:r>
            <a:r>
              <a:rPr lang="en-US" altLang="zh-CN" sz="1600" b="1" dirty="0">
                <a:solidFill>
                  <a:schemeClr val="tx1">
                    <a:lumMod val="75000"/>
                    <a:lumOff val="25000"/>
                  </a:schemeClr>
                </a:solidFill>
                <a:cs typeface="+mn-ea"/>
                <a:sym typeface="+mn-lt"/>
              </a:rPr>
              <a:t>:</a:t>
            </a:r>
          </a:p>
          <a:p>
            <a:pPr>
              <a:lnSpc>
                <a:spcPct val="130000"/>
              </a:lnSpc>
            </a:pPr>
            <a:r>
              <a:rPr lang="zh-CN" altLang="en-US" sz="1600" dirty="0">
                <a:solidFill>
                  <a:schemeClr val="tx1">
                    <a:lumMod val="75000"/>
                    <a:lumOff val="25000"/>
                  </a:schemeClr>
                </a:solidFill>
                <a:cs typeface="+mn-ea"/>
                <a:sym typeface="+mn-lt"/>
              </a:rPr>
              <a:t>日营业额 </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日均人流量 *</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捕获率 *</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客单价</a:t>
            </a:r>
          </a:p>
        </p:txBody>
      </p:sp>
      <p:sp>
        <p:nvSpPr>
          <p:cNvPr id="34" name="矩形 33"/>
          <p:cNvSpPr/>
          <p:nvPr/>
        </p:nvSpPr>
        <p:spPr>
          <a:xfrm>
            <a:off x="2738069" y="2087829"/>
            <a:ext cx="3834318" cy="2069797"/>
          </a:xfrm>
          <a:prstGeom prst="rect">
            <a:avLst/>
          </a:prstGeom>
        </p:spPr>
        <p:txBody>
          <a:bodyPr wrap="square" lIns="68580" tIns="34290" rIns="68580" bIns="34290">
            <a:spAutoFit/>
          </a:bodyPr>
          <a:lstStyle/>
          <a:p>
            <a:pPr marL="285750" indent="-285750">
              <a:lnSpc>
                <a:spcPct val="130000"/>
              </a:lnSpc>
              <a:buFont typeface="Wingdings" panose="05000000000000000000" pitchFamily="2" charset="2"/>
              <a:buChar char="u"/>
            </a:pPr>
            <a:r>
              <a:rPr lang="zh-CN" altLang="en-US" sz="1600" b="1" dirty="0">
                <a:solidFill>
                  <a:schemeClr val="tx1">
                    <a:lumMod val="75000"/>
                    <a:lumOff val="25000"/>
                  </a:schemeClr>
                </a:solidFill>
                <a:cs typeface="+mn-ea"/>
                <a:sym typeface="+mn-lt"/>
              </a:rPr>
              <a:t>每日营业额</a:t>
            </a:r>
            <a:r>
              <a:rPr lang="en-US" altLang="zh-CN" sz="1600" b="1" dirty="0">
                <a:solidFill>
                  <a:schemeClr val="tx1">
                    <a:lumMod val="75000"/>
                    <a:lumOff val="25000"/>
                  </a:schemeClr>
                </a:solidFill>
                <a:cs typeface="+mn-ea"/>
                <a:sym typeface="+mn-lt"/>
              </a:rPr>
              <a:t>:</a:t>
            </a:r>
          </a:p>
          <a:p>
            <a:pPr>
              <a:lnSpc>
                <a:spcPct val="130000"/>
              </a:lnSpc>
            </a:pPr>
            <a:r>
              <a:rPr lang="zh-CN" altLang="en-US" dirty="0">
                <a:solidFill>
                  <a:schemeClr val="tx1">
                    <a:lumMod val="75000"/>
                    <a:lumOff val="25000"/>
                  </a:schemeClr>
                </a:solidFill>
                <a:cs typeface="+mn-ea"/>
                <a:sym typeface="+mn-lt"/>
              </a:rPr>
              <a:t>店铺门前道路走过的客流当中，有一定的比例会入店消费（捕获率），这些入店的客人平均所消费的金额；</a:t>
            </a:r>
            <a:endParaRPr lang="en-US" altLang="zh-CN" dirty="0">
              <a:solidFill>
                <a:schemeClr val="tx1">
                  <a:lumMod val="75000"/>
                  <a:lumOff val="25000"/>
                </a:schemeClr>
              </a:solidFill>
              <a:cs typeface="+mn-ea"/>
              <a:sym typeface="+mn-lt"/>
            </a:endParaRPr>
          </a:p>
          <a:p>
            <a:pPr>
              <a:lnSpc>
                <a:spcPct val="130000"/>
              </a:lnSpc>
            </a:pPr>
            <a:r>
              <a:rPr lang="zh-CN" altLang="en-US" dirty="0">
                <a:solidFill>
                  <a:schemeClr val="tx1">
                    <a:lumMod val="75000"/>
                    <a:lumOff val="25000"/>
                  </a:schemeClr>
                </a:solidFill>
                <a:cs typeface="+mn-ea"/>
                <a:sym typeface="+mn-lt"/>
              </a:rPr>
              <a:t>要测算每月和每年的营业额，要考虑每月营业日天数。商品销售如有淡旺季之分，则要考虑季节指数。</a:t>
            </a:r>
          </a:p>
        </p:txBody>
      </p:sp>
      <p:sp>
        <p:nvSpPr>
          <p:cNvPr id="37" name="椭圆 36"/>
          <p:cNvSpPr/>
          <p:nvPr/>
        </p:nvSpPr>
        <p:spPr>
          <a:xfrm>
            <a:off x="525525" y="2091448"/>
            <a:ext cx="1579210" cy="1507773"/>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6771488" y="430004"/>
            <a:ext cx="1116000" cy="1057033"/>
            <a:chOff x="6814918" y="2746472"/>
            <a:chExt cx="1116000" cy="1057033"/>
          </a:xfrm>
        </p:grpSpPr>
        <p:sp>
          <p:nvSpPr>
            <p:cNvPr id="39" name="矩形 38"/>
            <p:cNvSpPr/>
            <p:nvPr/>
          </p:nvSpPr>
          <p:spPr>
            <a:xfrm>
              <a:off x="6869318" y="3464951"/>
              <a:ext cx="1024639" cy="338554"/>
            </a:xfrm>
            <a:prstGeom prst="rect">
              <a:avLst/>
            </a:prstGeom>
          </p:spPr>
          <p:txBody>
            <a:bodyPr wrap="none">
              <a:spAutoFit/>
            </a:bodyPr>
            <a:lstStyle/>
            <a:p>
              <a:r>
                <a:rPr lang="zh-CN" altLang="en-US" sz="1600" b="1" dirty="0">
                  <a:solidFill>
                    <a:schemeClr val="bg1"/>
                  </a:solidFill>
                  <a:cs typeface="+mn-ea"/>
                  <a:sym typeface="+mn-lt"/>
                </a:rPr>
                <a:t>日营业额</a:t>
              </a:r>
            </a:p>
          </p:txBody>
        </p:sp>
        <p:sp>
          <p:nvSpPr>
            <p:cNvPr id="42" name="矩形 41"/>
            <p:cNvSpPr/>
            <p:nvPr/>
          </p:nvSpPr>
          <p:spPr>
            <a:xfrm>
              <a:off x="6814918" y="2746472"/>
              <a:ext cx="1116000" cy="646331"/>
            </a:xfrm>
            <a:prstGeom prst="rect">
              <a:avLst/>
            </a:prstGeom>
          </p:spPr>
          <p:txBody>
            <a:bodyPr wrap="square">
              <a:spAutoFit/>
            </a:bodyPr>
            <a:lstStyle/>
            <a:p>
              <a:r>
                <a:rPr lang="zh-CN" altLang="en-US" sz="1200" dirty="0">
                  <a:solidFill>
                    <a:schemeClr val="bg1"/>
                  </a:solidFill>
                  <a:cs typeface="+mn-ea"/>
                  <a:sym typeface="+mn-lt"/>
                </a:rPr>
                <a:t>日营业额</a:t>
              </a:r>
              <a:r>
                <a:rPr lang="en-US" altLang="zh-CN" sz="1200" dirty="0">
                  <a:solidFill>
                    <a:schemeClr val="bg1"/>
                  </a:solidFill>
                  <a:cs typeface="+mn-ea"/>
                  <a:sym typeface="+mn-lt"/>
                </a:rPr>
                <a:t>=</a:t>
              </a:r>
              <a:r>
                <a:rPr lang="zh-CN" altLang="en-US" sz="1200" dirty="0">
                  <a:solidFill>
                    <a:schemeClr val="bg1"/>
                  </a:solidFill>
                  <a:cs typeface="+mn-ea"/>
                  <a:sym typeface="+mn-lt"/>
                </a:rPr>
                <a:t>日均人流量*捕获率*客单价</a:t>
              </a:r>
            </a:p>
          </p:txBody>
        </p:sp>
      </p:grpSp>
      <p:sp>
        <p:nvSpPr>
          <p:cNvPr id="61" name="椭圆 60"/>
          <p:cNvSpPr/>
          <p:nvPr/>
        </p:nvSpPr>
        <p:spPr>
          <a:xfrm>
            <a:off x="7192191" y="3425911"/>
            <a:ext cx="950641" cy="90763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5E794B01-A0C1-4E48-81C3-6406FA8403D3}"/>
              </a:ext>
            </a:extLst>
          </p:cNvPr>
          <p:cNvSpPr/>
          <p:nvPr/>
        </p:nvSpPr>
        <p:spPr>
          <a:xfrm>
            <a:off x="568585" y="245057"/>
            <a:ext cx="2748188"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商家营业额及增长率评估</a:t>
            </a:r>
          </a:p>
        </p:txBody>
      </p:sp>
      <p:sp>
        <p:nvSpPr>
          <p:cNvPr id="22" name="矩形 21">
            <a:extLst>
              <a:ext uri="{FF2B5EF4-FFF2-40B4-BE49-F238E27FC236}">
                <a16:creationId xmlns:a16="http://schemas.microsoft.com/office/drawing/2014/main" id="{0FE0F683-86F3-4898-A688-DF8B3A5C23C5}"/>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矩形 22">
            <a:extLst>
              <a:ext uri="{FF2B5EF4-FFF2-40B4-BE49-F238E27FC236}">
                <a16:creationId xmlns:a16="http://schemas.microsoft.com/office/drawing/2014/main" id="{BF6D786B-5F7D-4F6B-A31F-493B127E8651}"/>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180825063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2"/>
                                        </p:tgtEl>
                                        <p:attrNameLst>
                                          <p:attrName>ppt_y</p:attrName>
                                        </p:attrNameLst>
                                      </p:cBhvr>
                                      <p:tavLst>
                                        <p:tav tm="0">
                                          <p:val>
                                            <p:strVal val="#ppt_y"/>
                                          </p:val>
                                        </p:tav>
                                        <p:tav tm="100000">
                                          <p:val>
                                            <p:strVal val="#ppt_y"/>
                                          </p:val>
                                        </p:tav>
                                      </p:tavLst>
                                    </p:anim>
                                    <p:anim calcmode="lin" valueType="num">
                                      <p:cBhvr>
                                        <p:cTn id="1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2"/>
                                        </p:tgtEl>
                                      </p:cBhvr>
                                    </p:animEffect>
                                  </p:childTnLst>
                                </p:cTn>
                              </p:par>
                              <p:par>
                                <p:cTn id="22" presetID="47"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2800"/>
                            </p:stCondLst>
                            <p:childTnLst>
                              <p:par>
                                <p:cTn id="28" presetID="22" presetClass="entr" presetSubtype="1"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175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80">
                                          <p:stCondLst>
                                            <p:cond delay="0"/>
                                          </p:stCondLst>
                                        </p:cTn>
                                        <p:tgtEl>
                                          <p:spTgt spid="37"/>
                                        </p:tgtEl>
                                      </p:cBhvr>
                                    </p:animEffect>
                                    <p:anim calcmode="lin" valueType="num">
                                      <p:cBhvr>
                                        <p:cTn id="36"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41" dur="26">
                                          <p:stCondLst>
                                            <p:cond delay="650"/>
                                          </p:stCondLst>
                                        </p:cTn>
                                        <p:tgtEl>
                                          <p:spTgt spid="37"/>
                                        </p:tgtEl>
                                      </p:cBhvr>
                                      <p:to x="100000" y="60000"/>
                                    </p:animScale>
                                    <p:animScale>
                                      <p:cBhvr>
                                        <p:cTn id="42" dur="166" decel="50000">
                                          <p:stCondLst>
                                            <p:cond delay="676"/>
                                          </p:stCondLst>
                                        </p:cTn>
                                        <p:tgtEl>
                                          <p:spTgt spid="37"/>
                                        </p:tgtEl>
                                      </p:cBhvr>
                                      <p:to x="100000" y="100000"/>
                                    </p:animScale>
                                    <p:animScale>
                                      <p:cBhvr>
                                        <p:cTn id="43" dur="26">
                                          <p:stCondLst>
                                            <p:cond delay="1312"/>
                                          </p:stCondLst>
                                        </p:cTn>
                                        <p:tgtEl>
                                          <p:spTgt spid="37"/>
                                        </p:tgtEl>
                                      </p:cBhvr>
                                      <p:to x="100000" y="80000"/>
                                    </p:animScale>
                                    <p:animScale>
                                      <p:cBhvr>
                                        <p:cTn id="44" dur="166" decel="50000">
                                          <p:stCondLst>
                                            <p:cond delay="1338"/>
                                          </p:stCondLst>
                                        </p:cTn>
                                        <p:tgtEl>
                                          <p:spTgt spid="37"/>
                                        </p:tgtEl>
                                      </p:cBhvr>
                                      <p:to x="100000" y="100000"/>
                                    </p:animScale>
                                    <p:animScale>
                                      <p:cBhvr>
                                        <p:cTn id="45" dur="26">
                                          <p:stCondLst>
                                            <p:cond delay="1642"/>
                                          </p:stCondLst>
                                        </p:cTn>
                                        <p:tgtEl>
                                          <p:spTgt spid="37"/>
                                        </p:tgtEl>
                                      </p:cBhvr>
                                      <p:to x="100000" y="90000"/>
                                    </p:animScale>
                                    <p:animScale>
                                      <p:cBhvr>
                                        <p:cTn id="46" dur="166" decel="50000">
                                          <p:stCondLst>
                                            <p:cond delay="1668"/>
                                          </p:stCondLst>
                                        </p:cTn>
                                        <p:tgtEl>
                                          <p:spTgt spid="37"/>
                                        </p:tgtEl>
                                      </p:cBhvr>
                                      <p:to x="100000" y="100000"/>
                                    </p:animScale>
                                    <p:animScale>
                                      <p:cBhvr>
                                        <p:cTn id="47" dur="26">
                                          <p:stCondLst>
                                            <p:cond delay="1808"/>
                                          </p:stCondLst>
                                        </p:cTn>
                                        <p:tgtEl>
                                          <p:spTgt spid="37"/>
                                        </p:tgtEl>
                                      </p:cBhvr>
                                      <p:to x="100000" y="95000"/>
                                    </p:animScale>
                                    <p:animScale>
                                      <p:cBhvr>
                                        <p:cTn id="48" dur="166" decel="50000">
                                          <p:stCondLst>
                                            <p:cond delay="1834"/>
                                          </p:stCondLst>
                                        </p:cTn>
                                        <p:tgtEl>
                                          <p:spTgt spid="37"/>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down)">
                                      <p:cBhvr>
                                        <p:cTn id="53" dur="580">
                                          <p:stCondLst>
                                            <p:cond delay="0"/>
                                          </p:stCondLst>
                                        </p:cTn>
                                        <p:tgtEl>
                                          <p:spTgt spid="61"/>
                                        </p:tgtEl>
                                      </p:cBhvr>
                                    </p:animEffect>
                                    <p:anim calcmode="lin" valueType="num">
                                      <p:cBhvr>
                                        <p:cTn id="54"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59" dur="26">
                                          <p:stCondLst>
                                            <p:cond delay="650"/>
                                          </p:stCondLst>
                                        </p:cTn>
                                        <p:tgtEl>
                                          <p:spTgt spid="61"/>
                                        </p:tgtEl>
                                      </p:cBhvr>
                                      <p:to x="100000" y="60000"/>
                                    </p:animScale>
                                    <p:animScale>
                                      <p:cBhvr>
                                        <p:cTn id="60" dur="166" decel="50000">
                                          <p:stCondLst>
                                            <p:cond delay="676"/>
                                          </p:stCondLst>
                                        </p:cTn>
                                        <p:tgtEl>
                                          <p:spTgt spid="61"/>
                                        </p:tgtEl>
                                      </p:cBhvr>
                                      <p:to x="100000" y="100000"/>
                                    </p:animScale>
                                    <p:animScale>
                                      <p:cBhvr>
                                        <p:cTn id="61" dur="26">
                                          <p:stCondLst>
                                            <p:cond delay="1312"/>
                                          </p:stCondLst>
                                        </p:cTn>
                                        <p:tgtEl>
                                          <p:spTgt spid="61"/>
                                        </p:tgtEl>
                                      </p:cBhvr>
                                      <p:to x="100000" y="80000"/>
                                    </p:animScale>
                                    <p:animScale>
                                      <p:cBhvr>
                                        <p:cTn id="62" dur="166" decel="50000">
                                          <p:stCondLst>
                                            <p:cond delay="1338"/>
                                          </p:stCondLst>
                                        </p:cTn>
                                        <p:tgtEl>
                                          <p:spTgt spid="61"/>
                                        </p:tgtEl>
                                      </p:cBhvr>
                                      <p:to x="100000" y="100000"/>
                                    </p:animScale>
                                    <p:animScale>
                                      <p:cBhvr>
                                        <p:cTn id="63" dur="26">
                                          <p:stCondLst>
                                            <p:cond delay="1642"/>
                                          </p:stCondLst>
                                        </p:cTn>
                                        <p:tgtEl>
                                          <p:spTgt spid="61"/>
                                        </p:tgtEl>
                                      </p:cBhvr>
                                      <p:to x="100000" y="90000"/>
                                    </p:animScale>
                                    <p:animScale>
                                      <p:cBhvr>
                                        <p:cTn id="64" dur="166" decel="50000">
                                          <p:stCondLst>
                                            <p:cond delay="1668"/>
                                          </p:stCondLst>
                                        </p:cTn>
                                        <p:tgtEl>
                                          <p:spTgt spid="61"/>
                                        </p:tgtEl>
                                      </p:cBhvr>
                                      <p:to x="100000" y="100000"/>
                                    </p:animScale>
                                    <p:animScale>
                                      <p:cBhvr>
                                        <p:cTn id="65" dur="26">
                                          <p:stCondLst>
                                            <p:cond delay="1808"/>
                                          </p:stCondLst>
                                        </p:cTn>
                                        <p:tgtEl>
                                          <p:spTgt spid="61"/>
                                        </p:tgtEl>
                                      </p:cBhvr>
                                      <p:to x="100000" y="95000"/>
                                    </p:animScale>
                                    <p:animScale>
                                      <p:cBhvr>
                                        <p:cTn id="66" dur="166" decel="50000">
                                          <p:stCondLst>
                                            <p:cond delay="1834"/>
                                          </p:stCondLst>
                                        </p:cTn>
                                        <p:tgtEl>
                                          <p:spTgt spid="61"/>
                                        </p:tgtEl>
                                      </p:cBhvr>
                                      <p:to x="100000" y="100000"/>
                                    </p:animScale>
                                  </p:childTnLst>
                                </p:cTn>
                              </p:par>
                              <p:par>
                                <p:cTn id="67" presetID="53" presetClass="entr" presetSubtype="16" fill="hold" grpId="0" nodeType="withEffect">
                                  <p:stCondLst>
                                    <p:cond delay="0"/>
                                  </p:stCondLst>
                                  <p:iterate type="lt">
                                    <p:tmPct val="10000"/>
                                  </p:iterate>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p:bldP spid="32" grpId="0"/>
      <p:bldP spid="34" grpId="0"/>
      <p:bldP spid="37" grpId="0" animBg="1"/>
      <p:bldP spid="61"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2"/>
          <p:cNvSpPr>
            <a:spLocks/>
          </p:cNvSpPr>
          <p:nvPr/>
        </p:nvSpPr>
        <p:spPr bwMode="auto">
          <a:xfrm>
            <a:off x="2170560" y="1426369"/>
            <a:ext cx="4711700" cy="2579688"/>
          </a:xfrm>
          <a:custGeom>
            <a:avLst/>
            <a:gdLst>
              <a:gd name="T0" fmla="*/ 1970512 w 4710881"/>
              <a:gd name="T1" fmla="*/ 567 h 2580363"/>
              <a:gd name="T2" fmla="*/ 2451541 w 4710881"/>
              <a:gd name="T3" fmla="*/ 244084 h 2580363"/>
              <a:gd name="T4" fmla="*/ 2519011 w 4710881"/>
              <a:gd name="T5" fmla="*/ 943805 h 2580363"/>
              <a:gd name="T6" fmla="*/ 2519458 w 4710881"/>
              <a:gd name="T7" fmla="*/ 944281 h 2580363"/>
              <a:gd name="T8" fmla="*/ 2607312 w 4710881"/>
              <a:gd name="T9" fmla="*/ 1289219 h 2580363"/>
              <a:gd name="T10" fmla="*/ 2947199 w 4710881"/>
              <a:gd name="T11" fmla="*/ 1398420 h 2580363"/>
              <a:gd name="T12" fmla="*/ 2948232 w 4710881"/>
              <a:gd name="T13" fmla="*/ 1399520 h 2580363"/>
              <a:gd name="T14" fmla="*/ 3573958 w 4710881"/>
              <a:gd name="T15" fmla="*/ 1490613 h 2580363"/>
              <a:gd name="T16" fmla="*/ 3574853 w 4710881"/>
              <a:gd name="T17" fmla="*/ 1489916 h 2580363"/>
              <a:gd name="T18" fmla="*/ 3793902 w 4710881"/>
              <a:gd name="T19" fmla="*/ 1455298 h 2580363"/>
              <a:gd name="T20" fmla="*/ 3880917 w 4710881"/>
              <a:gd name="T21" fmla="*/ 1252001 h 2580363"/>
              <a:gd name="T22" fmla="*/ 3882459 w 4710881"/>
              <a:gd name="T23" fmla="*/ 1250807 h 2580363"/>
              <a:gd name="T24" fmla="*/ 4080360 w 4710881"/>
              <a:gd name="T25" fmla="*/ 727685 h 2580363"/>
              <a:gd name="T26" fmla="*/ 4665004 w 4710881"/>
              <a:gd name="T27" fmla="*/ 899922 h 2580363"/>
              <a:gd name="T28" fmla="*/ 4492166 w 4710881"/>
              <a:gd name="T29" fmla="*/ 1482534 h 2580363"/>
              <a:gd name="T30" fmla="*/ 4046710 w 4710881"/>
              <a:gd name="T31" fmla="*/ 1460014 h 2580363"/>
              <a:gd name="T32" fmla="*/ 4044863 w 4710881"/>
              <a:gd name="T33" fmla="*/ 1461446 h 2580363"/>
              <a:gd name="T34" fmla="*/ 3825815 w 4710881"/>
              <a:gd name="T35" fmla="*/ 1496065 h 2580363"/>
              <a:gd name="T36" fmla="*/ 3738800 w 4710881"/>
              <a:gd name="T37" fmla="*/ 1699359 h 2580363"/>
              <a:gd name="T38" fmla="*/ 3738160 w 4710881"/>
              <a:gd name="T39" fmla="*/ 1699858 h 2580363"/>
              <a:gd name="T40" fmla="*/ 3566818 w 4710881"/>
              <a:gd name="T41" fmla="*/ 2441722 h 2580363"/>
              <a:gd name="T42" fmla="*/ 2703046 w 4710881"/>
              <a:gd name="T43" fmla="*/ 2343763 h 2580363"/>
              <a:gd name="T44" fmla="*/ 2634636 w 4710881"/>
              <a:gd name="T45" fmla="*/ 1691540 h 2580363"/>
              <a:gd name="T46" fmla="*/ 2634250 w 4710881"/>
              <a:gd name="T47" fmla="*/ 1691130 h 2580363"/>
              <a:gd name="T48" fmla="*/ 2546395 w 4710881"/>
              <a:gd name="T49" fmla="*/ 1346195 h 2580363"/>
              <a:gd name="T50" fmla="*/ 2206505 w 4710881"/>
              <a:gd name="T51" fmla="*/ 1236991 h 2580363"/>
              <a:gd name="T52" fmla="*/ 2205480 w 4710881"/>
              <a:gd name="T53" fmla="*/ 1235901 h 2580363"/>
              <a:gd name="T54" fmla="*/ 1484714 w 4710881"/>
              <a:gd name="T55" fmla="*/ 1099345 h 2580363"/>
              <a:gd name="T56" fmla="*/ 1206775 w 4710881"/>
              <a:gd name="T57" fmla="*/ 1110783 h 2580363"/>
              <a:gd name="T58" fmla="*/ 1063071 w 4710881"/>
              <a:gd name="T59" fmla="*/ 1354964 h 2580363"/>
              <a:gd name="T60" fmla="*/ 1062489 w 4710881"/>
              <a:gd name="T61" fmla="*/ 1355308 h 2580363"/>
              <a:gd name="T62" fmla="*/ 874146 w 4710881"/>
              <a:gd name="T63" fmla="*/ 1892955 h 2580363"/>
              <a:gd name="T64" fmla="*/ 117173 w 4710881"/>
              <a:gd name="T65" fmla="*/ 1807109 h 2580363"/>
              <a:gd name="T66" fmla="*/ 203320 w 4710881"/>
              <a:gd name="T67" fmla="*/ 1052773 h 2580363"/>
              <a:gd name="T68" fmla="*/ 886870 w 4710881"/>
              <a:gd name="T69" fmla="*/ 1063550 h 2580363"/>
              <a:gd name="T70" fmla="*/ 888941 w 4710881"/>
              <a:gd name="T71" fmla="*/ 1062324 h 2580363"/>
              <a:gd name="T72" fmla="*/ 1172881 w 4710881"/>
              <a:gd name="T73" fmla="*/ 1053822 h 2580363"/>
              <a:gd name="T74" fmla="*/ 1316572 w 4710881"/>
              <a:gd name="T75" fmla="*/ 809936 h 2580363"/>
              <a:gd name="T76" fmla="*/ 1539638 w 4710881"/>
              <a:gd name="T77" fmla="*/ 140665 h 2580363"/>
              <a:gd name="T78" fmla="*/ 1892586 w 4710881"/>
              <a:gd name="T79" fmla="*/ 1963 h 2580363"/>
              <a:gd name="T80" fmla="*/ 1970512 w 4710881"/>
              <a:gd name="T81" fmla="*/ 567 h 25803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10881" h="2580363">
                <a:moveTo>
                  <a:pt x="1967775" y="567"/>
                </a:moveTo>
                <a:cubicBezTo>
                  <a:pt x="2149109" y="8144"/>
                  <a:pt x="2326264" y="91426"/>
                  <a:pt x="2448133" y="244596"/>
                </a:cubicBezTo>
                <a:cubicBezTo>
                  <a:pt x="2612270" y="450891"/>
                  <a:pt x="2630341" y="726421"/>
                  <a:pt x="2515510" y="945784"/>
                </a:cubicBezTo>
                <a:lnTo>
                  <a:pt x="2515956" y="946260"/>
                </a:lnTo>
                <a:cubicBezTo>
                  <a:pt x="2470672" y="1044603"/>
                  <a:pt x="2503129" y="1184784"/>
                  <a:pt x="2603688" y="1291921"/>
                </a:cubicBezTo>
                <a:cubicBezTo>
                  <a:pt x="2704246" y="1399057"/>
                  <a:pt x="2842091" y="1440321"/>
                  <a:pt x="2943103" y="1401351"/>
                </a:cubicBezTo>
                <a:lnTo>
                  <a:pt x="2944136" y="1402453"/>
                </a:lnTo>
                <a:cubicBezTo>
                  <a:pt x="3151633" y="1313115"/>
                  <a:pt x="3394200" y="1347498"/>
                  <a:pt x="3568991" y="1493737"/>
                </a:cubicBezTo>
                <a:lnTo>
                  <a:pt x="3569885" y="1493039"/>
                </a:lnTo>
                <a:cubicBezTo>
                  <a:pt x="3628143" y="1526613"/>
                  <a:pt x="3716677" y="1514475"/>
                  <a:pt x="3788630" y="1458349"/>
                </a:cubicBezTo>
                <a:cubicBezTo>
                  <a:pt x="3860582" y="1402223"/>
                  <a:pt x="3893906" y="1319306"/>
                  <a:pt x="3875524" y="1254627"/>
                </a:cubicBezTo>
                <a:lnTo>
                  <a:pt x="3877063" y="1253428"/>
                </a:lnTo>
                <a:cubicBezTo>
                  <a:pt x="3803922" y="1057157"/>
                  <a:pt x="3885091" y="832286"/>
                  <a:pt x="4074689" y="729211"/>
                </a:cubicBezTo>
                <a:cubicBezTo>
                  <a:pt x="4283572" y="615652"/>
                  <a:pt x="4544963" y="692926"/>
                  <a:pt x="4658521" y="901809"/>
                </a:cubicBezTo>
                <a:cubicBezTo>
                  <a:pt x="4772080" y="1110691"/>
                  <a:pt x="4694806" y="1372083"/>
                  <a:pt x="4485923" y="1485641"/>
                </a:cubicBezTo>
                <a:cubicBezTo>
                  <a:pt x="4340155" y="1564888"/>
                  <a:pt x="4168816" y="1551200"/>
                  <a:pt x="4041086" y="1463074"/>
                </a:cubicBezTo>
                <a:lnTo>
                  <a:pt x="4039242" y="1464511"/>
                </a:lnTo>
                <a:cubicBezTo>
                  <a:pt x="3980984" y="1430938"/>
                  <a:pt x="3892450" y="1443076"/>
                  <a:pt x="3820498" y="1499202"/>
                </a:cubicBezTo>
                <a:cubicBezTo>
                  <a:pt x="3748544" y="1555328"/>
                  <a:pt x="3715221" y="1638245"/>
                  <a:pt x="3733604" y="1702922"/>
                </a:cubicBezTo>
                <a:lnTo>
                  <a:pt x="3732965" y="1703421"/>
                </a:lnTo>
                <a:cubicBezTo>
                  <a:pt x="3854321" y="1954967"/>
                  <a:pt x="3789762" y="2265512"/>
                  <a:pt x="3561861" y="2446841"/>
                </a:cubicBezTo>
                <a:cubicBezTo>
                  <a:pt x="3296560" y="2657926"/>
                  <a:pt x="2910374" y="2613976"/>
                  <a:pt x="2699289" y="2348676"/>
                </a:cubicBezTo>
                <a:cubicBezTo>
                  <a:pt x="2546360" y="2156468"/>
                  <a:pt x="2527295" y="1900808"/>
                  <a:pt x="2630974" y="1695087"/>
                </a:cubicBezTo>
                <a:lnTo>
                  <a:pt x="2630589" y="1694677"/>
                </a:lnTo>
                <a:cubicBezTo>
                  <a:pt x="2675872" y="1596334"/>
                  <a:pt x="2643415" y="1456153"/>
                  <a:pt x="2542857" y="1349016"/>
                </a:cubicBezTo>
                <a:cubicBezTo>
                  <a:pt x="2442299" y="1241879"/>
                  <a:pt x="2304453" y="1200615"/>
                  <a:pt x="2203440" y="1239585"/>
                </a:cubicBezTo>
                <a:lnTo>
                  <a:pt x="2202416" y="1238491"/>
                </a:lnTo>
                <a:cubicBezTo>
                  <a:pt x="1960905" y="1348370"/>
                  <a:pt x="1671509" y="1296885"/>
                  <a:pt x="1482650" y="1101651"/>
                </a:cubicBezTo>
                <a:cubicBezTo>
                  <a:pt x="1414254" y="1052562"/>
                  <a:pt x="1303066" y="1055022"/>
                  <a:pt x="1205095" y="1113113"/>
                </a:cubicBezTo>
                <a:cubicBezTo>
                  <a:pt x="1104560" y="1172724"/>
                  <a:pt x="1048749" y="1272649"/>
                  <a:pt x="1061591" y="1357806"/>
                </a:cubicBezTo>
                <a:lnTo>
                  <a:pt x="1061011" y="1358150"/>
                </a:lnTo>
                <a:cubicBezTo>
                  <a:pt x="1106662" y="1552587"/>
                  <a:pt x="1039700" y="1764232"/>
                  <a:pt x="872930" y="1896923"/>
                </a:cubicBezTo>
                <a:cubicBezTo>
                  <a:pt x="640434" y="2081908"/>
                  <a:pt x="301998" y="2043392"/>
                  <a:pt x="117013" y="1810896"/>
                </a:cubicBezTo>
                <a:cubicBezTo>
                  <a:pt x="-67972" y="1578400"/>
                  <a:pt x="-29457" y="1239964"/>
                  <a:pt x="203040" y="1054980"/>
                </a:cubicBezTo>
                <a:cubicBezTo>
                  <a:pt x="407531" y="892276"/>
                  <a:pt x="693978" y="902474"/>
                  <a:pt x="885638" y="1065779"/>
                </a:cubicBezTo>
                <a:lnTo>
                  <a:pt x="887708" y="1064551"/>
                </a:lnTo>
                <a:cubicBezTo>
                  <a:pt x="956264" y="1116673"/>
                  <a:pt x="1070715" y="1115643"/>
                  <a:pt x="1171249" y="1056032"/>
                </a:cubicBezTo>
                <a:cubicBezTo>
                  <a:pt x="1271670" y="996488"/>
                  <a:pt x="1327470" y="896721"/>
                  <a:pt x="1314740" y="811634"/>
                </a:cubicBezTo>
                <a:cubicBezTo>
                  <a:pt x="1251131" y="571369"/>
                  <a:pt x="1330485" y="305671"/>
                  <a:pt x="1537499" y="140961"/>
                </a:cubicBezTo>
                <a:cubicBezTo>
                  <a:pt x="1642529" y="57394"/>
                  <a:pt x="1765507" y="11689"/>
                  <a:pt x="1889954" y="1971"/>
                </a:cubicBezTo>
                <a:cubicBezTo>
                  <a:pt x="1915880" y="-53"/>
                  <a:pt x="1941870" y="-515"/>
                  <a:pt x="1967775" y="567"/>
                </a:cubicBezTo>
                <a:close/>
              </a:path>
            </a:pathLst>
          </a:custGeom>
          <a:gradFill>
            <a:gsLst>
              <a:gs pos="100000">
                <a:srgbClr val="F5F5F5"/>
              </a:gs>
              <a:gs pos="0">
                <a:srgbClr val="D9D9D9"/>
              </a:gs>
            </a:gsLst>
            <a:lin ang="5400000" scaled="0"/>
          </a:gradFill>
          <a:ln w="22225">
            <a:gradFill>
              <a:gsLst>
                <a:gs pos="0">
                  <a:schemeClr val="bg1"/>
                </a:gs>
                <a:gs pos="100000">
                  <a:schemeClr val="bg1">
                    <a:lumMod val="85000"/>
                  </a:schemeClr>
                </a:gs>
              </a:gsLst>
              <a:lin ang="5400000" scaled="1"/>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cs typeface="+mn-ea"/>
              <a:sym typeface="+mn-lt"/>
            </a:endParaRPr>
          </a:p>
        </p:txBody>
      </p:sp>
      <p:sp>
        <p:nvSpPr>
          <p:cNvPr id="47" name="椭圆 46"/>
          <p:cNvSpPr/>
          <p:nvPr/>
        </p:nvSpPr>
        <p:spPr>
          <a:xfrm>
            <a:off x="2292016" y="2492561"/>
            <a:ext cx="828000" cy="828000"/>
          </a:xfrm>
          <a:prstGeom prst="ellipse">
            <a:avLst/>
          </a:prstGeom>
          <a:solidFill>
            <a:srgbClr val="FFC000"/>
          </a:solidFill>
          <a:ln w="19050" cap="flat" cmpd="sng" algn="ctr">
            <a:gradFill flip="none" rotWithShape="1">
              <a:gsLst>
                <a:gs pos="0">
                  <a:schemeClr val="bg1">
                    <a:lumMod val="65000"/>
                  </a:schemeClr>
                </a:gs>
                <a:gs pos="100000">
                  <a:schemeClr val="bg1">
                    <a:lumMod val="95000"/>
                    <a:lumOff val="5000"/>
                  </a:schemeClr>
                </a:gs>
              </a:gsLst>
              <a:lin ang="2700000" scaled="1"/>
              <a:tileRect/>
            </a:gradFill>
            <a:prstDash val="solid"/>
          </a:ln>
          <a:effectLst>
            <a:innerShdw blurRad="63500" dist="50800" dir="13500000">
              <a:prstClr val="black">
                <a:alpha val="50000"/>
              </a:prstClr>
            </a:innerShdw>
          </a:effectLst>
        </p:spPr>
        <p:txBody>
          <a:bodyPr rtlCol="0" anchor="ctr"/>
          <a:lstStyle/>
          <a:p>
            <a:pPr algn="ctr"/>
            <a:endParaRPr lang="zh-CN" altLang="en-US" sz="2800" b="1" kern="0" dirty="0">
              <a:solidFill>
                <a:prstClr val="white"/>
              </a:solidFill>
              <a:effectLst>
                <a:outerShdw blurRad="38100" dist="38100" dir="2700000" algn="tl">
                  <a:srgbClr val="000000">
                    <a:alpha val="43137"/>
                  </a:srgbClr>
                </a:outerShdw>
              </a:effectLst>
              <a:cs typeface="+mn-ea"/>
              <a:sym typeface="+mn-lt"/>
            </a:endParaRPr>
          </a:p>
        </p:txBody>
      </p:sp>
      <p:sp>
        <p:nvSpPr>
          <p:cNvPr id="48" name="自由形状-4"/>
          <p:cNvSpPr/>
          <p:nvPr/>
        </p:nvSpPr>
        <p:spPr>
          <a:xfrm>
            <a:off x="2559274" y="2789870"/>
            <a:ext cx="293485" cy="233383"/>
          </a:xfrm>
          <a:custGeom>
            <a:avLst/>
            <a:gdLst/>
            <a:ahLst/>
            <a:cxnLst/>
            <a:rect l="0" t="0" r="0" b="0"/>
            <a:pathLst>
              <a:path w="120000" h="120000" extrusionOk="0">
                <a:moveTo>
                  <a:pt x="59879" y="45112"/>
                </a:moveTo>
                <a:lnTo>
                  <a:pt x="59879" y="45112"/>
                </a:lnTo>
                <a:cubicBezTo>
                  <a:pt x="49014" y="45112"/>
                  <a:pt x="42736" y="52932"/>
                  <a:pt x="42736" y="66466"/>
                </a:cubicBezTo>
                <a:cubicBezTo>
                  <a:pt x="42736" y="80000"/>
                  <a:pt x="49014" y="87819"/>
                  <a:pt x="59879" y="87819"/>
                </a:cubicBezTo>
                <a:cubicBezTo>
                  <a:pt x="70503" y="87819"/>
                  <a:pt x="77022" y="80000"/>
                  <a:pt x="77022" y="66466"/>
                </a:cubicBezTo>
                <a:cubicBezTo>
                  <a:pt x="77022" y="52932"/>
                  <a:pt x="70503" y="45112"/>
                  <a:pt x="59879" y="45112"/>
                </a:cubicBezTo>
                <a:close/>
                <a:moveTo>
                  <a:pt x="106720" y="21052"/>
                </a:moveTo>
                <a:lnTo>
                  <a:pt x="106720" y="21052"/>
                </a:lnTo>
                <a:cubicBezTo>
                  <a:pt x="93923" y="21052"/>
                  <a:pt x="93923" y="21052"/>
                  <a:pt x="93923" y="21052"/>
                </a:cubicBezTo>
                <a:cubicBezTo>
                  <a:pt x="91750" y="21052"/>
                  <a:pt x="89818" y="21052"/>
                  <a:pt x="87645" y="18345"/>
                </a:cubicBezTo>
                <a:cubicBezTo>
                  <a:pt x="85472" y="2406"/>
                  <a:pt x="85472" y="2406"/>
                  <a:pt x="85472" y="2406"/>
                </a:cubicBezTo>
                <a:cubicBezTo>
                  <a:pt x="83299" y="2406"/>
                  <a:pt x="81126" y="0"/>
                  <a:pt x="78953" y="0"/>
                </a:cubicBezTo>
                <a:cubicBezTo>
                  <a:pt x="38390" y="0"/>
                  <a:pt x="38390" y="0"/>
                  <a:pt x="38390" y="0"/>
                </a:cubicBezTo>
                <a:cubicBezTo>
                  <a:pt x="38390" y="0"/>
                  <a:pt x="36217" y="2406"/>
                  <a:pt x="34285" y="2406"/>
                </a:cubicBezTo>
                <a:cubicBezTo>
                  <a:pt x="29698" y="18345"/>
                  <a:pt x="29698" y="18345"/>
                  <a:pt x="29698" y="18345"/>
                </a:cubicBezTo>
                <a:cubicBezTo>
                  <a:pt x="29698" y="21052"/>
                  <a:pt x="27766" y="21052"/>
                  <a:pt x="25593" y="21052"/>
                </a:cubicBezTo>
                <a:cubicBezTo>
                  <a:pt x="12796" y="21052"/>
                  <a:pt x="12796" y="21052"/>
                  <a:pt x="12796" y="21052"/>
                </a:cubicBezTo>
                <a:cubicBezTo>
                  <a:pt x="4104" y="21052"/>
                  <a:pt x="0" y="29172"/>
                  <a:pt x="0" y="36992"/>
                </a:cubicBezTo>
                <a:cubicBezTo>
                  <a:pt x="0" y="103759"/>
                  <a:pt x="0" y="103759"/>
                  <a:pt x="0" y="103759"/>
                </a:cubicBezTo>
                <a:cubicBezTo>
                  <a:pt x="0" y="111879"/>
                  <a:pt x="4104" y="119699"/>
                  <a:pt x="12796" y="119699"/>
                </a:cubicBezTo>
                <a:cubicBezTo>
                  <a:pt x="106720" y="119699"/>
                  <a:pt x="106720" y="119699"/>
                  <a:pt x="106720" y="119699"/>
                </a:cubicBezTo>
                <a:cubicBezTo>
                  <a:pt x="113480" y="119699"/>
                  <a:pt x="119758" y="111879"/>
                  <a:pt x="119758" y="103759"/>
                </a:cubicBezTo>
                <a:cubicBezTo>
                  <a:pt x="119758" y="36992"/>
                  <a:pt x="119758" y="36992"/>
                  <a:pt x="119758" y="36992"/>
                </a:cubicBezTo>
                <a:cubicBezTo>
                  <a:pt x="119758" y="29172"/>
                  <a:pt x="113480" y="21052"/>
                  <a:pt x="106720" y="21052"/>
                </a:cubicBezTo>
                <a:close/>
                <a:moveTo>
                  <a:pt x="59879" y="103759"/>
                </a:moveTo>
                <a:lnTo>
                  <a:pt x="59879" y="103759"/>
                </a:lnTo>
                <a:cubicBezTo>
                  <a:pt x="42736" y="103759"/>
                  <a:pt x="29698" y="87819"/>
                  <a:pt x="29698" y="66466"/>
                </a:cubicBezTo>
                <a:cubicBezTo>
                  <a:pt x="29698" y="45112"/>
                  <a:pt x="42736" y="29172"/>
                  <a:pt x="59879" y="29172"/>
                </a:cubicBezTo>
                <a:cubicBezTo>
                  <a:pt x="77022" y="29172"/>
                  <a:pt x="89818" y="45112"/>
                  <a:pt x="89818" y="66466"/>
                </a:cubicBezTo>
                <a:cubicBezTo>
                  <a:pt x="89818" y="87819"/>
                  <a:pt x="77022" y="103759"/>
                  <a:pt x="59879" y="103759"/>
                </a:cubicBezTo>
                <a:close/>
                <a:moveTo>
                  <a:pt x="102615" y="47819"/>
                </a:moveTo>
                <a:lnTo>
                  <a:pt x="102615" y="47819"/>
                </a:lnTo>
                <a:cubicBezTo>
                  <a:pt x="100442" y="47819"/>
                  <a:pt x="98269" y="45112"/>
                  <a:pt x="98269" y="42406"/>
                </a:cubicBezTo>
                <a:cubicBezTo>
                  <a:pt x="98269" y="39699"/>
                  <a:pt x="100442" y="36992"/>
                  <a:pt x="102615" y="36992"/>
                </a:cubicBezTo>
                <a:cubicBezTo>
                  <a:pt x="104547" y="36992"/>
                  <a:pt x="106720" y="39699"/>
                  <a:pt x="106720" y="42406"/>
                </a:cubicBezTo>
                <a:cubicBezTo>
                  <a:pt x="106720" y="45112"/>
                  <a:pt x="104547" y="47819"/>
                  <a:pt x="102615" y="47819"/>
                </a:cubicBezTo>
                <a:close/>
              </a:path>
            </a:pathLst>
          </a:custGeom>
          <a:solidFill>
            <a:schemeClr val="bg1"/>
          </a:solidFill>
          <a:ln>
            <a:noFill/>
          </a:ln>
        </p:spPr>
        <p:txBody>
          <a:bodyPr lIns="45700" tIns="22850" rIns="45700" bIns="22850" anchor="ctr" anchorCtr="0">
            <a:noAutofit/>
          </a:bodyPr>
          <a:lstStyle/>
          <a:p>
            <a:endParaRPr>
              <a:solidFill>
                <a:schemeClr val="dk1"/>
              </a:solidFill>
              <a:cs typeface="+mn-ea"/>
              <a:sym typeface="+mn-lt"/>
            </a:endParaRPr>
          </a:p>
        </p:txBody>
      </p:sp>
      <p:sp>
        <p:nvSpPr>
          <p:cNvPr id="50" name="椭圆 49"/>
          <p:cNvSpPr/>
          <p:nvPr/>
        </p:nvSpPr>
        <p:spPr>
          <a:xfrm>
            <a:off x="3588746" y="1563638"/>
            <a:ext cx="1053702" cy="1053702"/>
          </a:xfrm>
          <a:prstGeom prst="ellipse">
            <a:avLst/>
          </a:prstGeom>
          <a:solidFill>
            <a:srgbClr val="FFC000"/>
          </a:solidFill>
          <a:ln w="19050" cap="flat" cmpd="sng" algn="ctr">
            <a:gradFill flip="none" rotWithShape="1">
              <a:gsLst>
                <a:gs pos="0">
                  <a:schemeClr val="bg1">
                    <a:lumMod val="65000"/>
                  </a:schemeClr>
                </a:gs>
                <a:gs pos="100000">
                  <a:schemeClr val="bg1">
                    <a:lumMod val="95000"/>
                    <a:lumOff val="5000"/>
                  </a:schemeClr>
                </a:gs>
              </a:gsLst>
              <a:lin ang="2700000" scaled="1"/>
              <a:tileRect/>
            </a:gradFill>
            <a:prstDash val="solid"/>
          </a:ln>
          <a:effectLst>
            <a:innerShdw blurRad="63500" dist="50800" dir="13500000">
              <a:prstClr val="black">
                <a:alpha val="50000"/>
              </a:prstClr>
            </a:innerShdw>
          </a:effectLst>
        </p:spPr>
        <p:txBody>
          <a:bodyPr rtlCol="0" anchor="ctr"/>
          <a:lstStyle/>
          <a:p>
            <a:pPr algn="ctr"/>
            <a:endParaRPr lang="zh-CN" altLang="en-US" sz="2800" b="1" kern="0" dirty="0">
              <a:solidFill>
                <a:prstClr val="white"/>
              </a:solidFill>
              <a:effectLst>
                <a:outerShdw blurRad="38100" dist="38100" dir="2700000" algn="tl">
                  <a:srgbClr val="000000">
                    <a:alpha val="43137"/>
                  </a:srgbClr>
                </a:outerShdw>
              </a:effectLst>
              <a:cs typeface="+mn-ea"/>
              <a:sym typeface="+mn-lt"/>
            </a:endParaRPr>
          </a:p>
        </p:txBody>
      </p:sp>
      <p:sp>
        <p:nvSpPr>
          <p:cNvPr id="51" name="自由形状-3"/>
          <p:cNvSpPr/>
          <p:nvPr/>
        </p:nvSpPr>
        <p:spPr>
          <a:xfrm>
            <a:off x="3920062" y="1889793"/>
            <a:ext cx="391070" cy="401392"/>
          </a:xfrm>
          <a:custGeom>
            <a:avLst/>
            <a:gdLst/>
            <a:ahLst/>
            <a:cxnLst/>
            <a:rect l="0" t="0" r="0" b="0"/>
            <a:pathLst>
              <a:path w="120000" h="120000" extrusionOk="0">
                <a:moveTo>
                  <a:pt x="73008" y="78181"/>
                </a:moveTo>
                <a:lnTo>
                  <a:pt x="73008" y="78181"/>
                </a:lnTo>
                <a:cubicBezTo>
                  <a:pt x="73008" y="78181"/>
                  <a:pt x="119734" y="43896"/>
                  <a:pt x="115221" y="6753"/>
                </a:cubicBezTo>
                <a:lnTo>
                  <a:pt x="115221" y="4675"/>
                </a:lnTo>
                <a:cubicBezTo>
                  <a:pt x="112831" y="4675"/>
                  <a:pt x="112831" y="4675"/>
                  <a:pt x="112831" y="4675"/>
                </a:cubicBezTo>
                <a:cubicBezTo>
                  <a:pt x="75398" y="0"/>
                  <a:pt x="42212" y="46233"/>
                  <a:pt x="42212" y="46233"/>
                </a:cubicBezTo>
                <a:cubicBezTo>
                  <a:pt x="14070" y="41298"/>
                  <a:pt x="16460" y="48311"/>
                  <a:pt x="2389" y="78181"/>
                </a:cubicBezTo>
                <a:cubicBezTo>
                  <a:pt x="0" y="85194"/>
                  <a:pt x="4778" y="85194"/>
                  <a:pt x="9292" y="85194"/>
                </a:cubicBezTo>
                <a:cubicBezTo>
                  <a:pt x="14070" y="82857"/>
                  <a:pt x="23362" y="80519"/>
                  <a:pt x="23362" y="80519"/>
                </a:cubicBezTo>
                <a:cubicBezTo>
                  <a:pt x="40088" y="96623"/>
                  <a:pt x="40088" y="96623"/>
                  <a:pt x="40088" y="96623"/>
                </a:cubicBezTo>
                <a:cubicBezTo>
                  <a:pt x="40088" y="96623"/>
                  <a:pt x="37433" y="105714"/>
                  <a:pt x="35309" y="110389"/>
                </a:cubicBezTo>
                <a:cubicBezTo>
                  <a:pt x="32920" y="115064"/>
                  <a:pt x="35309" y="119740"/>
                  <a:pt x="40088" y="117402"/>
                </a:cubicBezTo>
                <a:cubicBezTo>
                  <a:pt x="70619" y="103376"/>
                  <a:pt x="77522" y="105714"/>
                  <a:pt x="73008" y="78181"/>
                </a:cubicBezTo>
                <a:close/>
                <a:moveTo>
                  <a:pt x="79911" y="38961"/>
                </a:moveTo>
                <a:lnTo>
                  <a:pt x="79911" y="38961"/>
                </a:lnTo>
                <a:cubicBezTo>
                  <a:pt x="75398" y="34545"/>
                  <a:pt x="75398" y="29870"/>
                  <a:pt x="79911" y="25194"/>
                </a:cubicBezTo>
                <a:cubicBezTo>
                  <a:pt x="84690" y="20779"/>
                  <a:pt x="91592" y="20779"/>
                  <a:pt x="93982" y="25194"/>
                </a:cubicBezTo>
                <a:cubicBezTo>
                  <a:pt x="98761" y="29870"/>
                  <a:pt x="98761" y="34545"/>
                  <a:pt x="93982" y="38961"/>
                </a:cubicBezTo>
                <a:cubicBezTo>
                  <a:pt x="91592" y="43896"/>
                  <a:pt x="84690" y="43896"/>
                  <a:pt x="79911" y="38961"/>
                </a:cubicBezTo>
                <a:close/>
              </a:path>
            </a:pathLst>
          </a:custGeom>
          <a:solidFill>
            <a:schemeClr val="bg1"/>
          </a:solidFill>
          <a:ln>
            <a:noFill/>
          </a:ln>
        </p:spPr>
        <p:txBody>
          <a:bodyPr lIns="45700" tIns="22850" rIns="45700" bIns="22850" anchor="ctr" anchorCtr="0">
            <a:noAutofit/>
          </a:bodyPr>
          <a:lstStyle/>
          <a:p>
            <a:endParaRPr>
              <a:solidFill>
                <a:schemeClr val="dk1"/>
              </a:solidFill>
              <a:cs typeface="+mn-ea"/>
              <a:sym typeface="+mn-lt"/>
            </a:endParaRPr>
          </a:p>
        </p:txBody>
      </p:sp>
      <p:sp>
        <p:nvSpPr>
          <p:cNvPr id="53" name="椭圆 52"/>
          <p:cNvSpPr/>
          <p:nvPr/>
        </p:nvSpPr>
        <p:spPr>
          <a:xfrm>
            <a:off x="6111065" y="2193649"/>
            <a:ext cx="677980" cy="677980"/>
          </a:xfrm>
          <a:prstGeom prst="ellipse">
            <a:avLst/>
          </a:prstGeom>
          <a:solidFill>
            <a:srgbClr val="FFC000"/>
          </a:solidFill>
          <a:ln w="19050" cap="flat" cmpd="sng" algn="ctr">
            <a:gradFill flip="none" rotWithShape="1">
              <a:gsLst>
                <a:gs pos="0">
                  <a:schemeClr val="bg1">
                    <a:lumMod val="65000"/>
                  </a:schemeClr>
                </a:gs>
                <a:gs pos="100000">
                  <a:schemeClr val="bg1">
                    <a:lumMod val="95000"/>
                    <a:lumOff val="5000"/>
                  </a:schemeClr>
                </a:gs>
              </a:gsLst>
              <a:lin ang="2700000" scaled="1"/>
              <a:tileRect/>
            </a:gradFill>
            <a:prstDash val="solid"/>
          </a:ln>
          <a:effectLst>
            <a:innerShdw blurRad="63500" dist="50800" dir="13500000">
              <a:prstClr val="black">
                <a:alpha val="50000"/>
              </a:prstClr>
            </a:innerShdw>
          </a:effectLst>
        </p:spPr>
        <p:txBody>
          <a:bodyPr rtlCol="0" anchor="ctr"/>
          <a:lstStyle/>
          <a:p>
            <a:pPr algn="ctr"/>
            <a:endParaRPr lang="zh-CN" altLang="en-US" sz="2800" b="1" kern="0" dirty="0">
              <a:solidFill>
                <a:prstClr val="white"/>
              </a:solidFill>
              <a:effectLst>
                <a:outerShdw blurRad="38100" dist="38100" dir="2700000" algn="tl">
                  <a:srgbClr val="000000">
                    <a:alpha val="43137"/>
                  </a:srgbClr>
                </a:outerShdw>
              </a:effectLst>
              <a:cs typeface="+mn-ea"/>
              <a:sym typeface="+mn-lt"/>
            </a:endParaRPr>
          </a:p>
        </p:txBody>
      </p:sp>
      <p:sp>
        <p:nvSpPr>
          <p:cNvPr id="54" name="自由形状-2"/>
          <p:cNvSpPr/>
          <p:nvPr/>
        </p:nvSpPr>
        <p:spPr>
          <a:xfrm>
            <a:off x="6303313" y="2383945"/>
            <a:ext cx="293485" cy="297388"/>
          </a:xfrm>
          <a:custGeom>
            <a:avLst/>
            <a:gdLst/>
            <a:ahLst/>
            <a:cxnLst/>
            <a:rect l="0" t="0" r="0" b="0"/>
            <a:pathLst>
              <a:path w="120000" h="120000" extrusionOk="0">
                <a:moveTo>
                  <a:pt x="113239" y="1900"/>
                </a:moveTo>
                <a:lnTo>
                  <a:pt x="113239" y="1900"/>
                </a:lnTo>
                <a:cubicBezTo>
                  <a:pt x="113239" y="1900"/>
                  <a:pt x="111307" y="0"/>
                  <a:pt x="109134" y="0"/>
                </a:cubicBezTo>
                <a:cubicBezTo>
                  <a:pt x="106961" y="1900"/>
                  <a:pt x="106961" y="4039"/>
                  <a:pt x="106961" y="4039"/>
                </a:cubicBezTo>
                <a:cubicBezTo>
                  <a:pt x="111307" y="20910"/>
                  <a:pt x="100442" y="33504"/>
                  <a:pt x="91991" y="39920"/>
                </a:cubicBezTo>
                <a:cubicBezTo>
                  <a:pt x="89818" y="33504"/>
                  <a:pt x="89818" y="33504"/>
                  <a:pt x="89818" y="33504"/>
                </a:cubicBezTo>
                <a:cubicBezTo>
                  <a:pt x="87645" y="33504"/>
                  <a:pt x="85714" y="31366"/>
                  <a:pt x="83541" y="31366"/>
                </a:cubicBezTo>
                <a:cubicBezTo>
                  <a:pt x="63983" y="31366"/>
                  <a:pt x="63983" y="31366"/>
                  <a:pt x="63983" y="31366"/>
                </a:cubicBezTo>
                <a:cubicBezTo>
                  <a:pt x="62052" y="31366"/>
                  <a:pt x="59879" y="31366"/>
                  <a:pt x="57947" y="33504"/>
                </a:cubicBezTo>
                <a:cubicBezTo>
                  <a:pt x="2173" y="71287"/>
                  <a:pt x="2173" y="71287"/>
                  <a:pt x="2173" y="71287"/>
                </a:cubicBezTo>
                <a:cubicBezTo>
                  <a:pt x="0" y="73425"/>
                  <a:pt x="0" y="77702"/>
                  <a:pt x="2173" y="79841"/>
                </a:cubicBezTo>
                <a:cubicBezTo>
                  <a:pt x="25593" y="115485"/>
                  <a:pt x="25593" y="115485"/>
                  <a:pt x="25593" y="115485"/>
                </a:cubicBezTo>
                <a:cubicBezTo>
                  <a:pt x="27766" y="119762"/>
                  <a:pt x="32112" y="117623"/>
                  <a:pt x="34285" y="117623"/>
                </a:cubicBezTo>
                <a:cubicBezTo>
                  <a:pt x="89818" y="77702"/>
                  <a:pt x="89818" y="77702"/>
                  <a:pt x="89818" y="77702"/>
                </a:cubicBezTo>
                <a:cubicBezTo>
                  <a:pt x="91991" y="77702"/>
                  <a:pt x="94164" y="73425"/>
                  <a:pt x="94164" y="73425"/>
                </a:cubicBezTo>
                <a:cubicBezTo>
                  <a:pt x="100442" y="54415"/>
                  <a:pt x="100442" y="54415"/>
                  <a:pt x="100442" y="54415"/>
                </a:cubicBezTo>
                <a:cubicBezTo>
                  <a:pt x="100442" y="52514"/>
                  <a:pt x="100442" y="50376"/>
                  <a:pt x="98511" y="48237"/>
                </a:cubicBezTo>
                <a:cubicBezTo>
                  <a:pt x="96338" y="43960"/>
                  <a:pt x="96338" y="43960"/>
                  <a:pt x="96338" y="43960"/>
                </a:cubicBezTo>
                <a:cubicBezTo>
                  <a:pt x="109134" y="35643"/>
                  <a:pt x="119758" y="20910"/>
                  <a:pt x="113239" y="1900"/>
                </a:cubicBezTo>
                <a:close/>
                <a:moveTo>
                  <a:pt x="87645" y="58693"/>
                </a:moveTo>
                <a:lnTo>
                  <a:pt x="87645" y="58693"/>
                </a:lnTo>
                <a:cubicBezTo>
                  <a:pt x="83541" y="60831"/>
                  <a:pt x="77022" y="60831"/>
                  <a:pt x="74849" y="54415"/>
                </a:cubicBezTo>
                <a:cubicBezTo>
                  <a:pt x="70744" y="50376"/>
                  <a:pt x="72676" y="46099"/>
                  <a:pt x="77022" y="41821"/>
                </a:cubicBezTo>
                <a:cubicBezTo>
                  <a:pt x="79195" y="39920"/>
                  <a:pt x="83541" y="39920"/>
                  <a:pt x="87645" y="41821"/>
                </a:cubicBezTo>
                <a:cubicBezTo>
                  <a:pt x="85714" y="43960"/>
                  <a:pt x="85714" y="43960"/>
                  <a:pt x="85714" y="43960"/>
                </a:cubicBezTo>
                <a:cubicBezTo>
                  <a:pt x="83541" y="43960"/>
                  <a:pt x="81368" y="46099"/>
                  <a:pt x="83541" y="48237"/>
                </a:cubicBezTo>
                <a:cubicBezTo>
                  <a:pt x="83541" y="50376"/>
                  <a:pt x="85714" y="50376"/>
                  <a:pt x="85714" y="50376"/>
                </a:cubicBezTo>
                <a:cubicBezTo>
                  <a:pt x="87645" y="50376"/>
                  <a:pt x="87645" y="50376"/>
                  <a:pt x="87645" y="50376"/>
                </a:cubicBezTo>
                <a:cubicBezTo>
                  <a:pt x="89818" y="50376"/>
                  <a:pt x="89818" y="50376"/>
                  <a:pt x="91991" y="48237"/>
                </a:cubicBezTo>
                <a:cubicBezTo>
                  <a:pt x="91991" y="52514"/>
                  <a:pt x="89818" y="56554"/>
                  <a:pt x="87645" y="58693"/>
                </a:cubicBezTo>
                <a:close/>
              </a:path>
            </a:pathLst>
          </a:custGeom>
          <a:solidFill>
            <a:schemeClr val="bg1"/>
          </a:solidFill>
          <a:ln>
            <a:noFill/>
          </a:ln>
        </p:spPr>
        <p:txBody>
          <a:bodyPr lIns="45700" tIns="22850" rIns="45700" bIns="22850" anchor="ctr" anchorCtr="0">
            <a:noAutofit/>
          </a:bodyPr>
          <a:lstStyle/>
          <a:p>
            <a:endParaRPr>
              <a:solidFill>
                <a:schemeClr val="dk1"/>
              </a:solidFill>
              <a:cs typeface="+mn-ea"/>
              <a:sym typeface="+mn-lt"/>
            </a:endParaRPr>
          </a:p>
        </p:txBody>
      </p:sp>
      <p:sp>
        <p:nvSpPr>
          <p:cNvPr id="56" name="椭圆 55"/>
          <p:cNvSpPr/>
          <p:nvPr/>
        </p:nvSpPr>
        <p:spPr>
          <a:xfrm>
            <a:off x="4874438" y="2895410"/>
            <a:ext cx="972000" cy="972000"/>
          </a:xfrm>
          <a:prstGeom prst="ellipse">
            <a:avLst/>
          </a:prstGeom>
          <a:solidFill>
            <a:srgbClr val="FFC000"/>
          </a:solidFill>
          <a:ln w="19050" cap="flat" cmpd="sng" algn="ctr">
            <a:gradFill flip="none" rotWithShape="1">
              <a:gsLst>
                <a:gs pos="0">
                  <a:schemeClr val="bg1">
                    <a:lumMod val="65000"/>
                  </a:schemeClr>
                </a:gs>
                <a:gs pos="100000">
                  <a:schemeClr val="bg1">
                    <a:lumMod val="95000"/>
                    <a:lumOff val="5000"/>
                  </a:schemeClr>
                </a:gs>
              </a:gsLst>
              <a:lin ang="2700000" scaled="1"/>
              <a:tileRect/>
            </a:gradFill>
            <a:prstDash val="solid"/>
          </a:ln>
          <a:effectLst>
            <a:innerShdw blurRad="63500" dist="50800" dir="13500000">
              <a:prstClr val="black">
                <a:alpha val="50000"/>
              </a:prstClr>
            </a:innerShdw>
          </a:effectLst>
        </p:spPr>
        <p:txBody>
          <a:bodyPr rtlCol="0" anchor="ctr"/>
          <a:lstStyle/>
          <a:p>
            <a:pPr algn="ctr"/>
            <a:endParaRPr lang="zh-CN" altLang="en-US" sz="2800" b="1" kern="0" dirty="0">
              <a:solidFill>
                <a:prstClr val="white"/>
              </a:solidFill>
              <a:effectLst>
                <a:outerShdw blurRad="38100" dist="38100" dir="2700000" algn="tl">
                  <a:srgbClr val="000000">
                    <a:alpha val="43137"/>
                  </a:srgbClr>
                </a:outerShdw>
              </a:effectLst>
              <a:cs typeface="+mn-ea"/>
              <a:sym typeface="+mn-lt"/>
            </a:endParaRPr>
          </a:p>
        </p:txBody>
      </p:sp>
      <p:sp>
        <p:nvSpPr>
          <p:cNvPr id="57" name="自由形状-1"/>
          <p:cNvSpPr/>
          <p:nvPr/>
        </p:nvSpPr>
        <p:spPr>
          <a:xfrm>
            <a:off x="5216438" y="3165410"/>
            <a:ext cx="288000" cy="432000"/>
          </a:xfrm>
          <a:custGeom>
            <a:avLst/>
            <a:gdLst/>
            <a:ahLst/>
            <a:cxnLst/>
            <a:rect l="0" t="0" r="0" b="0"/>
            <a:pathLst>
              <a:path w="120000" h="120000" extrusionOk="0">
                <a:moveTo>
                  <a:pt x="116957" y="32525"/>
                </a:moveTo>
                <a:lnTo>
                  <a:pt x="116957" y="32525"/>
                </a:lnTo>
                <a:cubicBezTo>
                  <a:pt x="39211" y="4188"/>
                  <a:pt x="39211" y="4188"/>
                  <a:pt x="39211" y="4188"/>
                </a:cubicBezTo>
                <a:cubicBezTo>
                  <a:pt x="30084" y="0"/>
                  <a:pt x="9126" y="6160"/>
                  <a:pt x="3042" y="13059"/>
                </a:cubicBezTo>
                <a:cubicBezTo>
                  <a:pt x="0" y="17248"/>
                  <a:pt x="0" y="19466"/>
                  <a:pt x="0" y="19466"/>
                </a:cubicBezTo>
                <a:cubicBezTo>
                  <a:pt x="3042" y="85010"/>
                  <a:pt x="3042" y="85010"/>
                  <a:pt x="3042" y="85010"/>
                </a:cubicBezTo>
                <a:cubicBezTo>
                  <a:pt x="3042" y="85010"/>
                  <a:pt x="6084" y="87227"/>
                  <a:pt x="6084" y="89445"/>
                </a:cubicBezTo>
                <a:cubicBezTo>
                  <a:pt x="12169" y="89445"/>
                  <a:pt x="75042" y="119753"/>
                  <a:pt x="75042" y="119753"/>
                </a:cubicBezTo>
                <a:cubicBezTo>
                  <a:pt x="78084" y="119753"/>
                  <a:pt x="78084" y="119753"/>
                  <a:pt x="78084" y="119753"/>
                </a:cubicBezTo>
                <a:cubicBezTo>
                  <a:pt x="81126" y="119753"/>
                  <a:pt x="81126" y="119753"/>
                  <a:pt x="81126" y="119753"/>
                </a:cubicBezTo>
                <a:cubicBezTo>
                  <a:pt x="83830" y="119753"/>
                  <a:pt x="83830" y="117782"/>
                  <a:pt x="83830" y="117782"/>
                </a:cubicBezTo>
                <a:cubicBezTo>
                  <a:pt x="83830" y="50020"/>
                  <a:pt x="83830" y="50020"/>
                  <a:pt x="83830" y="50020"/>
                </a:cubicBezTo>
                <a:cubicBezTo>
                  <a:pt x="83830" y="47802"/>
                  <a:pt x="83830" y="47802"/>
                  <a:pt x="81126" y="45585"/>
                </a:cubicBezTo>
                <a:cubicBezTo>
                  <a:pt x="14873" y="17248"/>
                  <a:pt x="14873" y="17248"/>
                  <a:pt x="14873" y="17248"/>
                </a:cubicBezTo>
                <a:cubicBezTo>
                  <a:pt x="14873" y="17248"/>
                  <a:pt x="17915" y="15030"/>
                  <a:pt x="24000" y="13059"/>
                </a:cubicBezTo>
                <a:cubicBezTo>
                  <a:pt x="30084" y="10841"/>
                  <a:pt x="32788" y="10841"/>
                  <a:pt x="36169" y="10841"/>
                </a:cubicBezTo>
                <a:cubicBezTo>
                  <a:pt x="36169" y="10841"/>
                  <a:pt x="99042" y="36960"/>
                  <a:pt x="101746" y="36960"/>
                </a:cubicBezTo>
                <a:cubicBezTo>
                  <a:pt x="104788" y="39178"/>
                  <a:pt x="104788" y="39178"/>
                  <a:pt x="104788" y="39178"/>
                </a:cubicBezTo>
                <a:cubicBezTo>
                  <a:pt x="104788" y="41396"/>
                  <a:pt x="104788" y="104722"/>
                  <a:pt x="104788" y="104722"/>
                </a:cubicBezTo>
                <a:cubicBezTo>
                  <a:pt x="104788" y="106694"/>
                  <a:pt x="107830" y="108911"/>
                  <a:pt x="110873" y="108911"/>
                </a:cubicBezTo>
                <a:cubicBezTo>
                  <a:pt x="113915" y="108911"/>
                  <a:pt x="119661" y="106694"/>
                  <a:pt x="119661" y="104722"/>
                </a:cubicBezTo>
                <a:cubicBezTo>
                  <a:pt x="119661" y="34743"/>
                  <a:pt x="119661" y="34743"/>
                  <a:pt x="119661" y="34743"/>
                </a:cubicBezTo>
                <a:lnTo>
                  <a:pt x="116957" y="32525"/>
                </a:lnTo>
              </a:path>
            </a:pathLst>
          </a:custGeom>
          <a:solidFill>
            <a:schemeClr val="bg1"/>
          </a:solidFill>
          <a:ln>
            <a:noFill/>
          </a:ln>
        </p:spPr>
        <p:txBody>
          <a:bodyPr lIns="45700" tIns="22850" rIns="45700" bIns="22850" anchor="ctr" anchorCtr="0">
            <a:noAutofit/>
          </a:bodyPr>
          <a:lstStyle/>
          <a:p>
            <a:endParaRPr>
              <a:solidFill>
                <a:schemeClr val="dk1"/>
              </a:solidFill>
              <a:cs typeface="+mn-ea"/>
              <a:sym typeface="+mn-lt"/>
            </a:endParaRPr>
          </a:p>
        </p:txBody>
      </p:sp>
      <p:sp>
        <p:nvSpPr>
          <p:cNvPr id="67" name="TextBox 66"/>
          <p:cNvSpPr txBox="1"/>
          <p:nvPr/>
        </p:nvSpPr>
        <p:spPr>
          <a:xfrm>
            <a:off x="912658" y="978103"/>
            <a:ext cx="1816299" cy="356251"/>
          </a:xfrm>
          <a:prstGeom prst="rect">
            <a:avLst/>
          </a:prstGeom>
          <a:noFill/>
        </p:spPr>
        <p:txBody>
          <a:bodyPr wrap="square" rtlCol="0">
            <a:spAutoFit/>
          </a:bodyPr>
          <a:lstStyle/>
          <a:p>
            <a:pPr algn="r">
              <a:lnSpc>
                <a:spcPct val="130000"/>
              </a:lnSpc>
            </a:pPr>
            <a:r>
              <a:rPr lang="zh-CN" altLang="en-US" b="1" dirty="0">
                <a:solidFill>
                  <a:schemeClr val="tx1">
                    <a:lumMod val="75000"/>
                    <a:lumOff val="25000"/>
                  </a:schemeClr>
                </a:solidFill>
                <a:cs typeface="+mn-ea"/>
                <a:sym typeface="+mn-lt"/>
              </a:rPr>
              <a:t>人流量</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01</a:t>
            </a:r>
            <a:endParaRPr lang="zh-CN" altLang="en-US" dirty="0">
              <a:solidFill>
                <a:schemeClr val="tx1">
                  <a:lumMod val="75000"/>
                  <a:lumOff val="25000"/>
                </a:schemeClr>
              </a:solidFill>
              <a:cs typeface="+mn-ea"/>
              <a:sym typeface="+mn-lt"/>
            </a:endParaRPr>
          </a:p>
        </p:txBody>
      </p:sp>
      <p:sp>
        <p:nvSpPr>
          <p:cNvPr id="68" name="TextBox 67"/>
          <p:cNvSpPr txBox="1"/>
          <p:nvPr/>
        </p:nvSpPr>
        <p:spPr>
          <a:xfrm>
            <a:off x="218816" y="1335778"/>
            <a:ext cx="2510141" cy="1052596"/>
          </a:xfrm>
          <a:prstGeom prst="rect">
            <a:avLst/>
          </a:prstGeom>
          <a:noFill/>
        </p:spPr>
        <p:txBody>
          <a:bodyPr wrap="square" rtlCol="0">
            <a:spAutoFit/>
          </a:bodyPr>
          <a:lstStyle/>
          <a:p>
            <a:pPr algn="r">
              <a:lnSpc>
                <a:spcPct val="130000"/>
              </a:lnSpc>
            </a:pPr>
            <a:r>
              <a:rPr lang="zh-CN" altLang="en-US" sz="1200" dirty="0">
                <a:solidFill>
                  <a:schemeClr val="tx1">
                    <a:lumMod val="65000"/>
                    <a:lumOff val="35000"/>
                  </a:schemeClr>
                </a:solidFill>
                <a:cs typeface="+mn-ea"/>
                <a:sym typeface="+mn-lt"/>
              </a:rPr>
              <a:t>人流量的统计有一定的方法及原则，不管用全日采点、时段采点还是是人流量监视仪，均可得出日均人流量、月均人流量以及全年人流量；</a:t>
            </a:r>
          </a:p>
        </p:txBody>
      </p:sp>
      <p:sp>
        <p:nvSpPr>
          <p:cNvPr id="69" name="TextBox 68"/>
          <p:cNvSpPr txBox="1"/>
          <p:nvPr/>
        </p:nvSpPr>
        <p:spPr>
          <a:xfrm>
            <a:off x="2755701" y="3497178"/>
            <a:ext cx="1816299" cy="356251"/>
          </a:xfrm>
          <a:prstGeom prst="rect">
            <a:avLst/>
          </a:prstGeom>
          <a:noFill/>
        </p:spPr>
        <p:txBody>
          <a:bodyPr wrap="square" rtlCol="0">
            <a:spAutoFit/>
          </a:bodyPr>
          <a:lstStyle/>
          <a:p>
            <a:pPr algn="r">
              <a:lnSpc>
                <a:spcPct val="130000"/>
              </a:lnSpc>
            </a:pPr>
            <a:r>
              <a:rPr lang="zh-CN" altLang="en-US" b="1" dirty="0">
                <a:solidFill>
                  <a:schemeClr val="tx1">
                    <a:lumMod val="75000"/>
                    <a:lumOff val="25000"/>
                  </a:schemeClr>
                </a:solidFill>
                <a:cs typeface="+mn-ea"/>
                <a:sym typeface="+mn-lt"/>
              </a:rPr>
              <a:t>营业日</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03</a:t>
            </a:r>
            <a:endParaRPr lang="zh-CN" altLang="en-US" dirty="0">
              <a:solidFill>
                <a:schemeClr val="tx1">
                  <a:lumMod val="75000"/>
                  <a:lumOff val="25000"/>
                </a:schemeClr>
              </a:solidFill>
              <a:cs typeface="+mn-ea"/>
              <a:sym typeface="+mn-lt"/>
            </a:endParaRPr>
          </a:p>
        </p:txBody>
      </p:sp>
      <p:sp>
        <p:nvSpPr>
          <p:cNvPr id="70" name="TextBox 69"/>
          <p:cNvSpPr txBox="1"/>
          <p:nvPr/>
        </p:nvSpPr>
        <p:spPr>
          <a:xfrm>
            <a:off x="1820807" y="3854853"/>
            <a:ext cx="2751193" cy="812530"/>
          </a:xfrm>
          <a:prstGeom prst="rect">
            <a:avLst/>
          </a:prstGeom>
          <a:noFill/>
        </p:spPr>
        <p:txBody>
          <a:bodyPr wrap="square" rtlCol="0">
            <a:spAutoFit/>
          </a:bodyPr>
          <a:lstStyle/>
          <a:p>
            <a:pPr algn="r">
              <a:lnSpc>
                <a:spcPct val="130000"/>
              </a:lnSpc>
            </a:pPr>
            <a:r>
              <a:rPr lang="zh-CN" altLang="en-US" sz="1200" dirty="0">
                <a:solidFill>
                  <a:schemeClr val="tx1">
                    <a:lumMod val="65000"/>
                    <a:lumOff val="35000"/>
                  </a:schemeClr>
                </a:solidFill>
                <a:cs typeface="+mn-ea"/>
                <a:sym typeface="+mn-lt"/>
              </a:rPr>
              <a:t>差一天的营业额就会影响整个营业收入及年度损益的预估，因此要确定每月的营业日天数；</a:t>
            </a:r>
          </a:p>
        </p:txBody>
      </p:sp>
      <p:sp>
        <p:nvSpPr>
          <p:cNvPr id="71" name="TextBox 70"/>
          <p:cNvSpPr txBox="1"/>
          <p:nvPr/>
        </p:nvSpPr>
        <p:spPr>
          <a:xfrm>
            <a:off x="4874438" y="717495"/>
            <a:ext cx="1816299" cy="356251"/>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cs typeface="+mn-ea"/>
                <a:sym typeface="+mn-lt"/>
              </a:rPr>
              <a:t>客单价</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02</a:t>
            </a:r>
            <a:endParaRPr lang="zh-CN" altLang="en-US" dirty="0">
              <a:solidFill>
                <a:schemeClr val="tx1">
                  <a:lumMod val="75000"/>
                  <a:lumOff val="25000"/>
                </a:schemeClr>
              </a:solidFill>
              <a:cs typeface="+mn-ea"/>
              <a:sym typeface="+mn-lt"/>
            </a:endParaRPr>
          </a:p>
        </p:txBody>
      </p:sp>
      <p:sp>
        <p:nvSpPr>
          <p:cNvPr id="72" name="TextBox 71"/>
          <p:cNvSpPr txBox="1"/>
          <p:nvPr/>
        </p:nvSpPr>
        <p:spPr>
          <a:xfrm>
            <a:off x="4874438" y="1075170"/>
            <a:ext cx="2751193" cy="1052596"/>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cs typeface="+mn-ea"/>
                <a:sym typeface="+mn-lt"/>
              </a:rPr>
              <a:t>根据商铺的商品定价或过去同类型店铺的客单价来设定评估店的客单价。不同区域有不同的消费力而有不同的客单价；</a:t>
            </a:r>
          </a:p>
        </p:txBody>
      </p:sp>
      <p:sp>
        <p:nvSpPr>
          <p:cNvPr id="73" name="TextBox 72"/>
          <p:cNvSpPr txBox="1"/>
          <p:nvPr/>
        </p:nvSpPr>
        <p:spPr>
          <a:xfrm>
            <a:off x="6509873" y="3125022"/>
            <a:ext cx="1816299" cy="356251"/>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cs typeface="+mn-ea"/>
                <a:sym typeface="+mn-lt"/>
              </a:rPr>
              <a:t>捕获率</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04</a:t>
            </a:r>
            <a:endParaRPr lang="zh-CN" altLang="en-US" dirty="0">
              <a:solidFill>
                <a:schemeClr val="tx1">
                  <a:lumMod val="75000"/>
                  <a:lumOff val="25000"/>
                </a:schemeClr>
              </a:solidFill>
              <a:cs typeface="+mn-ea"/>
              <a:sym typeface="+mn-lt"/>
            </a:endParaRPr>
          </a:p>
        </p:txBody>
      </p:sp>
      <p:sp>
        <p:nvSpPr>
          <p:cNvPr id="74" name="TextBox 73"/>
          <p:cNvSpPr txBox="1"/>
          <p:nvPr/>
        </p:nvSpPr>
        <p:spPr>
          <a:xfrm>
            <a:off x="6509874" y="3482697"/>
            <a:ext cx="2372870" cy="812530"/>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cs typeface="+mn-ea"/>
                <a:sym typeface="+mn-lt"/>
              </a:rPr>
              <a:t>一般都在</a:t>
            </a:r>
            <a:r>
              <a:rPr lang="en-US" altLang="zh-CN" sz="1200" dirty="0">
                <a:solidFill>
                  <a:schemeClr val="tx1">
                    <a:lumMod val="65000"/>
                    <a:lumOff val="35000"/>
                  </a:schemeClr>
                </a:solidFill>
                <a:cs typeface="+mn-ea"/>
                <a:sym typeface="+mn-lt"/>
              </a:rPr>
              <a:t>4%~5%</a:t>
            </a:r>
            <a:r>
              <a:rPr lang="zh-CN" altLang="en-US" sz="1200" dirty="0">
                <a:solidFill>
                  <a:schemeClr val="tx1">
                    <a:lumMod val="65000"/>
                    <a:lumOff val="35000"/>
                  </a:schemeClr>
                </a:solidFill>
                <a:cs typeface="+mn-ea"/>
                <a:sym typeface="+mn-lt"/>
              </a:rPr>
              <a:t>之间。小品牌或无品牌的商家，其捕获率可能低到</a:t>
            </a:r>
            <a:r>
              <a:rPr lang="en-US" altLang="zh-CN" sz="1200" dirty="0">
                <a:solidFill>
                  <a:schemeClr val="tx1">
                    <a:lumMod val="65000"/>
                    <a:lumOff val="35000"/>
                  </a:schemeClr>
                </a:solidFill>
                <a:cs typeface="+mn-ea"/>
                <a:sym typeface="+mn-lt"/>
              </a:rPr>
              <a:t>2%</a:t>
            </a:r>
            <a:r>
              <a:rPr lang="zh-CN" altLang="en-US" sz="1200" dirty="0">
                <a:solidFill>
                  <a:schemeClr val="tx1">
                    <a:lumMod val="65000"/>
                    <a:lumOff val="35000"/>
                  </a:schemeClr>
                </a:solidFill>
                <a:cs typeface="+mn-ea"/>
                <a:sym typeface="+mn-lt"/>
              </a:rPr>
              <a:t>；</a:t>
            </a:r>
          </a:p>
        </p:txBody>
      </p:sp>
      <p:sp>
        <p:nvSpPr>
          <p:cNvPr id="29" name="矩形 28">
            <a:extLst>
              <a:ext uri="{FF2B5EF4-FFF2-40B4-BE49-F238E27FC236}">
                <a16:creationId xmlns:a16="http://schemas.microsoft.com/office/drawing/2014/main" id="{1F1E91E9-F6CA-4EA9-BC0D-64EE17C1B203}"/>
              </a:ext>
            </a:extLst>
          </p:cNvPr>
          <p:cNvSpPr/>
          <p:nvPr/>
        </p:nvSpPr>
        <p:spPr>
          <a:xfrm>
            <a:off x="568585" y="245057"/>
            <a:ext cx="2748188"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商家营业额及增长率评估</a:t>
            </a:r>
          </a:p>
        </p:txBody>
      </p:sp>
      <p:sp>
        <p:nvSpPr>
          <p:cNvPr id="30" name="矩形 29">
            <a:extLst>
              <a:ext uri="{FF2B5EF4-FFF2-40B4-BE49-F238E27FC236}">
                <a16:creationId xmlns:a16="http://schemas.microsoft.com/office/drawing/2014/main" id="{F3F71D3C-37E7-4B29-9591-47163871DFB4}"/>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974517D7-842E-4E4D-A3A4-1D39194078C0}"/>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7838851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750" fill="hold"/>
                                        <p:tgtEl>
                                          <p:spTgt spid="45"/>
                                        </p:tgtEl>
                                        <p:attrNameLst>
                                          <p:attrName>ppt_w</p:attrName>
                                        </p:attrNameLst>
                                      </p:cBhvr>
                                      <p:tavLst>
                                        <p:tav tm="0">
                                          <p:val>
                                            <p:strVal val="#ppt_w+.3"/>
                                          </p:val>
                                        </p:tav>
                                        <p:tav tm="100000">
                                          <p:val>
                                            <p:strVal val="#ppt_w"/>
                                          </p:val>
                                        </p:tav>
                                      </p:tavLst>
                                    </p:anim>
                                    <p:anim calcmode="lin" valueType="num">
                                      <p:cBhvr>
                                        <p:cTn id="8" dur="750" fill="hold"/>
                                        <p:tgtEl>
                                          <p:spTgt spid="45"/>
                                        </p:tgtEl>
                                        <p:attrNameLst>
                                          <p:attrName>ppt_h</p:attrName>
                                        </p:attrNameLst>
                                      </p:cBhvr>
                                      <p:tavLst>
                                        <p:tav tm="0">
                                          <p:val>
                                            <p:strVal val="#ppt_h"/>
                                          </p:val>
                                        </p:tav>
                                        <p:tav tm="100000">
                                          <p:val>
                                            <p:strVal val="#ppt_h"/>
                                          </p:val>
                                        </p:tav>
                                      </p:tavLst>
                                    </p:anim>
                                    <p:animEffect transition="in" filter="fade">
                                      <p:cBhvr>
                                        <p:cTn id="9" dur="750"/>
                                        <p:tgtEl>
                                          <p:spTgt spid="45"/>
                                        </p:tgtEl>
                                      </p:cBhvr>
                                    </p:animEffect>
                                  </p:childTnLst>
                                </p:cTn>
                              </p:par>
                            </p:childTnLst>
                          </p:cTn>
                        </p:par>
                        <p:par>
                          <p:cTn id="10" fill="hold">
                            <p:stCondLst>
                              <p:cond delay="750"/>
                            </p:stCondLst>
                            <p:childTnLst>
                              <p:par>
                                <p:cTn id="11" presetID="23" presetClass="entr" presetSubtype="272"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strVal val="2/3*#ppt_w"/>
                                          </p:val>
                                        </p:tav>
                                        <p:tav tm="100000">
                                          <p:val>
                                            <p:strVal val="#ppt_w"/>
                                          </p:val>
                                        </p:tav>
                                      </p:tavLst>
                                    </p:anim>
                                    <p:anim calcmode="lin" valueType="num">
                                      <p:cBhvr>
                                        <p:cTn id="14" dur="500" fill="hold"/>
                                        <p:tgtEl>
                                          <p:spTgt spid="47"/>
                                        </p:tgtEl>
                                        <p:attrNameLst>
                                          <p:attrName>ppt_h</p:attrName>
                                        </p:attrNameLst>
                                      </p:cBhvr>
                                      <p:tavLst>
                                        <p:tav tm="0">
                                          <p:val>
                                            <p:strVal val="2/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strVal val="4/3*#ppt_w"/>
                                          </p:val>
                                        </p:tav>
                                        <p:tav tm="100000">
                                          <p:val>
                                            <p:strVal val="#ppt_w"/>
                                          </p:val>
                                        </p:tav>
                                      </p:tavLst>
                                    </p:anim>
                                    <p:anim calcmode="lin" valueType="num">
                                      <p:cBhvr>
                                        <p:cTn id="18" dur="500" fill="hold"/>
                                        <p:tgtEl>
                                          <p:spTgt spid="48"/>
                                        </p:tgtEl>
                                        <p:attrNameLst>
                                          <p:attrName>ppt_h</p:attrName>
                                        </p:attrNameLst>
                                      </p:cBhvr>
                                      <p:tavLst>
                                        <p:tav tm="0">
                                          <p:val>
                                            <p:strVal val="4/3*#ppt_h"/>
                                          </p:val>
                                        </p:tav>
                                        <p:tav tm="100000">
                                          <p:val>
                                            <p:strVal val="#ppt_h"/>
                                          </p:val>
                                        </p:tav>
                                      </p:tavLst>
                                    </p:anim>
                                  </p:childTnLst>
                                </p:cTn>
                              </p:par>
                            </p:childTnLst>
                          </p:cTn>
                        </p:par>
                        <p:par>
                          <p:cTn id="19" fill="hold">
                            <p:stCondLst>
                              <p:cond delay="1250"/>
                            </p:stCondLst>
                            <p:childTnLst>
                              <p:par>
                                <p:cTn id="20" presetID="14" presetClass="entr" presetSubtype="10"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randombar(horizontal)">
                                      <p:cBhvr>
                                        <p:cTn id="22" dur="500"/>
                                        <p:tgtEl>
                                          <p:spTgt spid="67"/>
                                        </p:tgtEl>
                                      </p:cBhvr>
                                    </p:animEffect>
                                  </p:childTnLst>
                                </p:cTn>
                              </p:par>
                            </p:childTnLst>
                          </p:cTn>
                        </p:par>
                        <p:par>
                          <p:cTn id="23" fill="hold">
                            <p:stCondLst>
                              <p:cond delay="1750"/>
                            </p:stCondLst>
                            <p:childTnLst>
                              <p:par>
                                <p:cTn id="24" presetID="22" presetClass="entr" presetSubtype="1" fill="hold" grpId="0"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wipe(up)">
                                      <p:cBhvr>
                                        <p:cTn id="26" dur="1000"/>
                                        <p:tgtEl>
                                          <p:spTgt spid="68"/>
                                        </p:tgtEl>
                                      </p:cBhvr>
                                    </p:animEffect>
                                  </p:childTnLst>
                                </p:cTn>
                              </p:par>
                            </p:childTnLst>
                          </p:cTn>
                        </p:par>
                        <p:par>
                          <p:cTn id="27" fill="hold">
                            <p:stCondLst>
                              <p:cond delay="2750"/>
                            </p:stCondLst>
                            <p:childTnLst>
                              <p:par>
                                <p:cTn id="28" presetID="23" presetClass="entr" presetSubtype="272"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p:cTn id="30" dur="500" fill="hold"/>
                                        <p:tgtEl>
                                          <p:spTgt spid="50"/>
                                        </p:tgtEl>
                                        <p:attrNameLst>
                                          <p:attrName>ppt_w</p:attrName>
                                        </p:attrNameLst>
                                      </p:cBhvr>
                                      <p:tavLst>
                                        <p:tav tm="0">
                                          <p:val>
                                            <p:strVal val="2/3*#ppt_w"/>
                                          </p:val>
                                        </p:tav>
                                        <p:tav tm="100000">
                                          <p:val>
                                            <p:strVal val="#ppt_w"/>
                                          </p:val>
                                        </p:tav>
                                      </p:tavLst>
                                    </p:anim>
                                    <p:anim calcmode="lin" valueType="num">
                                      <p:cBhvr>
                                        <p:cTn id="31" dur="500" fill="hold"/>
                                        <p:tgtEl>
                                          <p:spTgt spid="50"/>
                                        </p:tgtEl>
                                        <p:attrNameLst>
                                          <p:attrName>ppt_h</p:attrName>
                                        </p:attrNameLst>
                                      </p:cBhvr>
                                      <p:tavLst>
                                        <p:tav tm="0">
                                          <p:val>
                                            <p:strVal val="2/3*#ppt_h"/>
                                          </p:val>
                                        </p:tav>
                                        <p:tav tm="100000">
                                          <p:val>
                                            <p:strVal val="#ppt_h"/>
                                          </p:val>
                                        </p:tav>
                                      </p:tavLst>
                                    </p:anim>
                                  </p:childTnLst>
                                </p:cTn>
                              </p:par>
                              <p:par>
                                <p:cTn id="32" presetID="23" presetClass="entr" presetSubtype="288"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p:cTn id="34" dur="500" fill="hold"/>
                                        <p:tgtEl>
                                          <p:spTgt spid="51"/>
                                        </p:tgtEl>
                                        <p:attrNameLst>
                                          <p:attrName>ppt_w</p:attrName>
                                        </p:attrNameLst>
                                      </p:cBhvr>
                                      <p:tavLst>
                                        <p:tav tm="0">
                                          <p:val>
                                            <p:strVal val="4/3*#ppt_w"/>
                                          </p:val>
                                        </p:tav>
                                        <p:tav tm="100000">
                                          <p:val>
                                            <p:strVal val="#ppt_w"/>
                                          </p:val>
                                        </p:tav>
                                      </p:tavLst>
                                    </p:anim>
                                    <p:anim calcmode="lin" valueType="num">
                                      <p:cBhvr>
                                        <p:cTn id="35" dur="500" fill="hold"/>
                                        <p:tgtEl>
                                          <p:spTgt spid="51"/>
                                        </p:tgtEl>
                                        <p:attrNameLst>
                                          <p:attrName>ppt_h</p:attrName>
                                        </p:attrNameLst>
                                      </p:cBhvr>
                                      <p:tavLst>
                                        <p:tav tm="0">
                                          <p:val>
                                            <p:strVal val="4/3*#ppt_h"/>
                                          </p:val>
                                        </p:tav>
                                        <p:tav tm="100000">
                                          <p:val>
                                            <p:strVal val="#ppt_h"/>
                                          </p:val>
                                        </p:tav>
                                      </p:tavLst>
                                    </p:anim>
                                  </p:childTnLst>
                                </p:cTn>
                              </p:par>
                            </p:childTnLst>
                          </p:cTn>
                        </p:par>
                        <p:par>
                          <p:cTn id="36" fill="hold">
                            <p:stCondLst>
                              <p:cond delay="3250"/>
                            </p:stCondLst>
                            <p:childTnLst>
                              <p:par>
                                <p:cTn id="37" presetID="14" presetClass="entr" presetSubtype="10"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randombar(horizontal)">
                                      <p:cBhvr>
                                        <p:cTn id="39" dur="500"/>
                                        <p:tgtEl>
                                          <p:spTgt spid="71"/>
                                        </p:tgtEl>
                                      </p:cBhvr>
                                    </p:animEffect>
                                  </p:childTnLst>
                                </p:cTn>
                              </p:par>
                            </p:childTnLst>
                          </p:cTn>
                        </p:par>
                        <p:par>
                          <p:cTn id="40" fill="hold">
                            <p:stCondLst>
                              <p:cond delay="3750"/>
                            </p:stCondLst>
                            <p:childTnLst>
                              <p:par>
                                <p:cTn id="41" presetID="22" presetClass="entr" presetSubtype="1" fill="hold" grpId="0" nodeType="after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up)">
                                      <p:cBhvr>
                                        <p:cTn id="43" dur="1000"/>
                                        <p:tgtEl>
                                          <p:spTgt spid="72"/>
                                        </p:tgtEl>
                                      </p:cBhvr>
                                    </p:animEffect>
                                  </p:childTnLst>
                                </p:cTn>
                              </p:par>
                            </p:childTnLst>
                          </p:cTn>
                        </p:par>
                        <p:par>
                          <p:cTn id="44" fill="hold">
                            <p:stCondLst>
                              <p:cond delay="4750"/>
                            </p:stCondLst>
                            <p:childTnLst>
                              <p:par>
                                <p:cTn id="45" presetID="23" presetClass="entr" presetSubtype="272"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p:cTn id="47" dur="500" fill="hold"/>
                                        <p:tgtEl>
                                          <p:spTgt spid="56"/>
                                        </p:tgtEl>
                                        <p:attrNameLst>
                                          <p:attrName>ppt_w</p:attrName>
                                        </p:attrNameLst>
                                      </p:cBhvr>
                                      <p:tavLst>
                                        <p:tav tm="0">
                                          <p:val>
                                            <p:strVal val="2/3*#ppt_w"/>
                                          </p:val>
                                        </p:tav>
                                        <p:tav tm="100000">
                                          <p:val>
                                            <p:strVal val="#ppt_w"/>
                                          </p:val>
                                        </p:tav>
                                      </p:tavLst>
                                    </p:anim>
                                    <p:anim calcmode="lin" valueType="num">
                                      <p:cBhvr>
                                        <p:cTn id="48" dur="500" fill="hold"/>
                                        <p:tgtEl>
                                          <p:spTgt spid="56"/>
                                        </p:tgtEl>
                                        <p:attrNameLst>
                                          <p:attrName>ppt_h</p:attrName>
                                        </p:attrNameLst>
                                      </p:cBhvr>
                                      <p:tavLst>
                                        <p:tav tm="0">
                                          <p:val>
                                            <p:strVal val="2/3*#ppt_h"/>
                                          </p:val>
                                        </p:tav>
                                        <p:tav tm="100000">
                                          <p:val>
                                            <p:strVal val="#ppt_h"/>
                                          </p:val>
                                        </p:tav>
                                      </p:tavLst>
                                    </p:anim>
                                  </p:childTnLst>
                                </p:cTn>
                              </p:par>
                              <p:par>
                                <p:cTn id="49" presetID="23" presetClass="entr" presetSubtype="288"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p:cTn id="51" dur="500" fill="hold"/>
                                        <p:tgtEl>
                                          <p:spTgt spid="57"/>
                                        </p:tgtEl>
                                        <p:attrNameLst>
                                          <p:attrName>ppt_w</p:attrName>
                                        </p:attrNameLst>
                                      </p:cBhvr>
                                      <p:tavLst>
                                        <p:tav tm="0">
                                          <p:val>
                                            <p:strVal val="4/3*#ppt_w"/>
                                          </p:val>
                                        </p:tav>
                                        <p:tav tm="100000">
                                          <p:val>
                                            <p:strVal val="#ppt_w"/>
                                          </p:val>
                                        </p:tav>
                                      </p:tavLst>
                                    </p:anim>
                                    <p:anim calcmode="lin" valueType="num">
                                      <p:cBhvr>
                                        <p:cTn id="52" dur="500" fill="hold"/>
                                        <p:tgtEl>
                                          <p:spTgt spid="57"/>
                                        </p:tgtEl>
                                        <p:attrNameLst>
                                          <p:attrName>ppt_h</p:attrName>
                                        </p:attrNameLst>
                                      </p:cBhvr>
                                      <p:tavLst>
                                        <p:tav tm="0">
                                          <p:val>
                                            <p:strVal val="4/3*#ppt_h"/>
                                          </p:val>
                                        </p:tav>
                                        <p:tav tm="100000">
                                          <p:val>
                                            <p:strVal val="#ppt_h"/>
                                          </p:val>
                                        </p:tav>
                                      </p:tavLst>
                                    </p:anim>
                                  </p:childTnLst>
                                </p:cTn>
                              </p:par>
                            </p:childTnLst>
                          </p:cTn>
                        </p:par>
                        <p:par>
                          <p:cTn id="53" fill="hold">
                            <p:stCondLst>
                              <p:cond delay="5250"/>
                            </p:stCondLst>
                            <p:childTnLst>
                              <p:par>
                                <p:cTn id="54" presetID="14" presetClass="entr" presetSubtype="10" fill="hold" grpId="0" nodeType="after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randombar(horizontal)">
                                      <p:cBhvr>
                                        <p:cTn id="56" dur="500"/>
                                        <p:tgtEl>
                                          <p:spTgt spid="69"/>
                                        </p:tgtEl>
                                      </p:cBhvr>
                                    </p:animEffect>
                                  </p:childTnLst>
                                </p:cTn>
                              </p:par>
                            </p:childTnLst>
                          </p:cTn>
                        </p:par>
                        <p:par>
                          <p:cTn id="57" fill="hold">
                            <p:stCondLst>
                              <p:cond delay="5750"/>
                            </p:stCondLst>
                            <p:childTnLst>
                              <p:par>
                                <p:cTn id="58" presetID="22" presetClass="entr" presetSubtype="1" fill="hold" grpId="0" nodeType="after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wipe(up)">
                                      <p:cBhvr>
                                        <p:cTn id="60" dur="1000"/>
                                        <p:tgtEl>
                                          <p:spTgt spid="70"/>
                                        </p:tgtEl>
                                      </p:cBhvr>
                                    </p:animEffect>
                                  </p:childTnLst>
                                </p:cTn>
                              </p:par>
                            </p:childTnLst>
                          </p:cTn>
                        </p:par>
                        <p:par>
                          <p:cTn id="61" fill="hold">
                            <p:stCondLst>
                              <p:cond delay="6750"/>
                            </p:stCondLst>
                            <p:childTnLst>
                              <p:par>
                                <p:cTn id="62" presetID="23" presetClass="entr" presetSubtype="272"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p:cTn id="64" dur="500" fill="hold"/>
                                        <p:tgtEl>
                                          <p:spTgt spid="53"/>
                                        </p:tgtEl>
                                        <p:attrNameLst>
                                          <p:attrName>ppt_w</p:attrName>
                                        </p:attrNameLst>
                                      </p:cBhvr>
                                      <p:tavLst>
                                        <p:tav tm="0">
                                          <p:val>
                                            <p:strVal val="2/3*#ppt_w"/>
                                          </p:val>
                                        </p:tav>
                                        <p:tav tm="100000">
                                          <p:val>
                                            <p:strVal val="#ppt_w"/>
                                          </p:val>
                                        </p:tav>
                                      </p:tavLst>
                                    </p:anim>
                                    <p:anim calcmode="lin" valueType="num">
                                      <p:cBhvr>
                                        <p:cTn id="65" dur="500" fill="hold"/>
                                        <p:tgtEl>
                                          <p:spTgt spid="53"/>
                                        </p:tgtEl>
                                        <p:attrNameLst>
                                          <p:attrName>ppt_h</p:attrName>
                                        </p:attrNameLst>
                                      </p:cBhvr>
                                      <p:tavLst>
                                        <p:tav tm="0">
                                          <p:val>
                                            <p:strVal val="2/3*#ppt_h"/>
                                          </p:val>
                                        </p:tav>
                                        <p:tav tm="100000">
                                          <p:val>
                                            <p:strVal val="#ppt_h"/>
                                          </p:val>
                                        </p:tav>
                                      </p:tavLst>
                                    </p:anim>
                                  </p:childTnLst>
                                </p:cTn>
                              </p:par>
                              <p:par>
                                <p:cTn id="66" presetID="23" presetClass="entr" presetSubtype="288"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p:cTn id="68" dur="500" fill="hold"/>
                                        <p:tgtEl>
                                          <p:spTgt spid="54"/>
                                        </p:tgtEl>
                                        <p:attrNameLst>
                                          <p:attrName>ppt_w</p:attrName>
                                        </p:attrNameLst>
                                      </p:cBhvr>
                                      <p:tavLst>
                                        <p:tav tm="0">
                                          <p:val>
                                            <p:strVal val="4/3*#ppt_w"/>
                                          </p:val>
                                        </p:tav>
                                        <p:tav tm="100000">
                                          <p:val>
                                            <p:strVal val="#ppt_w"/>
                                          </p:val>
                                        </p:tav>
                                      </p:tavLst>
                                    </p:anim>
                                    <p:anim calcmode="lin" valueType="num">
                                      <p:cBhvr>
                                        <p:cTn id="69" dur="500" fill="hold"/>
                                        <p:tgtEl>
                                          <p:spTgt spid="54"/>
                                        </p:tgtEl>
                                        <p:attrNameLst>
                                          <p:attrName>ppt_h</p:attrName>
                                        </p:attrNameLst>
                                      </p:cBhvr>
                                      <p:tavLst>
                                        <p:tav tm="0">
                                          <p:val>
                                            <p:strVal val="4/3*#ppt_h"/>
                                          </p:val>
                                        </p:tav>
                                        <p:tav tm="100000">
                                          <p:val>
                                            <p:strVal val="#ppt_h"/>
                                          </p:val>
                                        </p:tav>
                                      </p:tavLst>
                                    </p:anim>
                                  </p:childTnLst>
                                </p:cTn>
                              </p:par>
                            </p:childTnLst>
                          </p:cTn>
                        </p:par>
                        <p:par>
                          <p:cTn id="70" fill="hold">
                            <p:stCondLst>
                              <p:cond delay="7250"/>
                            </p:stCondLst>
                            <p:childTnLst>
                              <p:par>
                                <p:cTn id="71" presetID="14" presetClass="entr" presetSubtype="1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randombar(horizontal)">
                                      <p:cBhvr>
                                        <p:cTn id="73" dur="500"/>
                                        <p:tgtEl>
                                          <p:spTgt spid="73"/>
                                        </p:tgtEl>
                                      </p:cBhvr>
                                    </p:animEffect>
                                  </p:childTnLst>
                                </p:cTn>
                              </p:par>
                            </p:childTnLst>
                          </p:cTn>
                        </p:par>
                        <p:par>
                          <p:cTn id="74" fill="hold">
                            <p:stCondLst>
                              <p:cond delay="7750"/>
                            </p:stCondLst>
                            <p:childTnLst>
                              <p:par>
                                <p:cTn id="75" presetID="22" presetClass="entr" presetSubtype="1" fill="hold" grpId="0" nodeType="after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wipe(up)">
                                      <p:cBhvr>
                                        <p:cTn id="77" dur="1000"/>
                                        <p:tgtEl>
                                          <p:spTgt spid="74"/>
                                        </p:tgtEl>
                                      </p:cBhvr>
                                    </p:animEffect>
                                  </p:childTnLst>
                                </p:cTn>
                              </p:par>
                              <p:par>
                                <p:cTn id="78" presetID="53" presetClass="entr" presetSubtype="16" fill="hold" grpId="0" nodeType="withEffect">
                                  <p:stCondLst>
                                    <p:cond delay="0"/>
                                  </p:stCondLst>
                                  <p:iterate type="lt">
                                    <p:tmPct val="10000"/>
                                  </p:iterate>
                                  <p:childTnLst>
                                    <p:set>
                                      <p:cBhvr>
                                        <p:cTn id="79" dur="1" fill="hold">
                                          <p:stCondLst>
                                            <p:cond delay="0"/>
                                          </p:stCondLst>
                                        </p:cTn>
                                        <p:tgtEl>
                                          <p:spTgt spid="29"/>
                                        </p:tgtEl>
                                        <p:attrNameLst>
                                          <p:attrName>style.visibility</p:attrName>
                                        </p:attrNameLst>
                                      </p:cBhvr>
                                      <p:to>
                                        <p:strVal val="visible"/>
                                      </p:to>
                                    </p:set>
                                    <p:anim calcmode="lin" valueType="num">
                                      <p:cBhvr>
                                        <p:cTn id="80" dur="500" fill="hold"/>
                                        <p:tgtEl>
                                          <p:spTgt spid="29"/>
                                        </p:tgtEl>
                                        <p:attrNameLst>
                                          <p:attrName>ppt_w</p:attrName>
                                        </p:attrNameLst>
                                      </p:cBhvr>
                                      <p:tavLst>
                                        <p:tav tm="0">
                                          <p:val>
                                            <p:fltVal val="0"/>
                                          </p:val>
                                        </p:tav>
                                        <p:tav tm="100000">
                                          <p:val>
                                            <p:strVal val="#ppt_w"/>
                                          </p:val>
                                        </p:tav>
                                      </p:tavLst>
                                    </p:anim>
                                    <p:anim calcmode="lin" valueType="num">
                                      <p:cBhvr>
                                        <p:cTn id="81" dur="500" fill="hold"/>
                                        <p:tgtEl>
                                          <p:spTgt spid="29"/>
                                        </p:tgtEl>
                                        <p:attrNameLst>
                                          <p:attrName>ppt_h</p:attrName>
                                        </p:attrNameLst>
                                      </p:cBhvr>
                                      <p:tavLst>
                                        <p:tav tm="0">
                                          <p:val>
                                            <p:fltVal val="0"/>
                                          </p:val>
                                        </p:tav>
                                        <p:tav tm="100000">
                                          <p:val>
                                            <p:strVal val="#ppt_h"/>
                                          </p:val>
                                        </p:tav>
                                      </p:tavLst>
                                    </p:anim>
                                    <p:animEffect transition="in" filter="fade">
                                      <p:cBhvr>
                                        <p:cTn id="8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48" grpId="0" animBg="1"/>
      <p:bldP spid="50" grpId="0" animBg="1"/>
      <p:bldP spid="51" grpId="0" animBg="1"/>
      <p:bldP spid="53" grpId="0" animBg="1"/>
      <p:bldP spid="54" grpId="0" animBg="1"/>
      <p:bldP spid="56" grpId="0" animBg="1"/>
      <p:bldP spid="57" grpId="0" animBg="1"/>
      <p:bldP spid="67" grpId="0"/>
      <p:bldP spid="68" grpId="0"/>
      <p:bldP spid="69" grpId="0"/>
      <p:bldP spid="70" grpId="0"/>
      <p:bldP spid="71" grpId="0"/>
      <p:bldP spid="72" grpId="0"/>
      <p:bldP spid="73" grpId="0"/>
      <p:bldP spid="74"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5888202" y="1309487"/>
            <a:ext cx="1816299" cy="356251"/>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cs typeface="+mn-ea"/>
                <a:sym typeface="+mn-lt"/>
              </a:rPr>
              <a:t>通过客流统计</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03</a:t>
            </a:r>
            <a:endParaRPr lang="zh-CN" altLang="en-US" dirty="0">
              <a:solidFill>
                <a:schemeClr val="tx1">
                  <a:lumMod val="75000"/>
                  <a:lumOff val="25000"/>
                </a:schemeClr>
              </a:solidFill>
              <a:cs typeface="+mn-ea"/>
              <a:sym typeface="+mn-lt"/>
            </a:endParaRPr>
          </a:p>
        </p:txBody>
      </p:sp>
      <p:sp>
        <p:nvSpPr>
          <p:cNvPr id="39" name="TextBox 38"/>
          <p:cNvSpPr txBox="1"/>
          <p:nvPr/>
        </p:nvSpPr>
        <p:spPr>
          <a:xfrm>
            <a:off x="5888202" y="1667162"/>
            <a:ext cx="2751193" cy="549061"/>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cs typeface="+mn-ea"/>
                <a:sym typeface="+mn-lt"/>
              </a:rPr>
              <a:t>为评估和优化宣传广告和促销预算提供科学依据；</a:t>
            </a:r>
          </a:p>
        </p:txBody>
      </p:sp>
      <p:sp>
        <p:nvSpPr>
          <p:cNvPr id="40" name="TextBox 39"/>
          <p:cNvSpPr txBox="1"/>
          <p:nvPr/>
        </p:nvSpPr>
        <p:spPr>
          <a:xfrm>
            <a:off x="6008341" y="2562207"/>
            <a:ext cx="2616371" cy="356251"/>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cs typeface="+mn-ea"/>
                <a:sym typeface="+mn-lt"/>
              </a:rPr>
              <a:t>统计比较不同时期的客流</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04</a:t>
            </a:r>
            <a:endParaRPr lang="zh-CN" altLang="en-US" dirty="0">
              <a:solidFill>
                <a:schemeClr val="tx1">
                  <a:lumMod val="75000"/>
                  <a:lumOff val="25000"/>
                </a:schemeClr>
              </a:solidFill>
              <a:cs typeface="+mn-ea"/>
              <a:sym typeface="+mn-lt"/>
            </a:endParaRPr>
          </a:p>
        </p:txBody>
      </p:sp>
      <p:sp>
        <p:nvSpPr>
          <p:cNvPr id="41" name="TextBox 40"/>
          <p:cNvSpPr txBox="1"/>
          <p:nvPr/>
        </p:nvSpPr>
        <p:spPr>
          <a:xfrm>
            <a:off x="6008341" y="2934617"/>
            <a:ext cx="2751193" cy="812530"/>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cs typeface="+mn-ea"/>
                <a:sym typeface="+mn-lt"/>
              </a:rPr>
              <a:t>科学评估营销、促销等运营策略的合理性；科学计算出客流人群的平均消费能力，为产品定位提供科学依据；</a:t>
            </a:r>
          </a:p>
        </p:txBody>
      </p:sp>
      <p:sp>
        <p:nvSpPr>
          <p:cNvPr id="42" name="TextBox 41"/>
          <p:cNvSpPr txBox="1"/>
          <p:nvPr/>
        </p:nvSpPr>
        <p:spPr>
          <a:xfrm>
            <a:off x="3321919" y="3910400"/>
            <a:ext cx="2532910" cy="356251"/>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cs typeface="+mn-ea"/>
                <a:sym typeface="+mn-lt"/>
              </a:rPr>
              <a:t>根据区域内滞留的客流</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05</a:t>
            </a:r>
            <a:endParaRPr lang="zh-CN" altLang="en-US" dirty="0">
              <a:solidFill>
                <a:schemeClr val="tx1">
                  <a:lumMod val="75000"/>
                  <a:lumOff val="25000"/>
                </a:schemeClr>
              </a:solidFill>
              <a:cs typeface="+mn-ea"/>
              <a:sym typeface="+mn-lt"/>
            </a:endParaRPr>
          </a:p>
        </p:txBody>
      </p:sp>
      <p:sp>
        <p:nvSpPr>
          <p:cNvPr id="43" name="TextBox 42"/>
          <p:cNvSpPr txBox="1"/>
          <p:nvPr/>
        </p:nvSpPr>
        <p:spPr>
          <a:xfrm>
            <a:off x="3352690" y="4347850"/>
            <a:ext cx="2751193" cy="549061"/>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cs typeface="+mn-ea"/>
                <a:sym typeface="+mn-lt"/>
              </a:rPr>
              <a:t>可以合理进行电力、人力等资源调整，控制商业运作成本；</a:t>
            </a:r>
          </a:p>
        </p:txBody>
      </p:sp>
      <p:sp>
        <p:nvSpPr>
          <p:cNvPr id="44" name="TextBox 43"/>
          <p:cNvSpPr txBox="1"/>
          <p:nvPr/>
        </p:nvSpPr>
        <p:spPr>
          <a:xfrm>
            <a:off x="1040031" y="1309487"/>
            <a:ext cx="2163309" cy="356251"/>
          </a:xfrm>
          <a:prstGeom prst="rect">
            <a:avLst/>
          </a:prstGeom>
          <a:noFill/>
        </p:spPr>
        <p:txBody>
          <a:bodyPr wrap="square" rtlCol="0">
            <a:spAutoFit/>
          </a:bodyPr>
          <a:lstStyle/>
          <a:p>
            <a:pPr algn="r">
              <a:lnSpc>
                <a:spcPct val="130000"/>
              </a:lnSpc>
            </a:pPr>
            <a:r>
              <a:rPr lang="zh-CN" altLang="en-US" b="1" dirty="0">
                <a:solidFill>
                  <a:schemeClr val="tx1">
                    <a:lumMod val="75000"/>
                    <a:lumOff val="25000"/>
                  </a:schemeClr>
                </a:solidFill>
                <a:cs typeface="+mn-ea"/>
                <a:sym typeface="+mn-lt"/>
              </a:rPr>
              <a:t>统计出入口人流量</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01</a:t>
            </a:r>
            <a:endParaRPr lang="zh-CN" altLang="en-US" dirty="0">
              <a:solidFill>
                <a:schemeClr val="tx1">
                  <a:lumMod val="75000"/>
                  <a:lumOff val="25000"/>
                </a:schemeClr>
              </a:solidFill>
              <a:cs typeface="+mn-ea"/>
              <a:sym typeface="+mn-lt"/>
            </a:endParaRPr>
          </a:p>
        </p:txBody>
      </p:sp>
      <p:sp>
        <p:nvSpPr>
          <p:cNvPr id="45" name="TextBox 44"/>
          <p:cNvSpPr txBox="1"/>
          <p:nvPr/>
        </p:nvSpPr>
        <p:spPr>
          <a:xfrm>
            <a:off x="452147" y="1667162"/>
            <a:ext cx="2751193" cy="549061"/>
          </a:xfrm>
          <a:prstGeom prst="rect">
            <a:avLst/>
          </a:prstGeom>
          <a:noFill/>
        </p:spPr>
        <p:txBody>
          <a:bodyPr wrap="square" rtlCol="0">
            <a:spAutoFit/>
          </a:bodyPr>
          <a:lstStyle/>
          <a:p>
            <a:pPr algn="r">
              <a:lnSpc>
                <a:spcPct val="130000"/>
              </a:lnSpc>
            </a:pPr>
            <a:r>
              <a:rPr lang="zh-CN" altLang="en-US" sz="1200" dirty="0">
                <a:solidFill>
                  <a:schemeClr val="tx1">
                    <a:lumMod val="65000"/>
                    <a:lumOff val="35000"/>
                  </a:schemeClr>
                </a:solidFill>
                <a:cs typeface="+mn-ea"/>
                <a:sym typeface="+mn-lt"/>
              </a:rPr>
              <a:t>如路口，出车口等，可以精准判断各出入口设置的合理性；</a:t>
            </a:r>
          </a:p>
        </p:txBody>
      </p:sp>
      <p:sp>
        <p:nvSpPr>
          <p:cNvPr id="46" name="TextBox 45"/>
          <p:cNvSpPr txBox="1"/>
          <p:nvPr/>
        </p:nvSpPr>
        <p:spPr>
          <a:xfrm>
            <a:off x="931170" y="2670681"/>
            <a:ext cx="2266860" cy="356251"/>
          </a:xfrm>
          <a:prstGeom prst="rect">
            <a:avLst/>
          </a:prstGeom>
          <a:noFill/>
        </p:spPr>
        <p:txBody>
          <a:bodyPr wrap="square" rtlCol="0">
            <a:spAutoFit/>
          </a:bodyPr>
          <a:lstStyle/>
          <a:p>
            <a:pPr algn="r">
              <a:lnSpc>
                <a:spcPct val="130000"/>
              </a:lnSpc>
            </a:pPr>
            <a:r>
              <a:rPr lang="zh-CN" altLang="en-US" b="1" dirty="0">
                <a:solidFill>
                  <a:schemeClr val="tx1">
                    <a:lumMod val="75000"/>
                    <a:lumOff val="25000"/>
                  </a:schemeClr>
                </a:solidFill>
                <a:cs typeface="+mn-ea"/>
                <a:sym typeface="+mn-lt"/>
              </a:rPr>
              <a:t>统计各主要区域客流</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02</a:t>
            </a:r>
            <a:endParaRPr lang="zh-CN" altLang="en-US" dirty="0">
              <a:solidFill>
                <a:schemeClr val="tx1">
                  <a:lumMod val="75000"/>
                  <a:lumOff val="25000"/>
                </a:schemeClr>
              </a:solidFill>
              <a:cs typeface="+mn-ea"/>
              <a:sym typeface="+mn-lt"/>
            </a:endParaRPr>
          </a:p>
        </p:txBody>
      </p:sp>
      <p:sp>
        <p:nvSpPr>
          <p:cNvPr id="47" name="TextBox 46"/>
          <p:cNvSpPr txBox="1"/>
          <p:nvPr/>
        </p:nvSpPr>
        <p:spPr>
          <a:xfrm>
            <a:off x="400128" y="3067881"/>
            <a:ext cx="2751193" cy="812530"/>
          </a:xfrm>
          <a:prstGeom prst="rect">
            <a:avLst/>
          </a:prstGeom>
          <a:noFill/>
        </p:spPr>
        <p:txBody>
          <a:bodyPr wrap="square" rtlCol="0">
            <a:spAutoFit/>
          </a:bodyPr>
          <a:lstStyle/>
          <a:p>
            <a:pPr algn="r">
              <a:lnSpc>
                <a:spcPct val="130000"/>
              </a:lnSpc>
            </a:pPr>
            <a:r>
              <a:rPr lang="zh-CN" altLang="en-US" sz="1200" dirty="0">
                <a:solidFill>
                  <a:schemeClr val="tx1">
                    <a:lumMod val="65000"/>
                    <a:lumOff val="35000"/>
                  </a:schemeClr>
                </a:solidFill>
                <a:cs typeface="+mn-ea"/>
                <a:sym typeface="+mn-lt"/>
              </a:rPr>
              <a:t>从而对整个区域的合理分布提供科学依据；可以客观决定柜台安置的合理性，和商铺租金价位水平；</a:t>
            </a:r>
          </a:p>
        </p:txBody>
      </p:sp>
      <p:grpSp>
        <p:nvGrpSpPr>
          <p:cNvPr id="5" name="组合 4"/>
          <p:cNvGrpSpPr/>
          <p:nvPr/>
        </p:nvGrpSpPr>
        <p:grpSpPr>
          <a:xfrm>
            <a:off x="3475431" y="1790821"/>
            <a:ext cx="2078767" cy="1669424"/>
            <a:chOff x="3475431" y="1790821"/>
            <a:chExt cx="2078767" cy="1669424"/>
          </a:xfrm>
        </p:grpSpPr>
        <p:sp>
          <p:nvSpPr>
            <p:cNvPr id="4" name="矩形 3"/>
            <p:cNvSpPr/>
            <p:nvPr/>
          </p:nvSpPr>
          <p:spPr>
            <a:xfrm>
              <a:off x="3476888" y="1790822"/>
              <a:ext cx="1034637" cy="834307"/>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矩形 60"/>
            <p:cNvSpPr/>
            <p:nvPr/>
          </p:nvSpPr>
          <p:spPr>
            <a:xfrm>
              <a:off x="4511526" y="1790821"/>
              <a:ext cx="1041214" cy="834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2" name="矩形 61"/>
            <p:cNvSpPr/>
            <p:nvPr/>
          </p:nvSpPr>
          <p:spPr>
            <a:xfrm>
              <a:off x="4512984" y="2625938"/>
              <a:ext cx="1041214" cy="834307"/>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62"/>
            <p:cNvSpPr/>
            <p:nvPr/>
          </p:nvSpPr>
          <p:spPr>
            <a:xfrm>
              <a:off x="3475431" y="2625938"/>
              <a:ext cx="1041214" cy="834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64" name="矩形 63"/>
          <p:cNvSpPr/>
          <p:nvPr/>
        </p:nvSpPr>
        <p:spPr>
          <a:xfrm>
            <a:off x="3321919" y="855470"/>
            <a:ext cx="2458496"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5" name="矩形 64"/>
          <p:cNvSpPr/>
          <p:nvPr/>
        </p:nvSpPr>
        <p:spPr>
          <a:xfrm>
            <a:off x="2617429" y="818163"/>
            <a:ext cx="3941889" cy="370871"/>
          </a:xfrm>
          <a:prstGeom prst="rect">
            <a:avLst/>
          </a:prstGeom>
        </p:spPr>
        <p:txBody>
          <a:bodyPr wrap="square" lIns="68580" tIns="34290" rIns="68580" bIns="34290">
            <a:spAutoFit/>
          </a:bodyPr>
          <a:lstStyle/>
          <a:p>
            <a:pPr algn="ctr">
              <a:lnSpc>
                <a:spcPct val="130000"/>
              </a:lnSpc>
            </a:pPr>
            <a:r>
              <a:rPr lang="zh-CN" altLang="en-US" sz="1600" b="1" dirty="0">
                <a:solidFill>
                  <a:schemeClr val="bg1"/>
                </a:solidFill>
                <a:cs typeface="+mn-ea"/>
                <a:sym typeface="+mn-lt"/>
              </a:rPr>
              <a:t>市场人流量评估</a:t>
            </a:r>
          </a:p>
        </p:txBody>
      </p:sp>
      <p:sp>
        <p:nvSpPr>
          <p:cNvPr id="29" name="矩形 28">
            <a:extLst>
              <a:ext uri="{FF2B5EF4-FFF2-40B4-BE49-F238E27FC236}">
                <a16:creationId xmlns:a16="http://schemas.microsoft.com/office/drawing/2014/main" id="{2361EBF3-82F5-4319-9C1E-E2FCBB04F0B5}"/>
              </a:ext>
            </a:extLst>
          </p:cNvPr>
          <p:cNvSpPr/>
          <p:nvPr/>
        </p:nvSpPr>
        <p:spPr>
          <a:xfrm>
            <a:off x="568585" y="245057"/>
            <a:ext cx="1799210"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市场人流量评估</a:t>
            </a:r>
          </a:p>
        </p:txBody>
      </p:sp>
      <p:sp>
        <p:nvSpPr>
          <p:cNvPr id="30" name="矩形 29">
            <a:extLst>
              <a:ext uri="{FF2B5EF4-FFF2-40B4-BE49-F238E27FC236}">
                <a16:creationId xmlns:a16="http://schemas.microsoft.com/office/drawing/2014/main" id="{5922B5CE-8DBF-42EA-881D-EDB821AD3186}"/>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28275F80-F43B-4E64-866F-28E2CC38DA9F}"/>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57735102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randombar(horizontal)">
                                      <p:cBhvr>
                                        <p:cTn id="7" dur="500"/>
                                        <p:tgtEl>
                                          <p:spTgt spid="6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p:cTn id="11" dur="500" fill="hold"/>
                                        <p:tgtEl>
                                          <p:spTgt spid="65"/>
                                        </p:tgtEl>
                                        <p:attrNameLst>
                                          <p:attrName>ppt_w</p:attrName>
                                        </p:attrNameLst>
                                      </p:cBhvr>
                                      <p:tavLst>
                                        <p:tav tm="0">
                                          <p:val>
                                            <p:fltVal val="0"/>
                                          </p:val>
                                        </p:tav>
                                        <p:tav tm="100000">
                                          <p:val>
                                            <p:strVal val="#ppt_w"/>
                                          </p:val>
                                        </p:tav>
                                      </p:tavLst>
                                    </p:anim>
                                    <p:anim calcmode="lin" valueType="num">
                                      <p:cBhvr>
                                        <p:cTn id="12" dur="500" fill="hold"/>
                                        <p:tgtEl>
                                          <p:spTgt spid="65"/>
                                        </p:tgtEl>
                                        <p:attrNameLst>
                                          <p:attrName>ppt_h</p:attrName>
                                        </p:attrNameLst>
                                      </p:cBhvr>
                                      <p:tavLst>
                                        <p:tav tm="0">
                                          <p:val>
                                            <p:fltVal val="0"/>
                                          </p:val>
                                        </p:tav>
                                        <p:tav tm="100000">
                                          <p:val>
                                            <p:strVal val="#ppt_h"/>
                                          </p:val>
                                        </p:tav>
                                      </p:tavLst>
                                    </p:anim>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up)">
                                      <p:cBhvr>
                                        <p:cTn id="28" dur="500"/>
                                        <p:tgtEl>
                                          <p:spTgt spid="45"/>
                                        </p:tgtEl>
                                      </p:cBhvr>
                                    </p:animEffect>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750"/>
                                        <p:tgtEl>
                                          <p:spTgt spid="47"/>
                                        </p:tgtEl>
                                      </p:cBhvr>
                                    </p:animEffect>
                                  </p:childTnLst>
                                </p:cTn>
                              </p:par>
                            </p:childTnLst>
                          </p:cTn>
                        </p:par>
                        <p:par>
                          <p:cTn id="39" fill="hold">
                            <p:stCondLst>
                              <p:cond delay="4250"/>
                            </p:stCondLst>
                            <p:childTnLst>
                              <p:par>
                                <p:cTn id="40" presetID="53" presetClass="entr" presetSubtype="16"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Effect transition="in" filter="fade">
                                      <p:cBhvr>
                                        <p:cTn id="44" dur="500"/>
                                        <p:tgtEl>
                                          <p:spTgt spid="38"/>
                                        </p:tgtEl>
                                      </p:cBhvr>
                                    </p:animEffect>
                                  </p:childTnLst>
                                </p:cTn>
                              </p:par>
                            </p:childTnLst>
                          </p:cTn>
                        </p:par>
                        <p:par>
                          <p:cTn id="45" fill="hold">
                            <p:stCondLst>
                              <p:cond delay="4750"/>
                            </p:stCondLst>
                            <p:childTnLst>
                              <p:par>
                                <p:cTn id="46" presetID="22" presetClass="entr" presetSubtype="1" fill="hold" grpId="0"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up)">
                                      <p:cBhvr>
                                        <p:cTn id="48" dur="500"/>
                                        <p:tgtEl>
                                          <p:spTgt spid="39"/>
                                        </p:tgtEl>
                                      </p:cBhvr>
                                    </p:animEffect>
                                  </p:childTnLst>
                                </p:cTn>
                              </p:par>
                            </p:childTnLst>
                          </p:cTn>
                        </p:par>
                        <p:par>
                          <p:cTn id="49" fill="hold">
                            <p:stCondLst>
                              <p:cond delay="5250"/>
                            </p:stCondLst>
                            <p:childTnLst>
                              <p:par>
                                <p:cTn id="50" presetID="53" presetClass="entr" presetSubtype="16" fill="hold" grpId="0" nodeType="after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p:cTn id="52" dur="500" fill="hold"/>
                                        <p:tgtEl>
                                          <p:spTgt spid="40"/>
                                        </p:tgtEl>
                                        <p:attrNameLst>
                                          <p:attrName>ppt_w</p:attrName>
                                        </p:attrNameLst>
                                      </p:cBhvr>
                                      <p:tavLst>
                                        <p:tav tm="0">
                                          <p:val>
                                            <p:fltVal val="0"/>
                                          </p:val>
                                        </p:tav>
                                        <p:tav tm="100000">
                                          <p:val>
                                            <p:strVal val="#ppt_w"/>
                                          </p:val>
                                        </p:tav>
                                      </p:tavLst>
                                    </p:anim>
                                    <p:anim calcmode="lin" valueType="num">
                                      <p:cBhvr>
                                        <p:cTn id="53" dur="500" fill="hold"/>
                                        <p:tgtEl>
                                          <p:spTgt spid="40"/>
                                        </p:tgtEl>
                                        <p:attrNameLst>
                                          <p:attrName>ppt_h</p:attrName>
                                        </p:attrNameLst>
                                      </p:cBhvr>
                                      <p:tavLst>
                                        <p:tav tm="0">
                                          <p:val>
                                            <p:fltVal val="0"/>
                                          </p:val>
                                        </p:tav>
                                        <p:tav tm="100000">
                                          <p:val>
                                            <p:strVal val="#ppt_h"/>
                                          </p:val>
                                        </p:tav>
                                      </p:tavLst>
                                    </p:anim>
                                    <p:animEffect transition="in" filter="fade">
                                      <p:cBhvr>
                                        <p:cTn id="54" dur="500"/>
                                        <p:tgtEl>
                                          <p:spTgt spid="40"/>
                                        </p:tgtEl>
                                      </p:cBhvr>
                                    </p:animEffect>
                                  </p:childTnLst>
                                </p:cTn>
                              </p:par>
                            </p:childTnLst>
                          </p:cTn>
                        </p:par>
                        <p:par>
                          <p:cTn id="55" fill="hold">
                            <p:stCondLst>
                              <p:cond delay="5750"/>
                            </p:stCondLst>
                            <p:childTnLst>
                              <p:par>
                                <p:cTn id="56" presetID="22" presetClass="entr" presetSubtype="1"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up)">
                                      <p:cBhvr>
                                        <p:cTn id="58" dur="750"/>
                                        <p:tgtEl>
                                          <p:spTgt spid="41"/>
                                        </p:tgtEl>
                                      </p:cBhvr>
                                    </p:animEffect>
                                  </p:childTnLst>
                                </p:cTn>
                              </p:par>
                            </p:childTnLst>
                          </p:cTn>
                        </p:par>
                        <p:par>
                          <p:cTn id="59" fill="hold">
                            <p:stCondLst>
                              <p:cond delay="6500"/>
                            </p:stCondLst>
                            <p:childTnLst>
                              <p:par>
                                <p:cTn id="60" presetID="53" presetClass="entr" presetSubtype="16" fill="hold" grpId="0" nodeType="after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par>
                          <p:cTn id="65" fill="hold">
                            <p:stCondLst>
                              <p:cond delay="7000"/>
                            </p:stCondLst>
                            <p:childTnLst>
                              <p:par>
                                <p:cTn id="66" presetID="22" presetClass="entr" presetSubtype="1"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up)">
                                      <p:cBhvr>
                                        <p:cTn id="68" dur="500"/>
                                        <p:tgtEl>
                                          <p:spTgt spid="43"/>
                                        </p:tgtEl>
                                      </p:cBhvr>
                                    </p:animEffect>
                                  </p:childTnLst>
                                </p:cTn>
                              </p:par>
                              <p:par>
                                <p:cTn id="69" presetID="53" presetClass="entr" presetSubtype="16" fill="hold" grpId="0" nodeType="withEffect">
                                  <p:stCondLst>
                                    <p:cond delay="0"/>
                                  </p:stCondLst>
                                  <p:iterate type="lt">
                                    <p:tmPct val="10000"/>
                                  </p:iterate>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Effect transition="in" filter="fad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46" grpId="0"/>
      <p:bldP spid="47" grpId="0"/>
      <p:bldP spid="64" grpId="0" animBg="1"/>
      <p:bldP spid="65"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85336" y="1079500"/>
            <a:ext cx="5101064" cy="3556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矩形 9"/>
          <p:cNvSpPr/>
          <p:nvPr/>
        </p:nvSpPr>
        <p:spPr>
          <a:xfrm>
            <a:off x="5412974" y="2324100"/>
            <a:ext cx="2615904" cy="28208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2" name="组合 11"/>
          <p:cNvGrpSpPr/>
          <p:nvPr/>
        </p:nvGrpSpPr>
        <p:grpSpPr>
          <a:xfrm>
            <a:off x="5057698" y="660400"/>
            <a:ext cx="3281853" cy="1939612"/>
            <a:chOff x="5057698" y="660400"/>
            <a:chExt cx="3281853" cy="1939612"/>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698" y="660400"/>
              <a:ext cx="3281853" cy="1939612"/>
            </a:xfrm>
            <a:prstGeom prst="rect">
              <a:avLst/>
            </a:prstGeom>
          </p:spPr>
        </p:pic>
        <p:sp>
          <p:nvSpPr>
            <p:cNvPr id="3" name="矩形 2"/>
            <p:cNvSpPr/>
            <p:nvPr/>
          </p:nvSpPr>
          <p:spPr>
            <a:xfrm>
              <a:off x="5464098" y="776249"/>
              <a:ext cx="2489200" cy="1549400"/>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TextBox 28"/>
          <p:cNvSpPr txBox="1"/>
          <p:nvPr/>
        </p:nvSpPr>
        <p:spPr>
          <a:xfrm>
            <a:off x="5566539" y="2678670"/>
            <a:ext cx="2286824" cy="625171"/>
          </a:xfrm>
          <a:prstGeom prst="rect">
            <a:avLst/>
          </a:prstGeom>
          <a:noFill/>
        </p:spPr>
        <p:txBody>
          <a:bodyPr wrap="square" rtlCol="0">
            <a:spAutoFit/>
          </a:bodyPr>
          <a:lstStyle/>
          <a:p>
            <a:pPr>
              <a:lnSpc>
                <a:spcPct val="130000"/>
              </a:lnSpc>
            </a:pPr>
            <a:r>
              <a:rPr lang="zh-CN" altLang="en-US" b="1" dirty="0">
                <a:solidFill>
                  <a:schemeClr val="bg1"/>
                </a:solidFill>
                <a:cs typeface="+mn-ea"/>
                <a:sym typeface="+mn-lt"/>
              </a:rPr>
              <a:t>用数据构成会员，并掌握消费者消费习惯</a:t>
            </a:r>
            <a:r>
              <a:rPr lang="zh-CN" altLang="en-US" dirty="0">
                <a:solidFill>
                  <a:schemeClr val="bg1"/>
                </a:solidFill>
                <a:cs typeface="+mn-ea"/>
                <a:sym typeface="+mn-lt"/>
              </a:rPr>
              <a:t>／</a:t>
            </a:r>
            <a:r>
              <a:rPr lang="en-US" altLang="zh-CN" dirty="0">
                <a:solidFill>
                  <a:schemeClr val="bg1"/>
                </a:solidFill>
                <a:cs typeface="+mn-ea"/>
                <a:sym typeface="+mn-lt"/>
              </a:rPr>
              <a:t>01</a:t>
            </a:r>
            <a:endParaRPr lang="zh-CN" altLang="en-US" dirty="0">
              <a:solidFill>
                <a:schemeClr val="bg1"/>
              </a:solidFill>
              <a:cs typeface="+mn-ea"/>
              <a:sym typeface="+mn-lt"/>
            </a:endParaRPr>
          </a:p>
        </p:txBody>
      </p:sp>
      <p:sp>
        <p:nvSpPr>
          <p:cNvPr id="32" name="TextBox 31"/>
          <p:cNvSpPr txBox="1"/>
          <p:nvPr/>
        </p:nvSpPr>
        <p:spPr>
          <a:xfrm>
            <a:off x="5566539" y="3289746"/>
            <a:ext cx="2236024" cy="1632755"/>
          </a:xfrm>
          <a:prstGeom prst="rect">
            <a:avLst/>
          </a:prstGeom>
          <a:noFill/>
        </p:spPr>
        <p:txBody>
          <a:bodyPr wrap="square" rtlCol="0">
            <a:spAutoFit/>
          </a:bodyPr>
          <a:lstStyle/>
          <a:p>
            <a:pPr algn="just">
              <a:lnSpc>
                <a:spcPct val="130000"/>
              </a:lnSpc>
            </a:pPr>
            <a:r>
              <a:rPr lang="zh-CN" altLang="en-US" sz="1100" dirty="0">
                <a:solidFill>
                  <a:schemeClr val="bg1"/>
                </a:solidFill>
                <a:cs typeface="+mn-ea"/>
                <a:sym typeface="+mn-lt"/>
              </a:rPr>
              <a:t>微信、</a:t>
            </a:r>
            <a:r>
              <a:rPr lang="en-US" altLang="zh-CN" sz="1100" dirty="0">
                <a:solidFill>
                  <a:schemeClr val="bg1"/>
                </a:solidFill>
                <a:cs typeface="+mn-ea"/>
                <a:sym typeface="+mn-lt"/>
              </a:rPr>
              <a:t>APP</a:t>
            </a:r>
            <a:r>
              <a:rPr lang="zh-CN" altLang="en-US" sz="1100" dirty="0">
                <a:solidFill>
                  <a:schemeClr val="bg1"/>
                </a:solidFill>
                <a:cs typeface="+mn-ea"/>
                <a:sym typeface="+mn-lt"/>
              </a:rPr>
              <a:t>、</a:t>
            </a:r>
            <a:r>
              <a:rPr lang="en-US" altLang="zh-CN" sz="1100" dirty="0" err="1">
                <a:solidFill>
                  <a:schemeClr val="bg1"/>
                </a:solidFill>
                <a:cs typeface="+mn-ea"/>
                <a:sym typeface="+mn-lt"/>
              </a:rPr>
              <a:t>WiFi</a:t>
            </a:r>
            <a:r>
              <a:rPr lang="zh-CN" altLang="en-US" sz="1100" dirty="0">
                <a:solidFill>
                  <a:schemeClr val="bg1"/>
                </a:solidFill>
                <a:cs typeface="+mn-ea"/>
                <a:sym typeface="+mn-lt"/>
              </a:rPr>
              <a:t>等，以往只是做“会员统计”的事情，现在还可以做“会员营销”“精准推送”等效率更高、更精准的工作。</a:t>
            </a:r>
            <a:endParaRPr lang="en-US" altLang="zh-CN" sz="1100" dirty="0">
              <a:solidFill>
                <a:schemeClr val="bg1"/>
              </a:solidFill>
              <a:cs typeface="+mn-ea"/>
              <a:sym typeface="+mn-lt"/>
            </a:endParaRPr>
          </a:p>
          <a:p>
            <a:pPr algn="just">
              <a:lnSpc>
                <a:spcPct val="130000"/>
              </a:lnSpc>
            </a:pPr>
            <a:r>
              <a:rPr lang="zh-CN" altLang="en-US" sz="1100" dirty="0">
                <a:solidFill>
                  <a:schemeClr val="bg1"/>
                </a:solidFill>
                <a:cs typeface="+mn-ea"/>
                <a:sym typeface="+mn-lt"/>
              </a:rPr>
              <a:t>各大购物中心进行翻天覆地的改造，各种互联网</a:t>
            </a:r>
            <a:r>
              <a:rPr lang="en-US" altLang="zh-CN" sz="1100" dirty="0">
                <a:solidFill>
                  <a:schemeClr val="bg1"/>
                </a:solidFill>
                <a:cs typeface="+mn-ea"/>
                <a:sym typeface="+mn-lt"/>
              </a:rPr>
              <a:t>+</a:t>
            </a:r>
            <a:r>
              <a:rPr lang="zh-CN" altLang="en-US" sz="1100" dirty="0">
                <a:solidFill>
                  <a:schemeClr val="bg1"/>
                </a:solidFill>
                <a:cs typeface="+mn-ea"/>
                <a:sym typeface="+mn-lt"/>
              </a:rPr>
              <a:t>系统，正是各种数据前端采集部分的延伸。</a:t>
            </a:r>
            <a:endParaRPr lang="en-US" altLang="zh-CN" sz="1100" dirty="0">
              <a:solidFill>
                <a:schemeClr val="bg1"/>
              </a:solidFill>
              <a:cs typeface="+mn-ea"/>
              <a:sym typeface="+mn-lt"/>
            </a:endParaRPr>
          </a:p>
        </p:txBody>
      </p:sp>
      <p:sp>
        <p:nvSpPr>
          <p:cNvPr id="34" name="TextBox 33"/>
          <p:cNvSpPr txBox="1"/>
          <p:nvPr/>
        </p:nvSpPr>
        <p:spPr>
          <a:xfrm>
            <a:off x="1128088" y="1062690"/>
            <a:ext cx="3615561" cy="349648"/>
          </a:xfrm>
          <a:prstGeom prst="rect">
            <a:avLst/>
          </a:prstGeom>
          <a:noFill/>
        </p:spPr>
        <p:txBody>
          <a:bodyPr wrap="square" rtlCol="0">
            <a:spAutoFit/>
          </a:bodyPr>
          <a:lstStyle/>
          <a:p>
            <a:pPr algn="ctr">
              <a:lnSpc>
                <a:spcPct val="130000"/>
              </a:lnSpc>
            </a:pPr>
            <a:r>
              <a:rPr lang="zh-CN" altLang="en-US" b="1" dirty="0">
                <a:solidFill>
                  <a:schemeClr val="bg1"/>
                </a:solidFill>
                <a:cs typeface="+mn-ea"/>
                <a:sym typeface="+mn-lt"/>
              </a:rPr>
              <a:t>多维度用户数据收集</a:t>
            </a:r>
            <a:endParaRPr lang="zh-CN" altLang="en-US" dirty="0">
              <a:solidFill>
                <a:schemeClr val="bg1"/>
              </a:solidFill>
              <a:cs typeface="+mn-ea"/>
              <a:sym typeface="+mn-lt"/>
            </a:endParaRPr>
          </a:p>
        </p:txBody>
      </p:sp>
      <p:grpSp>
        <p:nvGrpSpPr>
          <p:cNvPr id="21" name="组合 20"/>
          <p:cNvGrpSpPr/>
          <p:nvPr/>
        </p:nvGrpSpPr>
        <p:grpSpPr>
          <a:xfrm>
            <a:off x="447113" y="1616390"/>
            <a:ext cx="4502750" cy="2925901"/>
            <a:chOff x="447113" y="1616390"/>
            <a:chExt cx="4502750" cy="2925901"/>
          </a:xfrm>
        </p:grpSpPr>
        <p:grpSp>
          <p:nvGrpSpPr>
            <p:cNvPr id="20" name="组合 19"/>
            <p:cNvGrpSpPr/>
            <p:nvPr/>
          </p:nvGrpSpPr>
          <p:grpSpPr>
            <a:xfrm>
              <a:off x="1292658" y="1970722"/>
              <a:ext cx="660217" cy="576000"/>
              <a:chOff x="1064058" y="1869122"/>
              <a:chExt cx="660217" cy="576000"/>
            </a:xfrm>
          </p:grpSpPr>
          <p:sp>
            <p:nvSpPr>
              <p:cNvPr id="48" name="矩形 47"/>
              <p:cNvSpPr/>
              <p:nvPr/>
            </p:nvSpPr>
            <p:spPr>
              <a:xfrm>
                <a:off x="1064058" y="1869122"/>
                <a:ext cx="660217"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63" name="TextBox 62"/>
              <p:cNvSpPr txBox="1"/>
              <p:nvPr/>
            </p:nvSpPr>
            <p:spPr>
              <a:xfrm>
                <a:off x="1083740" y="1929101"/>
                <a:ext cx="594623" cy="461665"/>
              </a:xfrm>
              <a:prstGeom prst="rect">
                <a:avLst/>
              </a:prstGeom>
              <a:noFill/>
            </p:spPr>
            <p:txBody>
              <a:bodyPr wrap="square" rtlCol="0">
                <a:spAutoFit/>
              </a:bodyPr>
              <a:lstStyle/>
              <a:p>
                <a:pPr algn="ctr"/>
                <a:r>
                  <a:rPr lang="en-US" altLang="zh-CN" sz="1200" dirty="0">
                    <a:solidFill>
                      <a:schemeClr val="tx1">
                        <a:lumMod val="65000"/>
                        <a:lumOff val="35000"/>
                      </a:schemeClr>
                    </a:solidFill>
                    <a:cs typeface="+mn-ea"/>
                    <a:sym typeface="+mn-lt"/>
                  </a:rPr>
                  <a:t>MAC</a:t>
                </a:r>
                <a:r>
                  <a:rPr lang="zh-CN" altLang="en-US" sz="1200" dirty="0">
                    <a:solidFill>
                      <a:schemeClr val="tx1">
                        <a:lumMod val="65000"/>
                        <a:lumOff val="35000"/>
                      </a:schemeClr>
                    </a:solidFill>
                    <a:cs typeface="+mn-ea"/>
                    <a:sym typeface="+mn-lt"/>
                  </a:rPr>
                  <a:t>地址</a:t>
                </a:r>
              </a:p>
            </p:txBody>
          </p:sp>
        </p:grpSp>
        <p:grpSp>
          <p:nvGrpSpPr>
            <p:cNvPr id="19" name="组合 18"/>
            <p:cNvGrpSpPr/>
            <p:nvPr/>
          </p:nvGrpSpPr>
          <p:grpSpPr>
            <a:xfrm>
              <a:off x="2270150" y="1970722"/>
              <a:ext cx="662112" cy="576000"/>
              <a:chOff x="2041550" y="1869122"/>
              <a:chExt cx="662112" cy="576000"/>
            </a:xfrm>
          </p:grpSpPr>
          <p:sp>
            <p:nvSpPr>
              <p:cNvPr id="49" name="矩形 48"/>
              <p:cNvSpPr/>
              <p:nvPr/>
            </p:nvSpPr>
            <p:spPr>
              <a:xfrm>
                <a:off x="2041550" y="1869122"/>
                <a:ext cx="662112"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64" name="TextBox 63"/>
              <p:cNvSpPr txBox="1"/>
              <p:nvPr/>
            </p:nvSpPr>
            <p:spPr>
              <a:xfrm>
                <a:off x="2062250" y="1929101"/>
                <a:ext cx="594623" cy="461665"/>
              </a:xfrm>
              <a:prstGeom prst="rect">
                <a:avLst/>
              </a:prstGeom>
              <a:noFill/>
            </p:spPr>
            <p:txBody>
              <a:bodyPr wrap="square" rtlCol="0">
                <a:spAutoFit/>
              </a:bodyPr>
              <a:lstStyle/>
              <a:p>
                <a:pPr algn="ctr"/>
                <a:r>
                  <a:rPr lang="zh-CN" altLang="en-US" sz="1200" dirty="0">
                    <a:solidFill>
                      <a:schemeClr val="tx1">
                        <a:lumMod val="65000"/>
                        <a:lumOff val="35000"/>
                      </a:schemeClr>
                    </a:solidFill>
                    <a:cs typeface="+mn-ea"/>
                    <a:sym typeface="+mn-lt"/>
                  </a:rPr>
                  <a:t>手机号码</a:t>
                </a:r>
              </a:p>
            </p:txBody>
          </p:sp>
        </p:grpSp>
        <p:grpSp>
          <p:nvGrpSpPr>
            <p:cNvPr id="18" name="组合 17"/>
            <p:cNvGrpSpPr/>
            <p:nvPr/>
          </p:nvGrpSpPr>
          <p:grpSpPr>
            <a:xfrm>
              <a:off x="3193160" y="1970722"/>
              <a:ext cx="721627" cy="576000"/>
              <a:chOff x="2964560" y="1869122"/>
              <a:chExt cx="721627" cy="576000"/>
            </a:xfrm>
          </p:grpSpPr>
          <p:sp>
            <p:nvSpPr>
              <p:cNvPr id="58" name="矩形 57"/>
              <p:cNvSpPr/>
              <p:nvPr/>
            </p:nvSpPr>
            <p:spPr>
              <a:xfrm>
                <a:off x="3025970" y="1869122"/>
                <a:ext cx="660217"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65" name="TextBox 64"/>
              <p:cNvSpPr txBox="1"/>
              <p:nvPr/>
            </p:nvSpPr>
            <p:spPr>
              <a:xfrm>
                <a:off x="2964560" y="1929101"/>
                <a:ext cx="715724" cy="461665"/>
              </a:xfrm>
              <a:prstGeom prst="rect">
                <a:avLst/>
              </a:prstGeom>
              <a:noFill/>
            </p:spPr>
            <p:txBody>
              <a:bodyPr wrap="square" rtlCol="0">
                <a:spAutoFit/>
              </a:bodyPr>
              <a:lstStyle/>
              <a:p>
                <a:pPr algn="ctr"/>
                <a:r>
                  <a:rPr lang="zh-CN" altLang="en-US" sz="1200" dirty="0">
                    <a:solidFill>
                      <a:schemeClr val="tx1">
                        <a:lumMod val="65000"/>
                        <a:lumOff val="35000"/>
                      </a:schemeClr>
                    </a:solidFill>
                    <a:cs typeface="+mn-ea"/>
                    <a:sym typeface="+mn-lt"/>
                  </a:rPr>
                  <a:t>线下消费行为</a:t>
                </a:r>
              </a:p>
            </p:txBody>
          </p:sp>
        </p:grpSp>
        <p:grpSp>
          <p:nvGrpSpPr>
            <p:cNvPr id="16" name="组合 15"/>
            <p:cNvGrpSpPr/>
            <p:nvPr/>
          </p:nvGrpSpPr>
          <p:grpSpPr>
            <a:xfrm>
              <a:off x="4171670" y="1970722"/>
              <a:ext cx="778193" cy="576000"/>
              <a:chOff x="3943070" y="1869122"/>
              <a:chExt cx="778193" cy="576000"/>
            </a:xfrm>
          </p:grpSpPr>
          <p:sp>
            <p:nvSpPr>
              <p:cNvPr id="59" name="矩形 58"/>
              <p:cNvSpPr/>
              <p:nvPr/>
            </p:nvSpPr>
            <p:spPr>
              <a:xfrm>
                <a:off x="4008351" y="1869122"/>
                <a:ext cx="662112"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66" name="TextBox 65"/>
              <p:cNvSpPr txBox="1"/>
              <p:nvPr/>
            </p:nvSpPr>
            <p:spPr>
              <a:xfrm>
                <a:off x="3943070" y="1954501"/>
                <a:ext cx="778193" cy="369332"/>
              </a:xfrm>
              <a:prstGeom prst="rect">
                <a:avLst/>
              </a:prstGeom>
              <a:noFill/>
            </p:spPr>
            <p:txBody>
              <a:bodyPr wrap="square" rtlCol="0">
                <a:spAutoFit/>
              </a:bodyPr>
              <a:lstStyle/>
              <a:p>
                <a:pPr algn="ctr"/>
                <a:r>
                  <a:rPr lang="zh-CN" altLang="en-US" sz="900" dirty="0">
                    <a:solidFill>
                      <a:schemeClr val="tx1">
                        <a:lumMod val="65000"/>
                        <a:lumOff val="35000"/>
                      </a:schemeClr>
                    </a:solidFill>
                    <a:cs typeface="+mn-ea"/>
                    <a:sym typeface="+mn-lt"/>
                  </a:rPr>
                  <a:t>用户逛和买行为打通</a:t>
                </a:r>
              </a:p>
            </p:txBody>
          </p:sp>
        </p:grpSp>
        <p:grpSp>
          <p:nvGrpSpPr>
            <p:cNvPr id="15" name="组合 14"/>
            <p:cNvGrpSpPr/>
            <p:nvPr/>
          </p:nvGrpSpPr>
          <p:grpSpPr>
            <a:xfrm>
              <a:off x="1407483" y="3773328"/>
              <a:ext cx="658800" cy="576000"/>
              <a:chOff x="1521783" y="3671728"/>
              <a:chExt cx="658800" cy="576000"/>
            </a:xfrm>
          </p:grpSpPr>
          <p:sp>
            <p:nvSpPr>
              <p:cNvPr id="60" name="矩形 59"/>
              <p:cNvSpPr/>
              <p:nvPr/>
            </p:nvSpPr>
            <p:spPr>
              <a:xfrm>
                <a:off x="1521783" y="3671728"/>
                <a:ext cx="658800"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67" name="TextBox 66"/>
              <p:cNvSpPr txBox="1"/>
              <p:nvPr/>
            </p:nvSpPr>
            <p:spPr>
              <a:xfrm>
                <a:off x="1521783" y="3728895"/>
                <a:ext cx="658800" cy="461665"/>
              </a:xfrm>
              <a:prstGeom prst="rect">
                <a:avLst/>
              </a:prstGeom>
              <a:noFill/>
            </p:spPr>
            <p:txBody>
              <a:bodyPr wrap="square" rtlCol="0">
                <a:spAutoFit/>
              </a:bodyPr>
              <a:lstStyle/>
              <a:p>
                <a:pPr algn="ctr"/>
                <a:r>
                  <a:rPr lang="zh-CN" altLang="en-US" sz="1200" dirty="0">
                    <a:solidFill>
                      <a:schemeClr val="tx1">
                        <a:lumMod val="65000"/>
                        <a:lumOff val="35000"/>
                      </a:schemeClr>
                    </a:solidFill>
                    <a:cs typeface="+mn-ea"/>
                    <a:sym typeface="+mn-lt"/>
                  </a:rPr>
                  <a:t>手机号微信号</a:t>
                </a:r>
              </a:p>
            </p:txBody>
          </p:sp>
        </p:grpSp>
        <p:grpSp>
          <p:nvGrpSpPr>
            <p:cNvPr id="14" name="组合 13"/>
            <p:cNvGrpSpPr/>
            <p:nvPr/>
          </p:nvGrpSpPr>
          <p:grpSpPr>
            <a:xfrm>
              <a:off x="2677555" y="3773328"/>
              <a:ext cx="677264" cy="576000"/>
              <a:chOff x="2487596" y="3671728"/>
              <a:chExt cx="677264" cy="576000"/>
            </a:xfrm>
          </p:grpSpPr>
          <p:sp>
            <p:nvSpPr>
              <p:cNvPr id="61" name="矩形 60"/>
              <p:cNvSpPr/>
              <p:nvPr/>
            </p:nvSpPr>
            <p:spPr>
              <a:xfrm>
                <a:off x="2506060" y="3671728"/>
                <a:ext cx="658800"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68" name="TextBox 67"/>
              <p:cNvSpPr txBox="1"/>
              <p:nvPr/>
            </p:nvSpPr>
            <p:spPr>
              <a:xfrm>
                <a:off x="2487596" y="3805094"/>
                <a:ext cx="658800" cy="276999"/>
              </a:xfrm>
              <a:prstGeom prst="rect">
                <a:avLst/>
              </a:prstGeom>
              <a:noFill/>
            </p:spPr>
            <p:txBody>
              <a:bodyPr wrap="square" rtlCol="0">
                <a:spAutoFit/>
              </a:bodyPr>
              <a:lstStyle/>
              <a:p>
                <a:pPr algn="ctr"/>
                <a:r>
                  <a:rPr lang="zh-CN" altLang="en-US" sz="1200" dirty="0">
                    <a:solidFill>
                      <a:schemeClr val="tx1">
                        <a:lumMod val="65000"/>
                        <a:lumOff val="35000"/>
                      </a:schemeClr>
                    </a:solidFill>
                    <a:cs typeface="+mn-ea"/>
                    <a:sym typeface="+mn-lt"/>
                  </a:rPr>
                  <a:t>会员号</a:t>
                </a:r>
              </a:p>
            </p:txBody>
          </p:sp>
        </p:grpSp>
        <p:grpSp>
          <p:nvGrpSpPr>
            <p:cNvPr id="13" name="组合 12"/>
            <p:cNvGrpSpPr/>
            <p:nvPr/>
          </p:nvGrpSpPr>
          <p:grpSpPr>
            <a:xfrm>
              <a:off x="3966091" y="3773328"/>
              <a:ext cx="778193" cy="576000"/>
              <a:chOff x="3419991" y="3671728"/>
              <a:chExt cx="778193" cy="576000"/>
            </a:xfrm>
          </p:grpSpPr>
          <p:sp>
            <p:nvSpPr>
              <p:cNvPr id="62" name="矩形 61"/>
              <p:cNvSpPr/>
              <p:nvPr/>
            </p:nvSpPr>
            <p:spPr>
              <a:xfrm>
                <a:off x="3488584" y="3671728"/>
                <a:ext cx="662400"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69" name="TextBox 68"/>
              <p:cNvSpPr txBox="1"/>
              <p:nvPr/>
            </p:nvSpPr>
            <p:spPr>
              <a:xfrm>
                <a:off x="3419991" y="3706661"/>
                <a:ext cx="778193" cy="507831"/>
              </a:xfrm>
              <a:prstGeom prst="rect">
                <a:avLst/>
              </a:prstGeom>
              <a:noFill/>
            </p:spPr>
            <p:txBody>
              <a:bodyPr wrap="square" rtlCol="0">
                <a:spAutoFit/>
              </a:bodyPr>
              <a:lstStyle/>
              <a:p>
                <a:pPr algn="ctr"/>
                <a:r>
                  <a:rPr lang="zh-CN" altLang="en-US" sz="900" dirty="0">
                    <a:solidFill>
                      <a:schemeClr val="tx1">
                        <a:lumMod val="65000"/>
                        <a:lumOff val="35000"/>
                      </a:schemeClr>
                    </a:solidFill>
                    <a:cs typeface="+mn-ea"/>
                    <a:sym typeface="+mn-lt"/>
                  </a:rPr>
                  <a:t>线上应用使用／线上消费行为</a:t>
                </a:r>
              </a:p>
            </p:txBody>
          </p:sp>
        </p:grpSp>
        <p:grpSp>
          <p:nvGrpSpPr>
            <p:cNvPr id="72" name="组合 71"/>
            <p:cNvGrpSpPr/>
            <p:nvPr/>
          </p:nvGrpSpPr>
          <p:grpSpPr>
            <a:xfrm>
              <a:off x="499636" y="1938449"/>
              <a:ext cx="504000" cy="504000"/>
              <a:chOff x="6035777" y="3814644"/>
              <a:chExt cx="570173" cy="570173"/>
            </a:xfrm>
          </p:grpSpPr>
          <p:sp>
            <p:nvSpPr>
              <p:cNvPr id="73" name="椭圆 72"/>
              <p:cNvSpPr/>
              <p:nvPr/>
            </p:nvSpPr>
            <p:spPr>
              <a:xfrm>
                <a:off x="6035777" y="3814644"/>
                <a:ext cx="570173" cy="5701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74" name="组合 73"/>
              <p:cNvGrpSpPr/>
              <p:nvPr/>
            </p:nvGrpSpPr>
            <p:grpSpPr>
              <a:xfrm>
                <a:off x="6161680" y="3929517"/>
                <a:ext cx="318365" cy="305100"/>
                <a:chOff x="6161680" y="3929517"/>
                <a:chExt cx="318365" cy="305100"/>
              </a:xfrm>
            </p:grpSpPr>
            <p:sp>
              <p:nvSpPr>
                <p:cNvPr id="75" name="矩形-1"/>
                <p:cNvSpPr>
                  <a:spLocks/>
                </p:cNvSpPr>
                <p:nvPr/>
              </p:nvSpPr>
              <p:spPr bwMode="auto">
                <a:xfrm>
                  <a:off x="6208108" y="4060843"/>
                  <a:ext cx="122040" cy="173774"/>
                </a:xfrm>
                <a:custGeom>
                  <a:avLst/>
                  <a:gdLst/>
                  <a:ahLst/>
                  <a:cxnLst>
                    <a:cxn ang="0">
                      <a:pos x="125" y="101"/>
                    </a:cxn>
                    <a:cxn ang="0">
                      <a:pos x="125" y="231"/>
                    </a:cxn>
                    <a:cxn ang="0">
                      <a:pos x="125" y="231"/>
                    </a:cxn>
                    <a:cxn ang="0">
                      <a:pos x="124" y="237"/>
                    </a:cxn>
                    <a:cxn ang="0">
                      <a:pos x="122" y="243"/>
                    </a:cxn>
                    <a:cxn ang="0">
                      <a:pos x="119" y="248"/>
                    </a:cxn>
                    <a:cxn ang="0">
                      <a:pos x="115" y="253"/>
                    </a:cxn>
                    <a:cxn ang="0">
                      <a:pos x="110" y="257"/>
                    </a:cxn>
                    <a:cxn ang="0">
                      <a:pos x="105" y="260"/>
                    </a:cxn>
                    <a:cxn ang="0">
                      <a:pos x="99" y="262"/>
                    </a:cxn>
                    <a:cxn ang="0">
                      <a:pos x="93" y="263"/>
                    </a:cxn>
                    <a:cxn ang="0">
                      <a:pos x="93" y="263"/>
                    </a:cxn>
                    <a:cxn ang="0">
                      <a:pos x="93" y="263"/>
                    </a:cxn>
                    <a:cxn ang="0">
                      <a:pos x="87" y="262"/>
                    </a:cxn>
                    <a:cxn ang="0">
                      <a:pos x="80" y="260"/>
                    </a:cxn>
                    <a:cxn ang="0">
                      <a:pos x="74" y="257"/>
                    </a:cxn>
                    <a:cxn ang="0">
                      <a:pos x="69" y="253"/>
                    </a:cxn>
                    <a:cxn ang="0">
                      <a:pos x="66" y="248"/>
                    </a:cxn>
                    <a:cxn ang="0">
                      <a:pos x="63" y="243"/>
                    </a:cxn>
                    <a:cxn ang="0">
                      <a:pos x="61" y="237"/>
                    </a:cxn>
                    <a:cxn ang="0">
                      <a:pos x="61" y="231"/>
                    </a:cxn>
                    <a:cxn ang="0">
                      <a:pos x="61" y="101"/>
                    </a:cxn>
                    <a:cxn ang="0">
                      <a:pos x="16" y="101"/>
                    </a:cxn>
                    <a:cxn ang="0">
                      <a:pos x="16" y="101"/>
                    </a:cxn>
                    <a:cxn ang="0">
                      <a:pos x="10" y="100"/>
                    </a:cxn>
                    <a:cxn ang="0">
                      <a:pos x="5" y="99"/>
                    </a:cxn>
                    <a:cxn ang="0">
                      <a:pos x="1" y="95"/>
                    </a:cxn>
                    <a:cxn ang="0">
                      <a:pos x="0" y="91"/>
                    </a:cxn>
                    <a:cxn ang="0">
                      <a:pos x="0" y="87"/>
                    </a:cxn>
                    <a:cxn ang="0">
                      <a:pos x="0" y="82"/>
                    </a:cxn>
                    <a:cxn ang="0">
                      <a:pos x="3" y="77"/>
                    </a:cxn>
                    <a:cxn ang="0">
                      <a:pos x="7" y="73"/>
                    </a:cxn>
                    <a:cxn ang="0">
                      <a:pos x="69" y="11"/>
                    </a:cxn>
                    <a:cxn ang="0">
                      <a:pos x="69" y="11"/>
                    </a:cxn>
                    <a:cxn ang="0">
                      <a:pos x="75" y="6"/>
                    </a:cxn>
                    <a:cxn ang="0">
                      <a:pos x="80" y="2"/>
                    </a:cxn>
                    <a:cxn ang="0">
                      <a:pos x="87" y="0"/>
                    </a:cxn>
                    <a:cxn ang="0">
                      <a:pos x="93" y="0"/>
                    </a:cxn>
                    <a:cxn ang="0">
                      <a:pos x="98" y="0"/>
                    </a:cxn>
                    <a:cxn ang="0">
                      <a:pos x="104" y="2"/>
                    </a:cxn>
                    <a:cxn ang="0">
                      <a:pos x="110" y="6"/>
                    </a:cxn>
                    <a:cxn ang="0">
                      <a:pos x="115" y="11"/>
                    </a:cxn>
                    <a:cxn ang="0">
                      <a:pos x="178" y="73"/>
                    </a:cxn>
                    <a:cxn ang="0">
                      <a:pos x="178" y="73"/>
                    </a:cxn>
                    <a:cxn ang="0">
                      <a:pos x="182" y="77"/>
                    </a:cxn>
                    <a:cxn ang="0">
                      <a:pos x="184" y="82"/>
                    </a:cxn>
                    <a:cxn ang="0">
                      <a:pos x="184" y="86"/>
                    </a:cxn>
                    <a:cxn ang="0">
                      <a:pos x="184" y="91"/>
                    </a:cxn>
                    <a:cxn ang="0">
                      <a:pos x="182" y="95"/>
                    </a:cxn>
                    <a:cxn ang="0">
                      <a:pos x="178" y="97"/>
                    </a:cxn>
                    <a:cxn ang="0">
                      <a:pos x="173" y="100"/>
                    </a:cxn>
                    <a:cxn ang="0">
                      <a:pos x="166" y="101"/>
                    </a:cxn>
                    <a:cxn ang="0">
                      <a:pos x="125" y="101"/>
                    </a:cxn>
                  </a:cxnLst>
                  <a:rect l="0" t="0"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cs typeface="+mn-ea"/>
                    <a:sym typeface="+mn-lt"/>
                  </a:endParaRPr>
                </a:p>
              </p:txBody>
            </p:sp>
            <p:sp>
              <p:nvSpPr>
                <p:cNvPr id="76" name="矩形-2"/>
                <p:cNvSpPr>
                  <a:spLocks/>
                </p:cNvSpPr>
                <p:nvPr/>
              </p:nvSpPr>
              <p:spPr bwMode="auto">
                <a:xfrm>
                  <a:off x="6161680" y="3929517"/>
                  <a:ext cx="318365" cy="222855"/>
                </a:xfrm>
                <a:custGeom>
                  <a:avLst/>
                  <a:gdLst/>
                  <a:ahLst/>
                  <a:cxnLst>
                    <a:cxn ang="0">
                      <a:pos x="392" y="125"/>
                    </a:cxn>
                    <a:cxn ang="0">
                      <a:pos x="420" y="136"/>
                    </a:cxn>
                    <a:cxn ang="0">
                      <a:pos x="445" y="153"/>
                    </a:cxn>
                    <a:cxn ang="0">
                      <a:pos x="463" y="175"/>
                    </a:cxn>
                    <a:cxn ang="0">
                      <a:pos x="476" y="200"/>
                    </a:cxn>
                    <a:cxn ang="0">
                      <a:pos x="480" y="227"/>
                    </a:cxn>
                    <a:cxn ang="0">
                      <a:pos x="480" y="237"/>
                    </a:cxn>
                    <a:cxn ang="0">
                      <a:pos x="472" y="264"/>
                    </a:cxn>
                    <a:cxn ang="0">
                      <a:pos x="457" y="289"/>
                    </a:cxn>
                    <a:cxn ang="0">
                      <a:pos x="435" y="310"/>
                    </a:cxn>
                    <a:cxn ang="0">
                      <a:pos x="408" y="325"/>
                    </a:cxn>
                    <a:cxn ang="0">
                      <a:pos x="376" y="334"/>
                    </a:cxn>
                    <a:cxn ang="0">
                      <a:pos x="376" y="220"/>
                    </a:cxn>
                    <a:cxn ang="0">
                      <a:pos x="362" y="195"/>
                    </a:cxn>
                    <a:cxn ang="0">
                      <a:pos x="347" y="185"/>
                    </a:cxn>
                    <a:cxn ang="0">
                      <a:pos x="329" y="182"/>
                    </a:cxn>
                    <a:cxn ang="0">
                      <a:pos x="301" y="190"/>
                    </a:cxn>
                    <a:cxn ang="0">
                      <a:pos x="288" y="203"/>
                    </a:cxn>
                    <a:cxn ang="0">
                      <a:pos x="280" y="230"/>
                    </a:cxn>
                    <a:cxn ang="0">
                      <a:pos x="210" y="315"/>
                    </a:cxn>
                    <a:cxn ang="0">
                      <a:pos x="246" y="313"/>
                    </a:cxn>
                    <a:cxn ang="0">
                      <a:pos x="259" y="306"/>
                    </a:cxn>
                    <a:cxn ang="0">
                      <a:pos x="268" y="295"/>
                    </a:cxn>
                    <a:cxn ang="0">
                      <a:pos x="268" y="277"/>
                    </a:cxn>
                    <a:cxn ang="0">
                      <a:pos x="258" y="259"/>
                    </a:cxn>
                    <a:cxn ang="0">
                      <a:pos x="188" y="190"/>
                    </a:cxn>
                    <a:cxn ang="0">
                      <a:pos x="162" y="182"/>
                    </a:cxn>
                    <a:cxn ang="0">
                      <a:pos x="143" y="185"/>
                    </a:cxn>
                    <a:cxn ang="0">
                      <a:pos x="65" y="259"/>
                    </a:cxn>
                    <a:cxn ang="0">
                      <a:pos x="54" y="278"/>
                    </a:cxn>
                    <a:cxn ang="0">
                      <a:pos x="54" y="295"/>
                    </a:cxn>
                    <a:cxn ang="0">
                      <a:pos x="59" y="304"/>
                    </a:cxn>
                    <a:cxn ang="0">
                      <a:pos x="67" y="310"/>
                    </a:cxn>
                    <a:cxn ang="0">
                      <a:pos x="114" y="315"/>
                    </a:cxn>
                    <a:cxn ang="0">
                      <a:pos x="101" y="334"/>
                    </a:cxn>
                    <a:cxn ang="0">
                      <a:pos x="69" y="324"/>
                    </a:cxn>
                    <a:cxn ang="0">
                      <a:pos x="41" y="306"/>
                    </a:cxn>
                    <a:cxn ang="0">
                      <a:pos x="20" y="284"/>
                    </a:cxn>
                    <a:cxn ang="0">
                      <a:pos x="5" y="257"/>
                    </a:cxn>
                    <a:cxn ang="0">
                      <a:pos x="0" y="227"/>
                    </a:cxn>
                    <a:cxn ang="0">
                      <a:pos x="1" y="219"/>
                    </a:cxn>
                    <a:cxn ang="0">
                      <a:pos x="7" y="191"/>
                    </a:cxn>
                    <a:cxn ang="0">
                      <a:pos x="22" y="167"/>
                    </a:cxn>
                    <a:cxn ang="0">
                      <a:pos x="43" y="147"/>
                    </a:cxn>
                    <a:cxn ang="0">
                      <a:pos x="69" y="132"/>
                    </a:cxn>
                    <a:cxn ang="0">
                      <a:pos x="99" y="122"/>
                    </a:cxn>
                    <a:cxn ang="0">
                      <a:pos x="99" y="118"/>
                    </a:cxn>
                    <a:cxn ang="0">
                      <a:pos x="105" y="84"/>
                    </a:cxn>
                    <a:cxn ang="0">
                      <a:pos x="123" y="53"/>
                    </a:cxn>
                    <a:cxn ang="0">
                      <a:pos x="151" y="27"/>
                    </a:cxn>
                    <a:cxn ang="0">
                      <a:pos x="185" y="10"/>
                    </a:cxn>
                    <a:cxn ang="0">
                      <a:pos x="226" y="1"/>
                    </a:cxn>
                    <a:cxn ang="0">
                      <a:pos x="255" y="1"/>
                    </a:cxn>
                    <a:cxn ang="0">
                      <a:pos x="295" y="10"/>
                    </a:cxn>
                    <a:cxn ang="0">
                      <a:pos x="330" y="27"/>
                    </a:cxn>
                    <a:cxn ang="0">
                      <a:pos x="357" y="53"/>
                    </a:cxn>
                    <a:cxn ang="0">
                      <a:pos x="374" y="84"/>
                    </a:cxn>
                    <a:cxn ang="0">
                      <a:pos x="381" y="118"/>
                    </a:cxn>
                    <a:cxn ang="0">
                      <a:pos x="381" y="122"/>
                    </a:cxn>
                  </a:cxnLst>
                  <a:rect l="0" t="0"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cs typeface="+mn-ea"/>
                    <a:sym typeface="+mn-lt"/>
                  </a:endParaRPr>
                </a:p>
              </p:txBody>
            </p:sp>
            <p:sp>
              <p:nvSpPr>
                <p:cNvPr id="77" name="矩形-3"/>
                <p:cNvSpPr>
                  <a:spLocks/>
                </p:cNvSpPr>
                <p:nvPr/>
              </p:nvSpPr>
              <p:spPr bwMode="auto">
                <a:xfrm>
                  <a:off x="6318209" y="4060843"/>
                  <a:ext cx="123367" cy="173774"/>
                </a:xfrm>
                <a:custGeom>
                  <a:avLst/>
                  <a:gdLst/>
                  <a:ahLst/>
                  <a:cxnLst>
                    <a:cxn ang="0">
                      <a:pos x="126" y="162"/>
                    </a:cxn>
                    <a:cxn ang="0">
                      <a:pos x="126" y="32"/>
                    </a:cxn>
                    <a:cxn ang="0">
                      <a:pos x="126" y="32"/>
                    </a:cxn>
                    <a:cxn ang="0">
                      <a:pos x="125" y="26"/>
                    </a:cxn>
                    <a:cxn ang="0">
                      <a:pos x="123" y="19"/>
                    </a:cxn>
                    <a:cxn ang="0">
                      <a:pos x="120" y="13"/>
                    </a:cxn>
                    <a:cxn ang="0">
                      <a:pos x="116" y="8"/>
                    </a:cxn>
                    <a:cxn ang="0">
                      <a:pos x="111" y="5"/>
                    </a:cxn>
                    <a:cxn ang="0">
                      <a:pos x="106" y="2"/>
                    </a:cxn>
                    <a:cxn ang="0">
                      <a:pos x="100" y="0"/>
                    </a:cxn>
                    <a:cxn ang="0">
                      <a:pos x="94" y="0"/>
                    </a:cxn>
                    <a:cxn ang="0">
                      <a:pos x="94" y="0"/>
                    </a:cxn>
                    <a:cxn ang="0">
                      <a:pos x="94" y="0"/>
                    </a:cxn>
                    <a:cxn ang="0">
                      <a:pos x="86" y="0"/>
                    </a:cxn>
                    <a:cxn ang="0">
                      <a:pos x="80" y="2"/>
                    </a:cxn>
                    <a:cxn ang="0">
                      <a:pos x="75" y="5"/>
                    </a:cxn>
                    <a:cxn ang="0">
                      <a:pos x="70" y="8"/>
                    </a:cxn>
                    <a:cxn ang="0">
                      <a:pos x="66" y="13"/>
                    </a:cxn>
                    <a:cxn ang="0">
                      <a:pos x="64" y="19"/>
                    </a:cxn>
                    <a:cxn ang="0">
                      <a:pos x="62" y="26"/>
                    </a:cxn>
                    <a:cxn ang="0">
                      <a:pos x="62" y="32"/>
                    </a:cxn>
                    <a:cxn ang="0">
                      <a:pos x="62" y="162"/>
                    </a:cxn>
                    <a:cxn ang="0">
                      <a:pos x="17" y="162"/>
                    </a:cxn>
                    <a:cxn ang="0">
                      <a:pos x="17" y="162"/>
                    </a:cxn>
                    <a:cxn ang="0">
                      <a:pos x="11" y="162"/>
                    </a:cxn>
                    <a:cxn ang="0">
                      <a:pos x="6" y="164"/>
                    </a:cxn>
                    <a:cxn ang="0">
                      <a:pos x="2" y="167"/>
                    </a:cxn>
                    <a:cxn ang="0">
                      <a:pos x="1" y="170"/>
                    </a:cxn>
                    <a:cxn ang="0">
                      <a:pos x="0" y="175"/>
                    </a:cxn>
                    <a:cxn ang="0">
                      <a:pos x="1" y="179"/>
                    </a:cxn>
                    <a:cxn ang="0">
                      <a:pos x="3" y="184"/>
                    </a:cxn>
                    <a:cxn ang="0">
                      <a:pos x="7" y="189"/>
                    </a:cxn>
                    <a:cxn ang="0">
                      <a:pos x="70" y="251"/>
                    </a:cxn>
                    <a:cxn ang="0">
                      <a:pos x="70" y="251"/>
                    </a:cxn>
                    <a:cxn ang="0">
                      <a:pos x="76" y="256"/>
                    </a:cxn>
                    <a:cxn ang="0">
                      <a:pos x="81" y="259"/>
                    </a:cxn>
                    <a:cxn ang="0">
                      <a:pos x="88" y="262"/>
                    </a:cxn>
                    <a:cxn ang="0">
                      <a:pos x="92" y="263"/>
                    </a:cxn>
                    <a:cxn ang="0">
                      <a:pos x="99" y="262"/>
                    </a:cxn>
                    <a:cxn ang="0">
                      <a:pos x="105" y="259"/>
                    </a:cxn>
                    <a:cxn ang="0">
                      <a:pos x="110" y="256"/>
                    </a:cxn>
                    <a:cxn ang="0">
                      <a:pos x="116" y="251"/>
                    </a:cxn>
                    <a:cxn ang="0">
                      <a:pos x="179" y="189"/>
                    </a:cxn>
                    <a:cxn ang="0">
                      <a:pos x="179" y="189"/>
                    </a:cxn>
                    <a:cxn ang="0">
                      <a:pos x="183" y="185"/>
                    </a:cxn>
                    <a:cxn ang="0">
                      <a:pos x="184" y="180"/>
                    </a:cxn>
                    <a:cxn ang="0">
                      <a:pos x="185" y="175"/>
                    </a:cxn>
                    <a:cxn ang="0">
                      <a:pos x="185" y="171"/>
                    </a:cxn>
                    <a:cxn ang="0">
                      <a:pos x="183" y="168"/>
                    </a:cxn>
                    <a:cxn ang="0">
                      <a:pos x="179" y="164"/>
                    </a:cxn>
                    <a:cxn ang="0">
                      <a:pos x="173" y="162"/>
                    </a:cxn>
                    <a:cxn ang="0">
                      <a:pos x="165" y="162"/>
                    </a:cxn>
                    <a:cxn ang="0">
                      <a:pos x="126" y="162"/>
                    </a:cxn>
                  </a:cxnLst>
                  <a:rect l="0" t="0"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cs typeface="+mn-ea"/>
                    <a:sym typeface="+mn-lt"/>
                  </a:endParaRPr>
                </a:p>
              </p:txBody>
            </p:sp>
          </p:grpSp>
        </p:grpSp>
        <p:grpSp>
          <p:nvGrpSpPr>
            <p:cNvPr id="78" name="组合 77"/>
            <p:cNvGrpSpPr/>
            <p:nvPr/>
          </p:nvGrpSpPr>
          <p:grpSpPr>
            <a:xfrm>
              <a:off x="499636" y="3709306"/>
              <a:ext cx="504000" cy="504000"/>
              <a:chOff x="6035777" y="3814644"/>
              <a:chExt cx="570173" cy="570173"/>
            </a:xfrm>
          </p:grpSpPr>
          <p:sp>
            <p:nvSpPr>
              <p:cNvPr id="79" name="椭圆 78"/>
              <p:cNvSpPr/>
              <p:nvPr/>
            </p:nvSpPr>
            <p:spPr>
              <a:xfrm>
                <a:off x="6035777" y="3814644"/>
                <a:ext cx="570173" cy="5701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80" name="组合 79"/>
              <p:cNvGrpSpPr/>
              <p:nvPr/>
            </p:nvGrpSpPr>
            <p:grpSpPr>
              <a:xfrm>
                <a:off x="6161680" y="3929517"/>
                <a:ext cx="318365" cy="305100"/>
                <a:chOff x="6161680" y="3929517"/>
                <a:chExt cx="318365" cy="305100"/>
              </a:xfrm>
            </p:grpSpPr>
            <p:sp>
              <p:nvSpPr>
                <p:cNvPr id="81" name="矩形-1"/>
                <p:cNvSpPr>
                  <a:spLocks/>
                </p:cNvSpPr>
                <p:nvPr/>
              </p:nvSpPr>
              <p:spPr bwMode="auto">
                <a:xfrm>
                  <a:off x="6208108" y="4060843"/>
                  <a:ext cx="122040" cy="173774"/>
                </a:xfrm>
                <a:custGeom>
                  <a:avLst/>
                  <a:gdLst/>
                  <a:ahLst/>
                  <a:cxnLst>
                    <a:cxn ang="0">
                      <a:pos x="125" y="101"/>
                    </a:cxn>
                    <a:cxn ang="0">
                      <a:pos x="125" y="231"/>
                    </a:cxn>
                    <a:cxn ang="0">
                      <a:pos x="125" y="231"/>
                    </a:cxn>
                    <a:cxn ang="0">
                      <a:pos x="124" y="237"/>
                    </a:cxn>
                    <a:cxn ang="0">
                      <a:pos x="122" y="243"/>
                    </a:cxn>
                    <a:cxn ang="0">
                      <a:pos x="119" y="248"/>
                    </a:cxn>
                    <a:cxn ang="0">
                      <a:pos x="115" y="253"/>
                    </a:cxn>
                    <a:cxn ang="0">
                      <a:pos x="110" y="257"/>
                    </a:cxn>
                    <a:cxn ang="0">
                      <a:pos x="105" y="260"/>
                    </a:cxn>
                    <a:cxn ang="0">
                      <a:pos x="99" y="262"/>
                    </a:cxn>
                    <a:cxn ang="0">
                      <a:pos x="93" y="263"/>
                    </a:cxn>
                    <a:cxn ang="0">
                      <a:pos x="93" y="263"/>
                    </a:cxn>
                    <a:cxn ang="0">
                      <a:pos x="93" y="263"/>
                    </a:cxn>
                    <a:cxn ang="0">
                      <a:pos x="87" y="262"/>
                    </a:cxn>
                    <a:cxn ang="0">
                      <a:pos x="80" y="260"/>
                    </a:cxn>
                    <a:cxn ang="0">
                      <a:pos x="74" y="257"/>
                    </a:cxn>
                    <a:cxn ang="0">
                      <a:pos x="69" y="253"/>
                    </a:cxn>
                    <a:cxn ang="0">
                      <a:pos x="66" y="248"/>
                    </a:cxn>
                    <a:cxn ang="0">
                      <a:pos x="63" y="243"/>
                    </a:cxn>
                    <a:cxn ang="0">
                      <a:pos x="61" y="237"/>
                    </a:cxn>
                    <a:cxn ang="0">
                      <a:pos x="61" y="231"/>
                    </a:cxn>
                    <a:cxn ang="0">
                      <a:pos x="61" y="101"/>
                    </a:cxn>
                    <a:cxn ang="0">
                      <a:pos x="16" y="101"/>
                    </a:cxn>
                    <a:cxn ang="0">
                      <a:pos x="16" y="101"/>
                    </a:cxn>
                    <a:cxn ang="0">
                      <a:pos x="10" y="100"/>
                    </a:cxn>
                    <a:cxn ang="0">
                      <a:pos x="5" y="99"/>
                    </a:cxn>
                    <a:cxn ang="0">
                      <a:pos x="1" y="95"/>
                    </a:cxn>
                    <a:cxn ang="0">
                      <a:pos x="0" y="91"/>
                    </a:cxn>
                    <a:cxn ang="0">
                      <a:pos x="0" y="87"/>
                    </a:cxn>
                    <a:cxn ang="0">
                      <a:pos x="0" y="82"/>
                    </a:cxn>
                    <a:cxn ang="0">
                      <a:pos x="3" y="77"/>
                    </a:cxn>
                    <a:cxn ang="0">
                      <a:pos x="7" y="73"/>
                    </a:cxn>
                    <a:cxn ang="0">
                      <a:pos x="69" y="11"/>
                    </a:cxn>
                    <a:cxn ang="0">
                      <a:pos x="69" y="11"/>
                    </a:cxn>
                    <a:cxn ang="0">
                      <a:pos x="75" y="6"/>
                    </a:cxn>
                    <a:cxn ang="0">
                      <a:pos x="80" y="2"/>
                    </a:cxn>
                    <a:cxn ang="0">
                      <a:pos x="87" y="0"/>
                    </a:cxn>
                    <a:cxn ang="0">
                      <a:pos x="93" y="0"/>
                    </a:cxn>
                    <a:cxn ang="0">
                      <a:pos x="98" y="0"/>
                    </a:cxn>
                    <a:cxn ang="0">
                      <a:pos x="104" y="2"/>
                    </a:cxn>
                    <a:cxn ang="0">
                      <a:pos x="110" y="6"/>
                    </a:cxn>
                    <a:cxn ang="0">
                      <a:pos x="115" y="11"/>
                    </a:cxn>
                    <a:cxn ang="0">
                      <a:pos x="178" y="73"/>
                    </a:cxn>
                    <a:cxn ang="0">
                      <a:pos x="178" y="73"/>
                    </a:cxn>
                    <a:cxn ang="0">
                      <a:pos x="182" y="77"/>
                    </a:cxn>
                    <a:cxn ang="0">
                      <a:pos x="184" y="82"/>
                    </a:cxn>
                    <a:cxn ang="0">
                      <a:pos x="184" y="86"/>
                    </a:cxn>
                    <a:cxn ang="0">
                      <a:pos x="184" y="91"/>
                    </a:cxn>
                    <a:cxn ang="0">
                      <a:pos x="182" y="95"/>
                    </a:cxn>
                    <a:cxn ang="0">
                      <a:pos x="178" y="97"/>
                    </a:cxn>
                    <a:cxn ang="0">
                      <a:pos x="173" y="100"/>
                    </a:cxn>
                    <a:cxn ang="0">
                      <a:pos x="166" y="101"/>
                    </a:cxn>
                    <a:cxn ang="0">
                      <a:pos x="125" y="101"/>
                    </a:cxn>
                  </a:cxnLst>
                  <a:rect l="0" t="0"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cs typeface="+mn-ea"/>
                    <a:sym typeface="+mn-lt"/>
                  </a:endParaRPr>
                </a:p>
              </p:txBody>
            </p:sp>
            <p:sp>
              <p:nvSpPr>
                <p:cNvPr id="82" name="矩形-2"/>
                <p:cNvSpPr>
                  <a:spLocks/>
                </p:cNvSpPr>
                <p:nvPr/>
              </p:nvSpPr>
              <p:spPr bwMode="auto">
                <a:xfrm>
                  <a:off x="6161680" y="3929517"/>
                  <a:ext cx="318365" cy="222855"/>
                </a:xfrm>
                <a:custGeom>
                  <a:avLst/>
                  <a:gdLst/>
                  <a:ahLst/>
                  <a:cxnLst>
                    <a:cxn ang="0">
                      <a:pos x="392" y="125"/>
                    </a:cxn>
                    <a:cxn ang="0">
                      <a:pos x="420" y="136"/>
                    </a:cxn>
                    <a:cxn ang="0">
                      <a:pos x="445" y="153"/>
                    </a:cxn>
                    <a:cxn ang="0">
                      <a:pos x="463" y="175"/>
                    </a:cxn>
                    <a:cxn ang="0">
                      <a:pos x="476" y="200"/>
                    </a:cxn>
                    <a:cxn ang="0">
                      <a:pos x="480" y="227"/>
                    </a:cxn>
                    <a:cxn ang="0">
                      <a:pos x="480" y="237"/>
                    </a:cxn>
                    <a:cxn ang="0">
                      <a:pos x="472" y="264"/>
                    </a:cxn>
                    <a:cxn ang="0">
                      <a:pos x="457" y="289"/>
                    </a:cxn>
                    <a:cxn ang="0">
                      <a:pos x="435" y="310"/>
                    </a:cxn>
                    <a:cxn ang="0">
                      <a:pos x="408" y="325"/>
                    </a:cxn>
                    <a:cxn ang="0">
                      <a:pos x="376" y="334"/>
                    </a:cxn>
                    <a:cxn ang="0">
                      <a:pos x="376" y="220"/>
                    </a:cxn>
                    <a:cxn ang="0">
                      <a:pos x="362" y="195"/>
                    </a:cxn>
                    <a:cxn ang="0">
                      <a:pos x="347" y="185"/>
                    </a:cxn>
                    <a:cxn ang="0">
                      <a:pos x="329" y="182"/>
                    </a:cxn>
                    <a:cxn ang="0">
                      <a:pos x="301" y="190"/>
                    </a:cxn>
                    <a:cxn ang="0">
                      <a:pos x="288" y="203"/>
                    </a:cxn>
                    <a:cxn ang="0">
                      <a:pos x="280" y="230"/>
                    </a:cxn>
                    <a:cxn ang="0">
                      <a:pos x="210" y="315"/>
                    </a:cxn>
                    <a:cxn ang="0">
                      <a:pos x="246" y="313"/>
                    </a:cxn>
                    <a:cxn ang="0">
                      <a:pos x="259" y="306"/>
                    </a:cxn>
                    <a:cxn ang="0">
                      <a:pos x="268" y="295"/>
                    </a:cxn>
                    <a:cxn ang="0">
                      <a:pos x="268" y="277"/>
                    </a:cxn>
                    <a:cxn ang="0">
                      <a:pos x="258" y="259"/>
                    </a:cxn>
                    <a:cxn ang="0">
                      <a:pos x="188" y="190"/>
                    </a:cxn>
                    <a:cxn ang="0">
                      <a:pos x="162" y="182"/>
                    </a:cxn>
                    <a:cxn ang="0">
                      <a:pos x="143" y="185"/>
                    </a:cxn>
                    <a:cxn ang="0">
                      <a:pos x="65" y="259"/>
                    </a:cxn>
                    <a:cxn ang="0">
                      <a:pos x="54" y="278"/>
                    </a:cxn>
                    <a:cxn ang="0">
                      <a:pos x="54" y="295"/>
                    </a:cxn>
                    <a:cxn ang="0">
                      <a:pos x="59" y="304"/>
                    </a:cxn>
                    <a:cxn ang="0">
                      <a:pos x="67" y="310"/>
                    </a:cxn>
                    <a:cxn ang="0">
                      <a:pos x="114" y="315"/>
                    </a:cxn>
                    <a:cxn ang="0">
                      <a:pos x="101" y="334"/>
                    </a:cxn>
                    <a:cxn ang="0">
                      <a:pos x="69" y="324"/>
                    </a:cxn>
                    <a:cxn ang="0">
                      <a:pos x="41" y="306"/>
                    </a:cxn>
                    <a:cxn ang="0">
                      <a:pos x="20" y="284"/>
                    </a:cxn>
                    <a:cxn ang="0">
                      <a:pos x="5" y="257"/>
                    </a:cxn>
                    <a:cxn ang="0">
                      <a:pos x="0" y="227"/>
                    </a:cxn>
                    <a:cxn ang="0">
                      <a:pos x="1" y="219"/>
                    </a:cxn>
                    <a:cxn ang="0">
                      <a:pos x="7" y="191"/>
                    </a:cxn>
                    <a:cxn ang="0">
                      <a:pos x="22" y="167"/>
                    </a:cxn>
                    <a:cxn ang="0">
                      <a:pos x="43" y="147"/>
                    </a:cxn>
                    <a:cxn ang="0">
                      <a:pos x="69" y="132"/>
                    </a:cxn>
                    <a:cxn ang="0">
                      <a:pos x="99" y="122"/>
                    </a:cxn>
                    <a:cxn ang="0">
                      <a:pos x="99" y="118"/>
                    </a:cxn>
                    <a:cxn ang="0">
                      <a:pos x="105" y="84"/>
                    </a:cxn>
                    <a:cxn ang="0">
                      <a:pos x="123" y="53"/>
                    </a:cxn>
                    <a:cxn ang="0">
                      <a:pos x="151" y="27"/>
                    </a:cxn>
                    <a:cxn ang="0">
                      <a:pos x="185" y="10"/>
                    </a:cxn>
                    <a:cxn ang="0">
                      <a:pos x="226" y="1"/>
                    </a:cxn>
                    <a:cxn ang="0">
                      <a:pos x="255" y="1"/>
                    </a:cxn>
                    <a:cxn ang="0">
                      <a:pos x="295" y="10"/>
                    </a:cxn>
                    <a:cxn ang="0">
                      <a:pos x="330" y="27"/>
                    </a:cxn>
                    <a:cxn ang="0">
                      <a:pos x="357" y="53"/>
                    </a:cxn>
                    <a:cxn ang="0">
                      <a:pos x="374" y="84"/>
                    </a:cxn>
                    <a:cxn ang="0">
                      <a:pos x="381" y="118"/>
                    </a:cxn>
                    <a:cxn ang="0">
                      <a:pos x="381" y="122"/>
                    </a:cxn>
                  </a:cxnLst>
                  <a:rect l="0" t="0"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cs typeface="+mn-ea"/>
                    <a:sym typeface="+mn-lt"/>
                  </a:endParaRPr>
                </a:p>
              </p:txBody>
            </p:sp>
            <p:sp>
              <p:nvSpPr>
                <p:cNvPr id="83" name="矩形-3"/>
                <p:cNvSpPr>
                  <a:spLocks/>
                </p:cNvSpPr>
                <p:nvPr/>
              </p:nvSpPr>
              <p:spPr bwMode="auto">
                <a:xfrm>
                  <a:off x="6318209" y="4060843"/>
                  <a:ext cx="123367" cy="173774"/>
                </a:xfrm>
                <a:custGeom>
                  <a:avLst/>
                  <a:gdLst/>
                  <a:ahLst/>
                  <a:cxnLst>
                    <a:cxn ang="0">
                      <a:pos x="126" y="162"/>
                    </a:cxn>
                    <a:cxn ang="0">
                      <a:pos x="126" y="32"/>
                    </a:cxn>
                    <a:cxn ang="0">
                      <a:pos x="126" y="32"/>
                    </a:cxn>
                    <a:cxn ang="0">
                      <a:pos x="125" y="26"/>
                    </a:cxn>
                    <a:cxn ang="0">
                      <a:pos x="123" y="19"/>
                    </a:cxn>
                    <a:cxn ang="0">
                      <a:pos x="120" y="13"/>
                    </a:cxn>
                    <a:cxn ang="0">
                      <a:pos x="116" y="8"/>
                    </a:cxn>
                    <a:cxn ang="0">
                      <a:pos x="111" y="5"/>
                    </a:cxn>
                    <a:cxn ang="0">
                      <a:pos x="106" y="2"/>
                    </a:cxn>
                    <a:cxn ang="0">
                      <a:pos x="100" y="0"/>
                    </a:cxn>
                    <a:cxn ang="0">
                      <a:pos x="94" y="0"/>
                    </a:cxn>
                    <a:cxn ang="0">
                      <a:pos x="94" y="0"/>
                    </a:cxn>
                    <a:cxn ang="0">
                      <a:pos x="94" y="0"/>
                    </a:cxn>
                    <a:cxn ang="0">
                      <a:pos x="86" y="0"/>
                    </a:cxn>
                    <a:cxn ang="0">
                      <a:pos x="80" y="2"/>
                    </a:cxn>
                    <a:cxn ang="0">
                      <a:pos x="75" y="5"/>
                    </a:cxn>
                    <a:cxn ang="0">
                      <a:pos x="70" y="8"/>
                    </a:cxn>
                    <a:cxn ang="0">
                      <a:pos x="66" y="13"/>
                    </a:cxn>
                    <a:cxn ang="0">
                      <a:pos x="64" y="19"/>
                    </a:cxn>
                    <a:cxn ang="0">
                      <a:pos x="62" y="26"/>
                    </a:cxn>
                    <a:cxn ang="0">
                      <a:pos x="62" y="32"/>
                    </a:cxn>
                    <a:cxn ang="0">
                      <a:pos x="62" y="162"/>
                    </a:cxn>
                    <a:cxn ang="0">
                      <a:pos x="17" y="162"/>
                    </a:cxn>
                    <a:cxn ang="0">
                      <a:pos x="17" y="162"/>
                    </a:cxn>
                    <a:cxn ang="0">
                      <a:pos x="11" y="162"/>
                    </a:cxn>
                    <a:cxn ang="0">
                      <a:pos x="6" y="164"/>
                    </a:cxn>
                    <a:cxn ang="0">
                      <a:pos x="2" y="167"/>
                    </a:cxn>
                    <a:cxn ang="0">
                      <a:pos x="1" y="170"/>
                    </a:cxn>
                    <a:cxn ang="0">
                      <a:pos x="0" y="175"/>
                    </a:cxn>
                    <a:cxn ang="0">
                      <a:pos x="1" y="179"/>
                    </a:cxn>
                    <a:cxn ang="0">
                      <a:pos x="3" y="184"/>
                    </a:cxn>
                    <a:cxn ang="0">
                      <a:pos x="7" y="189"/>
                    </a:cxn>
                    <a:cxn ang="0">
                      <a:pos x="70" y="251"/>
                    </a:cxn>
                    <a:cxn ang="0">
                      <a:pos x="70" y="251"/>
                    </a:cxn>
                    <a:cxn ang="0">
                      <a:pos x="76" y="256"/>
                    </a:cxn>
                    <a:cxn ang="0">
                      <a:pos x="81" y="259"/>
                    </a:cxn>
                    <a:cxn ang="0">
                      <a:pos x="88" y="262"/>
                    </a:cxn>
                    <a:cxn ang="0">
                      <a:pos x="92" y="263"/>
                    </a:cxn>
                    <a:cxn ang="0">
                      <a:pos x="99" y="262"/>
                    </a:cxn>
                    <a:cxn ang="0">
                      <a:pos x="105" y="259"/>
                    </a:cxn>
                    <a:cxn ang="0">
                      <a:pos x="110" y="256"/>
                    </a:cxn>
                    <a:cxn ang="0">
                      <a:pos x="116" y="251"/>
                    </a:cxn>
                    <a:cxn ang="0">
                      <a:pos x="179" y="189"/>
                    </a:cxn>
                    <a:cxn ang="0">
                      <a:pos x="179" y="189"/>
                    </a:cxn>
                    <a:cxn ang="0">
                      <a:pos x="183" y="185"/>
                    </a:cxn>
                    <a:cxn ang="0">
                      <a:pos x="184" y="180"/>
                    </a:cxn>
                    <a:cxn ang="0">
                      <a:pos x="185" y="175"/>
                    </a:cxn>
                    <a:cxn ang="0">
                      <a:pos x="185" y="171"/>
                    </a:cxn>
                    <a:cxn ang="0">
                      <a:pos x="183" y="168"/>
                    </a:cxn>
                    <a:cxn ang="0">
                      <a:pos x="179" y="164"/>
                    </a:cxn>
                    <a:cxn ang="0">
                      <a:pos x="173" y="162"/>
                    </a:cxn>
                    <a:cxn ang="0">
                      <a:pos x="165" y="162"/>
                    </a:cxn>
                    <a:cxn ang="0">
                      <a:pos x="126" y="162"/>
                    </a:cxn>
                  </a:cxnLst>
                  <a:rect l="0" t="0"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cs typeface="+mn-ea"/>
                    <a:sym typeface="+mn-lt"/>
                  </a:endParaRPr>
                </a:p>
              </p:txBody>
            </p:sp>
          </p:grpSp>
        </p:grpSp>
        <p:sp>
          <p:nvSpPr>
            <p:cNvPr id="84" name="TextBox 83"/>
            <p:cNvSpPr txBox="1"/>
            <p:nvPr/>
          </p:nvSpPr>
          <p:spPr>
            <a:xfrm>
              <a:off x="447113" y="2492434"/>
              <a:ext cx="594623" cy="276999"/>
            </a:xfrm>
            <a:prstGeom prst="rect">
              <a:avLst/>
            </a:prstGeom>
            <a:noFill/>
          </p:spPr>
          <p:txBody>
            <a:bodyPr wrap="square" rtlCol="0">
              <a:spAutoFit/>
            </a:bodyPr>
            <a:lstStyle/>
            <a:p>
              <a:pPr algn="ctr"/>
              <a:r>
                <a:rPr lang="zh-CN" altLang="en-US" sz="1200" b="1" dirty="0">
                  <a:solidFill>
                    <a:schemeClr val="tx1">
                      <a:lumMod val="65000"/>
                      <a:lumOff val="35000"/>
                    </a:schemeClr>
                  </a:solidFill>
                  <a:cs typeface="+mn-ea"/>
                  <a:sym typeface="+mn-lt"/>
                </a:rPr>
                <a:t>线下</a:t>
              </a:r>
            </a:p>
          </p:txBody>
        </p:sp>
        <p:sp>
          <p:nvSpPr>
            <p:cNvPr id="85" name="TextBox 84"/>
            <p:cNvSpPr txBox="1"/>
            <p:nvPr/>
          </p:nvSpPr>
          <p:spPr>
            <a:xfrm>
              <a:off x="459627" y="4265292"/>
              <a:ext cx="594623" cy="276999"/>
            </a:xfrm>
            <a:prstGeom prst="rect">
              <a:avLst/>
            </a:prstGeom>
            <a:noFill/>
          </p:spPr>
          <p:txBody>
            <a:bodyPr wrap="square" rtlCol="0">
              <a:spAutoFit/>
            </a:bodyPr>
            <a:lstStyle/>
            <a:p>
              <a:pPr algn="ctr"/>
              <a:r>
                <a:rPr lang="zh-CN" altLang="en-US" sz="1200" b="1" dirty="0">
                  <a:solidFill>
                    <a:schemeClr val="tx1">
                      <a:lumMod val="65000"/>
                      <a:lumOff val="35000"/>
                    </a:schemeClr>
                  </a:solidFill>
                  <a:cs typeface="+mn-ea"/>
                  <a:sym typeface="+mn-lt"/>
                </a:rPr>
                <a:t>线上</a:t>
              </a:r>
            </a:p>
          </p:txBody>
        </p:sp>
        <p:cxnSp>
          <p:nvCxnSpPr>
            <p:cNvPr id="86" name="直接箭头连接符 85"/>
            <p:cNvCxnSpPr/>
            <p:nvPr/>
          </p:nvCxnSpPr>
          <p:spPr>
            <a:xfrm>
              <a:off x="1054250" y="4003735"/>
              <a:ext cx="353233" cy="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740159" y="3373785"/>
              <a:ext cx="915762" cy="369332"/>
            </a:xfrm>
            <a:prstGeom prst="rect">
              <a:avLst/>
            </a:prstGeom>
          </p:spPr>
          <p:txBody>
            <a:bodyPr wrap="square">
              <a:spAutoFit/>
            </a:bodyPr>
            <a:lstStyle/>
            <a:p>
              <a:pPr algn="ctr"/>
              <a:r>
                <a:rPr lang="zh-CN" altLang="en-US" sz="900" dirty="0">
                  <a:solidFill>
                    <a:schemeClr val="tx1">
                      <a:lumMod val="65000"/>
                      <a:lumOff val="35000"/>
                    </a:schemeClr>
                  </a:solidFill>
                  <a:cs typeface="+mn-ea"/>
                  <a:sym typeface="+mn-lt"/>
                </a:rPr>
                <a:t>关注</a:t>
              </a:r>
              <a:r>
                <a:rPr lang="en-US" altLang="zh-CN" sz="900" dirty="0">
                  <a:solidFill>
                    <a:schemeClr val="tx1">
                      <a:lumMod val="65000"/>
                      <a:lumOff val="35000"/>
                    </a:schemeClr>
                  </a:solidFill>
                  <a:cs typeface="+mn-ea"/>
                  <a:sym typeface="+mn-lt"/>
                </a:rPr>
                <a:t>APP</a:t>
              </a:r>
              <a:r>
                <a:rPr lang="zh-CN" altLang="en-US" sz="900" dirty="0">
                  <a:solidFill>
                    <a:schemeClr val="tx1">
                      <a:lumMod val="65000"/>
                      <a:lumOff val="35000"/>
                    </a:schemeClr>
                  </a:solidFill>
                  <a:cs typeface="+mn-ea"/>
                  <a:sym typeface="+mn-lt"/>
                </a:rPr>
                <a:t>／微信公众号</a:t>
              </a:r>
            </a:p>
          </p:txBody>
        </p:sp>
        <p:sp>
          <p:nvSpPr>
            <p:cNvPr id="89" name="矩形 88"/>
            <p:cNvSpPr/>
            <p:nvPr/>
          </p:nvSpPr>
          <p:spPr>
            <a:xfrm>
              <a:off x="1902200" y="3449985"/>
              <a:ext cx="915762" cy="230832"/>
            </a:xfrm>
            <a:prstGeom prst="rect">
              <a:avLst/>
            </a:prstGeom>
          </p:spPr>
          <p:txBody>
            <a:bodyPr wrap="square">
              <a:spAutoFit/>
            </a:bodyPr>
            <a:lstStyle/>
            <a:p>
              <a:pPr algn="ctr"/>
              <a:r>
                <a:rPr lang="zh-CN" altLang="en-US" sz="900" dirty="0">
                  <a:solidFill>
                    <a:schemeClr val="tx1">
                      <a:lumMod val="65000"/>
                      <a:lumOff val="35000"/>
                    </a:schemeClr>
                  </a:solidFill>
                  <a:cs typeface="+mn-ea"/>
                  <a:sym typeface="+mn-lt"/>
                </a:rPr>
                <a:t>注册会员</a:t>
              </a:r>
            </a:p>
          </p:txBody>
        </p:sp>
        <p:sp>
          <p:nvSpPr>
            <p:cNvPr id="90" name="矩形 89"/>
            <p:cNvSpPr/>
            <p:nvPr/>
          </p:nvSpPr>
          <p:spPr>
            <a:xfrm>
              <a:off x="3263846" y="3449985"/>
              <a:ext cx="915762" cy="230832"/>
            </a:xfrm>
            <a:prstGeom prst="rect">
              <a:avLst/>
            </a:prstGeom>
          </p:spPr>
          <p:txBody>
            <a:bodyPr wrap="square">
              <a:spAutoFit/>
            </a:bodyPr>
            <a:lstStyle/>
            <a:p>
              <a:pPr algn="ctr"/>
              <a:r>
                <a:rPr lang="zh-CN" altLang="en-US" sz="900" dirty="0">
                  <a:solidFill>
                    <a:schemeClr val="tx1">
                      <a:lumMod val="65000"/>
                      <a:lumOff val="35000"/>
                    </a:schemeClr>
                  </a:solidFill>
                  <a:cs typeface="+mn-ea"/>
                  <a:sym typeface="+mn-lt"/>
                </a:rPr>
                <a:t>应用使用</a:t>
              </a:r>
            </a:p>
          </p:txBody>
        </p:sp>
        <p:cxnSp>
          <p:nvCxnSpPr>
            <p:cNvPr id="91" name="直接箭头连接符 90"/>
            <p:cNvCxnSpPr/>
            <p:nvPr/>
          </p:nvCxnSpPr>
          <p:spPr>
            <a:xfrm>
              <a:off x="2183464" y="4003735"/>
              <a:ext cx="353233" cy="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3528578" y="4003735"/>
              <a:ext cx="353233" cy="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1043247" y="2206384"/>
              <a:ext cx="252000" cy="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651967" y="1616390"/>
              <a:ext cx="915762" cy="230832"/>
            </a:xfrm>
            <a:prstGeom prst="rect">
              <a:avLst/>
            </a:prstGeom>
          </p:spPr>
          <p:txBody>
            <a:bodyPr wrap="square">
              <a:spAutoFit/>
            </a:bodyPr>
            <a:lstStyle/>
            <a:p>
              <a:pPr algn="ctr"/>
              <a:r>
                <a:rPr lang="zh-CN" altLang="en-US" sz="900" dirty="0">
                  <a:solidFill>
                    <a:schemeClr val="tx1">
                      <a:lumMod val="65000"/>
                      <a:lumOff val="35000"/>
                    </a:schemeClr>
                  </a:solidFill>
                  <a:cs typeface="+mn-ea"/>
                  <a:sym typeface="+mn-lt"/>
                </a:rPr>
                <a:t>打开</a:t>
              </a:r>
              <a:r>
                <a:rPr lang="en-US" altLang="zh-CN" sz="900" dirty="0">
                  <a:solidFill>
                    <a:schemeClr val="tx1">
                      <a:lumMod val="65000"/>
                      <a:lumOff val="35000"/>
                    </a:schemeClr>
                  </a:solidFill>
                  <a:cs typeface="+mn-ea"/>
                  <a:sym typeface="+mn-lt"/>
                </a:rPr>
                <a:t>WIFI</a:t>
              </a:r>
              <a:endParaRPr lang="zh-CN" altLang="en-US" sz="900" dirty="0">
                <a:solidFill>
                  <a:schemeClr val="tx1">
                    <a:lumMod val="65000"/>
                    <a:lumOff val="35000"/>
                  </a:schemeClr>
                </a:solidFill>
                <a:cs typeface="+mn-ea"/>
                <a:sym typeface="+mn-lt"/>
              </a:endParaRPr>
            </a:p>
          </p:txBody>
        </p:sp>
        <p:sp>
          <p:nvSpPr>
            <p:cNvPr id="95" name="矩形 94"/>
            <p:cNvSpPr/>
            <p:nvPr/>
          </p:nvSpPr>
          <p:spPr>
            <a:xfrm>
              <a:off x="1697110" y="1616390"/>
              <a:ext cx="915762" cy="230832"/>
            </a:xfrm>
            <a:prstGeom prst="rect">
              <a:avLst/>
            </a:prstGeom>
          </p:spPr>
          <p:txBody>
            <a:bodyPr wrap="square">
              <a:spAutoFit/>
            </a:bodyPr>
            <a:lstStyle/>
            <a:p>
              <a:pPr algn="ctr"/>
              <a:r>
                <a:rPr lang="zh-CN" altLang="en-US" sz="900" dirty="0">
                  <a:solidFill>
                    <a:schemeClr val="tx1">
                      <a:lumMod val="65000"/>
                      <a:lumOff val="35000"/>
                    </a:schemeClr>
                  </a:solidFill>
                  <a:cs typeface="+mn-ea"/>
                  <a:sym typeface="+mn-lt"/>
                </a:rPr>
                <a:t>登录</a:t>
              </a:r>
              <a:r>
                <a:rPr lang="en-US" altLang="zh-CN" sz="900" dirty="0">
                  <a:solidFill>
                    <a:schemeClr val="tx1">
                      <a:lumMod val="65000"/>
                      <a:lumOff val="35000"/>
                    </a:schemeClr>
                  </a:solidFill>
                  <a:cs typeface="+mn-ea"/>
                  <a:sym typeface="+mn-lt"/>
                </a:rPr>
                <a:t>WIFI</a:t>
              </a:r>
              <a:endParaRPr lang="zh-CN" altLang="en-US" sz="900" dirty="0">
                <a:solidFill>
                  <a:schemeClr val="tx1">
                    <a:lumMod val="65000"/>
                    <a:lumOff val="35000"/>
                  </a:schemeClr>
                </a:solidFill>
                <a:cs typeface="+mn-ea"/>
                <a:sym typeface="+mn-lt"/>
              </a:endParaRPr>
            </a:p>
          </p:txBody>
        </p:sp>
        <p:sp>
          <p:nvSpPr>
            <p:cNvPr id="96" name="矩形 95"/>
            <p:cNvSpPr/>
            <p:nvPr/>
          </p:nvSpPr>
          <p:spPr>
            <a:xfrm>
              <a:off x="2742253" y="1616390"/>
              <a:ext cx="915762" cy="230832"/>
            </a:xfrm>
            <a:prstGeom prst="rect">
              <a:avLst/>
            </a:prstGeom>
          </p:spPr>
          <p:txBody>
            <a:bodyPr wrap="square">
              <a:spAutoFit/>
            </a:bodyPr>
            <a:lstStyle/>
            <a:p>
              <a:pPr algn="ctr"/>
              <a:r>
                <a:rPr lang="zh-CN" altLang="en-US" sz="900" dirty="0">
                  <a:solidFill>
                    <a:schemeClr val="tx1">
                      <a:lumMod val="65000"/>
                      <a:lumOff val="35000"/>
                    </a:schemeClr>
                  </a:solidFill>
                  <a:cs typeface="+mn-ea"/>
                  <a:sym typeface="+mn-lt"/>
                </a:rPr>
                <a:t>消费积分</a:t>
              </a:r>
            </a:p>
          </p:txBody>
        </p:sp>
        <p:cxnSp>
          <p:nvCxnSpPr>
            <p:cNvPr id="97" name="直接箭头连接符 96"/>
            <p:cNvCxnSpPr/>
            <p:nvPr/>
          </p:nvCxnSpPr>
          <p:spPr>
            <a:xfrm>
              <a:off x="1979230" y="2206384"/>
              <a:ext cx="252000" cy="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915213" y="2206384"/>
              <a:ext cx="252000" cy="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3965496" y="2206384"/>
              <a:ext cx="252000" cy="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1444951" y="2609022"/>
              <a:ext cx="457249" cy="1134095"/>
            </a:xfrm>
            <a:prstGeom prst="straightConnector1">
              <a:avLst/>
            </a:prstGeom>
            <a:ln w="3175">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1163132" y="2896447"/>
              <a:ext cx="915762" cy="369332"/>
            </a:xfrm>
            <a:prstGeom prst="rect">
              <a:avLst/>
            </a:prstGeom>
            <a:solidFill>
              <a:schemeClr val="tx1">
                <a:lumMod val="75000"/>
                <a:lumOff val="25000"/>
              </a:schemeClr>
            </a:solidFill>
          </p:spPr>
          <p:txBody>
            <a:bodyPr wrap="square">
              <a:spAutoFit/>
            </a:bodyPr>
            <a:lstStyle/>
            <a:p>
              <a:pPr algn="ctr"/>
              <a:r>
                <a:rPr lang="zh-CN" altLang="en-US" sz="900" dirty="0">
                  <a:solidFill>
                    <a:schemeClr val="bg1"/>
                  </a:solidFill>
                  <a:cs typeface="+mn-ea"/>
                  <a:sym typeface="+mn-lt"/>
                </a:rPr>
                <a:t>室内定位用户“逛”的行为</a:t>
              </a:r>
            </a:p>
          </p:txBody>
        </p:sp>
        <p:cxnSp>
          <p:nvCxnSpPr>
            <p:cNvPr id="115" name="直接箭头连接符 114"/>
            <p:cNvCxnSpPr>
              <a:stCxn id="58" idx="2"/>
            </p:cNvCxnSpPr>
            <p:nvPr/>
          </p:nvCxnSpPr>
          <p:spPr>
            <a:xfrm>
              <a:off x="3584679" y="2546722"/>
              <a:ext cx="594929" cy="1134095"/>
            </a:xfrm>
            <a:prstGeom prst="straightConnector1">
              <a:avLst/>
            </a:prstGeom>
            <a:ln w="3175">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3354819" y="2896447"/>
              <a:ext cx="1205947" cy="369332"/>
            </a:xfrm>
            <a:prstGeom prst="rect">
              <a:avLst/>
            </a:prstGeom>
            <a:solidFill>
              <a:schemeClr val="tx1">
                <a:lumMod val="75000"/>
                <a:lumOff val="25000"/>
              </a:schemeClr>
            </a:solidFill>
          </p:spPr>
          <p:txBody>
            <a:bodyPr wrap="square">
              <a:spAutoFit/>
            </a:bodyPr>
            <a:lstStyle/>
            <a:p>
              <a:pPr algn="ctr"/>
              <a:r>
                <a:rPr lang="zh-CN" altLang="en-US" sz="900" dirty="0">
                  <a:solidFill>
                    <a:schemeClr val="bg1"/>
                  </a:solidFill>
                  <a:cs typeface="+mn-ea"/>
                  <a:sym typeface="+mn-lt"/>
                </a:rPr>
                <a:t>店铺数据通监测用户“买”的行为</a:t>
              </a:r>
            </a:p>
          </p:txBody>
        </p:sp>
      </p:grpSp>
      <p:sp>
        <p:nvSpPr>
          <p:cNvPr id="87" name="矩形 86">
            <a:extLst>
              <a:ext uri="{FF2B5EF4-FFF2-40B4-BE49-F238E27FC236}">
                <a16:creationId xmlns:a16="http://schemas.microsoft.com/office/drawing/2014/main" id="{93C30C82-2BE2-4FD0-9557-C713BC6C886E}"/>
              </a:ext>
            </a:extLst>
          </p:cNvPr>
          <p:cNvSpPr/>
          <p:nvPr/>
        </p:nvSpPr>
        <p:spPr>
          <a:xfrm>
            <a:off x="568585" y="245057"/>
            <a:ext cx="2273699"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消费者消费习惯分析</a:t>
            </a:r>
          </a:p>
        </p:txBody>
      </p:sp>
      <p:sp>
        <p:nvSpPr>
          <p:cNvPr id="100" name="矩形 99">
            <a:extLst>
              <a:ext uri="{FF2B5EF4-FFF2-40B4-BE49-F238E27FC236}">
                <a16:creationId xmlns:a16="http://schemas.microsoft.com/office/drawing/2014/main" id="{B1546B8E-232C-48E9-AF5E-DC53D92D1F0D}"/>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1" name="矩形 100">
            <a:extLst>
              <a:ext uri="{FF2B5EF4-FFF2-40B4-BE49-F238E27FC236}">
                <a16:creationId xmlns:a16="http://schemas.microsoft.com/office/drawing/2014/main" id="{3D21AFE0-8E25-4887-88D0-EBC2567B5751}"/>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223368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heel(1)">
                                      <p:cBhvr>
                                        <p:cTn id="15" dur="1000"/>
                                        <p:tgtEl>
                                          <p:spTgt spid="21"/>
                                        </p:tgtEl>
                                      </p:cBhvr>
                                    </p:animEffect>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anim calcmode="lin" valueType="num">
                                      <p:cBhvr>
                                        <p:cTn id="20" dur="750" fill="hold"/>
                                        <p:tgtEl>
                                          <p:spTgt spid="12"/>
                                        </p:tgtEl>
                                        <p:attrNameLst>
                                          <p:attrName>ppt_x</p:attrName>
                                        </p:attrNameLst>
                                      </p:cBhvr>
                                      <p:tavLst>
                                        <p:tav tm="0">
                                          <p:val>
                                            <p:strVal val="#ppt_x"/>
                                          </p:val>
                                        </p:tav>
                                        <p:tav tm="100000">
                                          <p:val>
                                            <p:strVal val="#ppt_x"/>
                                          </p:val>
                                        </p:tav>
                                      </p:tavLst>
                                    </p:anim>
                                    <p:anim calcmode="lin" valueType="num">
                                      <p:cBhvr>
                                        <p:cTn id="21" dur="75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275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par>
                          <p:cTn id="26" fill="hold">
                            <p:stCondLst>
                              <p:cond delay="325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29"/>
                                        </p:tgtEl>
                                        <p:attrNameLst>
                                          <p:attrName>style.visibility</p:attrName>
                                        </p:attrNameLst>
                                      </p:cBhvr>
                                      <p:to>
                                        <p:strVal val="visible"/>
                                      </p:to>
                                    </p:set>
                                    <p:anim calcmode="lin" valueType="num">
                                      <p:cBhvr>
                                        <p:cTn id="29" dur="500" fill="hold"/>
                                        <p:tgtEl>
                                          <p:spTgt spid="29"/>
                                        </p:tgtEl>
                                        <p:attrNameLst>
                                          <p:attrName>ppt_w</p:attrName>
                                        </p:attrNameLst>
                                      </p:cBhvr>
                                      <p:tavLst>
                                        <p:tav tm="0">
                                          <p:val>
                                            <p:fltVal val="0"/>
                                          </p:val>
                                        </p:tav>
                                        <p:tav tm="100000">
                                          <p:val>
                                            <p:strVal val="#ppt_w"/>
                                          </p:val>
                                        </p:tav>
                                      </p:tavLst>
                                    </p:anim>
                                    <p:anim calcmode="lin" valueType="num">
                                      <p:cBhvr>
                                        <p:cTn id="30" dur="500" fill="hold"/>
                                        <p:tgtEl>
                                          <p:spTgt spid="29"/>
                                        </p:tgtEl>
                                        <p:attrNameLst>
                                          <p:attrName>ppt_h</p:attrName>
                                        </p:attrNameLst>
                                      </p:cBhvr>
                                      <p:tavLst>
                                        <p:tav tm="0">
                                          <p:val>
                                            <p:fltVal val="0"/>
                                          </p:val>
                                        </p:tav>
                                        <p:tav tm="100000">
                                          <p:val>
                                            <p:strVal val="#ppt_h"/>
                                          </p:val>
                                        </p:tav>
                                      </p:tavLst>
                                    </p:anim>
                                    <p:animEffect transition="in" filter="fade">
                                      <p:cBhvr>
                                        <p:cTn id="31" dur="500"/>
                                        <p:tgtEl>
                                          <p:spTgt spid="29"/>
                                        </p:tgtEl>
                                      </p:cBhvr>
                                    </p:animEffect>
                                  </p:childTnLst>
                                </p:cTn>
                              </p:par>
                            </p:childTnLst>
                          </p:cTn>
                        </p:par>
                        <p:par>
                          <p:cTn id="32" fill="hold">
                            <p:stCondLst>
                              <p:cond delay="4750"/>
                            </p:stCondLst>
                            <p:childTnLst>
                              <p:par>
                                <p:cTn id="33" presetID="22" presetClass="entr" presetSubtype="1"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1500"/>
                                        <p:tgtEl>
                                          <p:spTgt spid="32"/>
                                        </p:tgtEl>
                                      </p:cBhvr>
                                    </p:animEffect>
                                  </p:childTnLst>
                                </p:cTn>
                              </p:par>
                              <p:par>
                                <p:cTn id="36" presetID="53" presetClass="entr" presetSubtype="16" fill="hold" grpId="0" nodeType="withEffect">
                                  <p:stCondLst>
                                    <p:cond delay="0"/>
                                  </p:stCondLst>
                                  <p:iterate type="lt">
                                    <p:tmPct val="10000"/>
                                  </p:iterate>
                                  <p:childTnLst>
                                    <p:set>
                                      <p:cBhvr>
                                        <p:cTn id="37" dur="1" fill="hold">
                                          <p:stCondLst>
                                            <p:cond delay="0"/>
                                          </p:stCondLst>
                                        </p:cTn>
                                        <p:tgtEl>
                                          <p:spTgt spid="87"/>
                                        </p:tgtEl>
                                        <p:attrNameLst>
                                          <p:attrName>style.visibility</p:attrName>
                                        </p:attrNameLst>
                                      </p:cBhvr>
                                      <p:to>
                                        <p:strVal val="visible"/>
                                      </p:to>
                                    </p:set>
                                    <p:anim calcmode="lin" valueType="num">
                                      <p:cBhvr>
                                        <p:cTn id="38" dur="500" fill="hold"/>
                                        <p:tgtEl>
                                          <p:spTgt spid="87"/>
                                        </p:tgtEl>
                                        <p:attrNameLst>
                                          <p:attrName>ppt_w</p:attrName>
                                        </p:attrNameLst>
                                      </p:cBhvr>
                                      <p:tavLst>
                                        <p:tav tm="0">
                                          <p:val>
                                            <p:fltVal val="0"/>
                                          </p:val>
                                        </p:tav>
                                        <p:tav tm="100000">
                                          <p:val>
                                            <p:strVal val="#ppt_w"/>
                                          </p:val>
                                        </p:tav>
                                      </p:tavLst>
                                    </p:anim>
                                    <p:anim calcmode="lin" valueType="num">
                                      <p:cBhvr>
                                        <p:cTn id="39" dur="500" fill="hold"/>
                                        <p:tgtEl>
                                          <p:spTgt spid="87"/>
                                        </p:tgtEl>
                                        <p:attrNameLst>
                                          <p:attrName>ppt_h</p:attrName>
                                        </p:attrNameLst>
                                      </p:cBhvr>
                                      <p:tavLst>
                                        <p:tav tm="0">
                                          <p:val>
                                            <p:fltVal val="0"/>
                                          </p:val>
                                        </p:tav>
                                        <p:tav tm="100000">
                                          <p:val>
                                            <p:strVal val="#ppt_h"/>
                                          </p:val>
                                        </p:tav>
                                      </p:tavLst>
                                    </p:anim>
                                    <p:animEffect transition="in" filter="fade">
                                      <p:cBhvr>
                                        <p:cTn id="4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29" grpId="0"/>
      <p:bldP spid="32" grpId="0"/>
      <p:bldP spid="34" grpId="0"/>
      <p:bldP spid="8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PA-矩形 1"/>
          <p:cNvSpPr/>
          <p:nvPr>
            <p:custDataLst>
              <p:tags r:id="rId1"/>
            </p:custDataLst>
          </p:nvPr>
        </p:nvSpPr>
        <p:spPr>
          <a:xfrm>
            <a:off x="291828" y="168793"/>
            <a:ext cx="8612221" cy="4688732"/>
          </a:xfrm>
          <a:prstGeom prst="rect">
            <a:avLst/>
          </a:prstGeom>
          <a:solidFill>
            <a:schemeClr val="tx1">
              <a:lumMod val="75000"/>
              <a:lumOff val="25000"/>
            </a:schemeClr>
          </a:solidFill>
          <a:ln>
            <a:solidFill>
              <a:srgbClr val="334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4">
                  <a:lumMod val="20000"/>
                  <a:lumOff val="80000"/>
                </a:schemeClr>
              </a:solidFill>
              <a:cs typeface="+mn-ea"/>
              <a:sym typeface="+mn-lt"/>
            </a:endParaRPr>
          </a:p>
        </p:txBody>
      </p:sp>
      <p:sp>
        <p:nvSpPr>
          <p:cNvPr id="3" name="矩形 2"/>
          <p:cNvSpPr/>
          <p:nvPr/>
        </p:nvSpPr>
        <p:spPr>
          <a:xfrm>
            <a:off x="3671717" y="314797"/>
            <a:ext cx="1781137" cy="860621"/>
          </a:xfrm>
          <a:prstGeom prst="rect">
            <a:avLst/>
          </a:prstGeom>
        </p:spPr>
        <p:txBody>
          <a:bodyPr wrap="square" lIns="51435" tIns="25718" rIns="51435" bIns="25718" anchor="ctr" anchorCtr="1">
            <a:spAutoFit/>
          </a:bodyPr>
          <a:lstStyle/>
          <a:p>
            <a:pPr>
              <a:lnSpc>
                <a:spcPct val="130000"/>
              </a:lnSpc>
            </a:pPr>
            <a:r>
              <a:rPr lang="zh-CN" altLang="en-US" sz="4400" dirty="0">
                <a:solidFill>
                  <a:schemeClr val="accent4">
                    <a:lumMod val="20000"/>
                    <a:lumOff val="80000"/>
                  </a:schemeClr>
                </a:solidFill>
                <a:cs typeface="+mn-ea"/>
                <a:sym typeface="+mn-lt"/>
              </a:rPr>
              <a:t>目录</a:t>
            </a:r>
          </a:p>
        </p:txBody>
      </p:sp>
      <p:sp>
        <p:nvSpPr>
          <p:cNvPr id="6" name="PA-文本框 6"/>
          <p:cNvSpPr txBox="1"/>
          <p:nvPr>
            <p:custDataLst>
              <p:tags r:id="rId2"/>
            </p:custDataLst>
          </p:nvPr>
        </p:nvSpPr>
        <p:spPr>
          <a:xfrm>
            <a:off x="2143757" y="2583447"/>
            <a:ext cx="1087477" cy="346249"/>
          </a:xfrm>
          <a:prstGeom prst="rect">
            <a:avLst/>
          </a:prstGeom>
          <a:noFill/>
        </p:spPr>
        <p:txBody>
          <a:bodyPr wrap="none" lIns="68580" tIns="34290" rIns="68580" bIns="34290" rtlCol="0">
            <a:spAutoFit/>
          </a:bodyPr>
          <a:lstStyle>
            <a:defPPr>
              <a:defRPr lang="zh-CN"/>
            </a:defPPr>
            <a:lvl1pPr>
              <a:defRPr sz="1800" b="1">
                <a:solidFill>
                  <a:schemeClr val="bg1"/>
                </a:solidFill>
                <a:latin typeface="方正正黑简体" panose="02000000000000000000" pitchFamily="2" charset="-122"/>
                <a:ea typeface="方正正黑简体" panose="02000000000000000000" pitchFamily="2" charset="-122"/>
                <a:cs typeface="+mn-ea"/>
              </a:defRPr>
            </a:lvl1pPr>
          </a:lstStyle>
          <a:p>
            <a:r>
              <a:rPr lang="zh-CN" altLang="en-US" dirty="0">
                <a:solidFill>
                  <a:schemeClr val="accent4">
                    <a:lumMod val="20000"/>
                    <a:lumOff val="80000"/>
                  </a:schemeClr>
                </a:solidFill>
                <a:latin typeface="+mn-lt"/>
                <a:ea typeface="+mn-ea"/>
                <a:sym typeface="+mn-lt"/>
              </a:rPr>
              <a:t>现场管理</a:t>
            </a:r>
          </a:p>
        </p:txBody>
      </p:sp>
      <p:sp>
        <p:nvSpPr>
          <p:cNvPr id="7" name="PA-矩形 6"/>
          <p:cNvSpPr/>
          <p:nvPr>
            <p:custDataLst>
              <p:tags r:id="rId3"/>
            </p:custDataLst>
          </p:nvPr>
        </p:nvSpPr>
        <p:spPr>
          <a:xfrm>
            <a:off x="3911062" y="3175390"/>
            <a:ext cx="1574217" cy="487954"/>
          </a:xfrm>
          <a:prstGeom prst="rect">
            <a:avLst/>
          </a:prstGeom>
        </p:spPr>
        <p:txBody>
          <a:bodyPr vert="horz" wrap="square" lIns="68580" tIns="34290" rIns="68580" bIns="34290" anchor="ctr" anchorCtr="1">
            <a:spAutoFit/>
          </a:bodyPr>
          <a:lstStyle/>
          <a:p>
            <a:pPr>
              <a:lnSpc>
                <a:spcPct val="130000"/>
              </a:lnSpc>
            </a:pPr>
            <a:r>
              <a:rPr lang="zh-CN" altLang="en-US" sz="1100" dirty="0">
                <a:solidFill>
                  <a:schemeClr val="accent4">
                    <a:lumMod val="20000"/>
                    <a:lumOff val="80000"/>
                  </a:schemeClr>
                </a:solidFill>
                <a:cs typeface="+mn-ea"/>
                <a:sym typeface="+mn-lt"/>
              </a:rPr>
              <a:t>了解商业、了解商家，密切关注商户情况</a:t>
            </a:r>
          </a:p>
        </p:txBody>
      </p:sp>
      <p:sp>
        <p:nvSpPr>
          <p:cNvPr id="8" name="PA-文本框 6"/>
          <p:cNvSpPr txBox="1"/>
          <p:nvPr>
            <p:custDataLst>
              <p:tags r:id="rId4"/>
            </p:custDataLst>
          </p:nvPr>
        </p:nvSpPr>
        <p:spPr>
          <a:xfrm>
            <a:off x="4074934" y="2591596"/>
            <a:ext cx="1087477" cy="346249"/>
          </a:xfrm>
          <a:prstGeom prst="rect">
            <a:avLst/>
          </a:prstGeom>
          <a:noFill/>
        </p:spPr>
        <p:txBody>
          <a:bodyPr wrap="none" lIns="68580" tIns="34290" rIns="68580" bIns="34290" rtlCol="0">
            <a:spAutoFit/>
          </a:bodyPr>
          <a:lstStyle/>
          <a:p>
            <a:r>
              <a:rPr lang="zh-CN" altLang="en-US" sz="1800" b="1" dirty="0">
                <a:solidFill>
                  <a:schemeClr val="accent4">
                    <a:lumMod val="20000"/>
                    <a:lumOff val="80000"/>
                  </a:schemeClr>
                </a:solidFill>
                <a:cs typeface="+mn-ea"/>
                <a:sym typeface="+mn-lt"/>
              </a:rPr>
              <a:t>运营管理</a:t>
            </a:r>
          </a:p>
        </p:txBody>
      </p:sp>
      <p:sp>
        <p:nvSpPr>
          <p:cNvPr id="9" name="PA-矩形 8"/>
          <p:cNvSpPr/>
          <p:nvPr>
            <p:custDataLst>
              <p:tags r:id="rId5"/>
            </p:custDataLst>
          </p:nvPr>
        </p:nvSpPr>
        <p:spPr>
          <a:xfrm>
            <a:off x="5800563" y="3202176"/>
            <a:ext cx="1470806" cy="487954"/>
          </a:xfrm>
          <a:prstGeom prst="rect">
            <a:avLst/>
          </a:prstGeom>
        </p:spPr>
        <p:txBody>
          <a:bodyPr vert="horz" wrap="square" lIns="68580" tIns="34290" rIns="68580" bIns="34290" anchor="ctr" anchorCtr="1">
            <a:spAutoFit/>
          </a:bodyPr>
          <a:lstStyle/>
          <a:p>
            <a:pPr>
              <a:lnSpc>
                <a:spcPct val="130000"/>
              </a:lnSpc>
            </a:pPr>
            <a:r>
              <a:rPr lang="zh-CN" altLang="en-US" sz="1100" dirty="0">
                <a:solidFill>
                  <a:schemeClr val="accent4">
                    <a:lumMod val="20000"/>
                    <a:lumOff val="80000"/>
                  </a:schemeClr>
                </a:solidFill>
                <a:cs typeface="+mn-ea"/>
                <a:sym typeface="+mn-lt"/>
              </a:rPr>
              <a:t>协助招商、协助企划、协助物业</a:t>
            </a:r>
          </a:p>
        </p:txBody>
      </p:sp>
      <p:sp>
        <p:nvSpPr>
          <p:cNvPr id="10" name="PA-文本框 6"/>
          <p:cNvSpPr txBox="1"/>
          <p:nvPr>
            <p:custDataLst>
              <p:tags r:id="rId6"/>
            </p:custDataLst>
          </p:nvPr>
        </p:nvSpPr>
        <p:spPr>
          <a:xfrm>
            <a:off x="5922749" y="2601447"/>
            <a:ext cx="1087477" cy="346249"/>
          </a:xfrm>
          <a:prstGeom prst="rect">
            <a:avLst/>
          </a:prstGeom>
          <a:noFill/>
        </p:spPr>
        <p:txBody>
          <a:bodyPr wrap="none" lIns="68580" tIns="34290" rIns="68580" bIns="34290" rtlCol="0">
            <a:spAutoFit/>
          </a:bodyPr>
          <a:lstStyle>
            <a:defPPr>
              <a:defRPr lang="zh-CN"/>
            </a:defPPr>
            <a:lvl1pPr>
              <a:defRPr sz="1800" b="1">
                <a:solidFill>
                  <a:schemeClr val="bg1"/>
                </a:solidFill>
                <a:latin typeface="方正正黑简体" panose="02000000000000000000" pitchFamily="2" charset="-122"/>
                <a:ea typeface="方正正黑简体" panose="02000000000000000000" pitchFamily="2" charset="-122"/>
                <a:cs typeface="+mn-ea"/>
              </a:defRPr>
            </a:lvl1pPr>
          </a:lstStyle>
          <a:p>
            <a:r>
              <a:rPr lang="zh-CN" altLang="en-US" dirty="0">
                <a:solidFill>
                  <a:schemeClr val="accent4">
                    <a:lumMod val="20000"/>
                    <a:lumOff val="80000"/>
                  </a:schemeClr>
                </a:solidFill>
                <a:latin typeface="+mn-lt"/>
                <a:ea typeface="+mn-ea"/>
                <a:sym typeface="+mn-lt"/>
              </a:rPr>
              <a:t>协作机制</a:t>
            </a:r>
          </a:p>
        </p:txBody>
      </p:sp>
      <p:sp>
        <p:nvSpPr>
          <p:cNvPr id="14" name="PA-矩形 13"/>
          <p:cNvSpPr/>
          <p:nvPr>
            <p:custDataLst>
              <p:tags r:id="rId7"/>
            </p:custDataLst>
          </p:nvPr>
        </p:nvSpPr>
        <p:spPr>
          <a:xfrm>
            <a:off x="2204277" y="1548580"/>
            <a:ext cx="966438" cy="934168"/>
          </a:xfrm>
          <a:prstGeom prst="rect">
            <a:avLst/>
          </a:prstGeom>
        </p:spPr>
        <p:txBody>
          <a:bodyPr wrap="square" lIns="51435" tIns="25718" rIns="51435" bIns="25718" anchor="ctr" anchorCtr="1">
            <a:spAutoFit/>
          </a:bodyPr>
          <a:lstStyle/>
          <a:p>
            <a:pPr>
              <a:lnSpc>
                <a:spcPct val="130000"/>
              </a:lnSpc>
            </a:pPr>
            <a:r>
              <a:rPr lang="en-US" altLang="zh-CN" sz="4800" dirty="0">
                <a:solidFill>
                  <a:schemeClr val="accent4">
                    <a:lumMod val="20000"/>
                    <a:lumOff val="80000"/>
                  </a:schemeClr>
                </a:solidFill>
                <a:cs typeface="+mn-ea"/>
                <a:sym typeface="+mn-lt"/>
              </a:rPr>
              <a:t>01</a:t>
            </a:r>
            <a:endParaRPr lang="zh-CN" altLang="en-US" sz="4800" dirty="0">
              <a:solidFill>
                <a:schemeClr val="accent4">
                  <a:lumMod val="20000"/>
                  <a:lumOff val="80000"/>
                </a:schemeClr>
              </a:solidFill>
              <a:cs typeface="+mn-ea"/>
              <a:sym typeface="+mn-lt"/>
            </a:endParaRPr>
          </a:p>
        </p:txBody>
      </p:sp>
      <p:sp>
        <p:nvSpPr>
          <p:cNvPr id="15" name="PA-矩形 14"/>
          <p:cNvSpPr/>
          <p:nvPr>
            <p:custDataLst>
              <p:tags r:id="rId8"/>
            </p:custDataLst>
          </p:nvPr>
        </p:nvSpPr>
        <p:spPr>
          <a:xfrm>
            <a:off x="4135454" y="1548156"/>
            <a:ext cx="966438" cy="934168"/>
          </a:xfrm>
          <a:prstGeom prst="rect">
            <a:avLst/>
          </a:prstGeom>
        </p:spPr>
        <p:txBody>
          <a:bodyPr wrap="square" lIns="51435" tIns="25718" rIns="51435" bIns="25718" anchor="ctr" anchorCtr="1">
            <a:spAutoFit/>
          </a:bodyPr>
          <a:lstStyle/>
          <a:p>
            <a:pPr>
              <a:lnSpc>
                <a:spcPct val="130000"/>
              </a:lnSpc>
            </a:pPr>
            <a:r>
              <a:rPr lang="en-US" altLang="zh-CN" sz="4800" dirty="0">
                <a:solidFill>
                  <a:schemeClr val="accent4">
                    <a:lumMod val="20000"/>
                    <a:lumOff val="80000"/>
                  </a:schemeClr>
                </a:solidFill>
                <a:cs typeface="+mn-ea"/>
                <a:sym typeface="+mn-lt"/>
              </a:rPr>
              <a:t>02</a:t>
            </a:r>
            <a:endParaRPr lang="zh-CN" altLang="en-US" sz="4800" dirty="0">
              <a:solidFill>
                <a:schemeClr val="accent4">
                  <a:lumMod val="20000"/>
                  <a:lumOff val="80000"/>
                </a:schemeClr>
              </a:solidFill>
              <a:cs typeface="+mn-ea"/>
              <a:sym typeface="+mn-lt"/>
            </a:endParaRPr>
          </a:p>
        </p:txBody>
      </p:sp>
      <p:sp>
        <p:nvSpPr>
          <p:cNvPr id="16" name="PA-矩形 15"/>
          <p:cNvSpPr/>
          <p:nvPr>
            <p:custDataLst>
              <p:tags r:id="rId9"/>
            </p:custDataLst>
          </p:nvPr>
        </p:nvSpPr>
        <p:spPr>
          <a:xfrm>
            <a:off x="5922749" y="1567674"/>
            <a:ext cx="966438" cy="934168"/>
          </a:xfrm>
          <a:prstGeom prst="rect">
            <a:avLst/>
          </a:prstGeom>
        </p:spPr>
        <p:txBody>
          <a:bodyPr wrap="square" lIns="51435" tIns="25718" rIns="51435" bIns="25718" anchor="ctr" anchorCtr="1">
            <a:spAutoFit/>
          </a:bodyPr>
          <a:lstStyle/>
          <a:p>
            <a:pPr>
              <a:lnSpc>
                <a:spcPct val="130000"/>
              </a:lnSpc>
            </a:pPr>
            <a:r>
              <a:rPr lang="en-US" altLang="zh-CN" sz="4800" dirty="0">
                <a:solidFill>
                  <a:schemeClr val="accent4">
                    <a:lumMod val="20000"/>
                    <a:lumOff val="80000"/>
                  </a:schemeClr>
                </a:solidFill>
                <a:cs typeface="+mn-ea"/>
                <a:sym typeface="+mn-lt"/>
              </a:rPr>
              <a:t>03</a:t>
            </a:r>
            <a:endParaRPr lang="zh-CN" altLang="en-US" sz="4800" dirty="0">
              <a:solidFill>
                <a:schemeClr val="accent4">
                  <a:lumMod val="20000"/>
                  <a:lumOff val="80000"/>
                </a:schemeClr>
              </a:solidFill>
              <a:cs typeface="+mn-ea"/>
              <a:sym typeface="+mn-lt"/>
            </a:endParaRPr>
          </a:p>
        </p:txBody>
      </p:sp>
      <p:cxnSp>
        <p:nvCxnSpPr>
          <p:cNvPr id="18" name="PA-直接连接符 17"/>
          <p:cNvCxnSpPr/>
          <p:nvPr>
            <p:custDataLst>
              <p:tags r:id="rId10"/>
            </p:custDataLst>
          </p:nvPr>
        </p:nvCxnSpPr>
        <p:spPr>
          <a:xfrm>
            <a:off x="2229194" y="2984012"/>
            <a:ext cx="916601" cy="0"/>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PA-直接连接符 18"/>
          <p:cNvCxnSpPr/>
          <p:nvPr>
            <p:custDataLst>
              <p:tags r:id="rId11"/>
            </p:custDataLst>
          </p:nvPr>
        </p:nvCxnSpPr>
        <p:spPr>
          <a:xfrm>
            <a:off x="4135454" y="2989472"/>
            <a:ext cx="916601" cy="0"/>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PA-直接连接符 19"/>
          <p:cNvCxnSpPr/>
          <p:nvPr>
            <p:custDataLst>
              <p:tags r:id="rId12"/>
            </p:custDataLst>
          </p:nvPr>
        </p:nvCxnSpPr>
        <p:spPr>
          <a:xfrm>
            <a:off x="6008186" y="3002012"/>
            <a:ext cx="916601" cy="0"/>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PA-矩形 20"/>
          <p:cNvSpPr/>
          <p:nvPr>
            <p:custDataLst>
              <p:tags r:id="rId13"/>
            </p:custDataLst>
          </p:nvPr>
        </p:nvSpPr>
        <p:spPr>
          <a:xfrm>
            <a:off x="1998259" y="3162717"/>
            <a:ext cx="1470806" cy="496674"/>
          </a:xfrm>
          <a:prstGeom prst="rect">
            <a:avLst/>
          </a:prstGeom>
        </p:spPr>
        <p:txBody>
          <a:bodyPr vert="horz" wrap="square" lIns="68580" tIns="34290" rIns="68580" bIns="34290" anchor="ctr" anchorCtr="1">
            <a:spAutoFit/>
          </a:bodyPr>
          <a:lstStyle/>
          <a:p>
            <a:pPr>
              <a:lnSpc>
                <a:spcPct val="130000"/>
              </a:lnSpc>
            </a:pPr>
            <a:r>
              <a:rPr lang="zh-CN" altLang="en-US" sz="1100" dirty="0">
                <a:solidFill>
                  <a:schemeClr val="accent4">
                    <a:lumMod val="20000"/>
                    <a:lumOff val="80000"/>
                  </a:schemeClr>
                </a:solidFill>
                <a:cs typeface="+mn-ea"/>
                <a:sym typeface="+mn-lt"/>
              </a:rPr>
              <a:t>维护良好的整体形象和秩序，至关重要</a:t>
            </a:r>
          </a:p>
        </p:txBody>
      </p:sp>
      <p:sp>
        <p:nvSpPr>
          <p:cNvPr id="22" name="PA-矩形 21"/>
          <p:cNvSpPr/>
          <p:nvPr>
            <p:custDataLst>
              <p:tags r:id="rId14"/>
            </p:custDataLst>
          </p:nvPr>
        </p:nvSpPr>
        <p:spPr>
          <a:xfrm>
            <a:off x="1929225" y="3158421"/>
            <a:ext cx="1516537" cy="5093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20000"/>
                  <a:lumOff val="80000"/>
                </a:schemeClr>
              </a:solidFill>
              <a:cs typeface="+mn-ea"/>
              <a:sym typeface="+mn-lt"/>
            </a:endParaRPr>
          </a:p>
        </p:txBody>
      </p:sp>
      <p:sp>
        <p:nvSpPr>
          <p:cNvPr id="23" name="PA-矩形 22"/>
          <p:cNvSpPr/>
          <p:nvPr>
            <p:custDataLst>
              <p:tags r:id="rId15"/>
            </p:custDataLst>
          </p:nvPr>
        </p:nvSpPr>
        <p:spPr>
          <a:xfrm>
            <a:off x="3904661" y="3164682"/>
            <a:ext cx="1516537" cy="5093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20000"/>
                  <a:lumOff val="80000"/>
                </a:schemeClr>
              </a:solidFill>
              <a:cs typeface="+mn-ea"/>
              <a:sym typeface="+mn-lt"/>
            </a:endParaRPr>
          </a:p>
        </p:txBody>
      </p:sp>
      <p:sp>
        <p:nvSpPr>
          <p:cNvPr id="24" name="PA-矩形 23"/>
          <p:cNvSpPr/>
          <p:nvPr>
            <p:custDataLst>
              <p:tags r:id="rId16"/>
            </p:custDataLst>
          </p:nvPr>
        </p:nvSpPr>
        <p:spPr>
          <a:xfrm>
            <a:off x="5745440" y="3179774"/>
            <a:ext cx="1516537" cy="5093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20000"/>
                  <a:lumOff val="80000"/>
                </a:schemeClr>
              </a:solidFill>
              <a:cs typeface="+mn-ea"/>
              <a:sym typeface="+mn-lt"/>
            </a:endParaRPr>
          </a:p>
        </p:txBody>
      </p:sp>
      <p:cxnSp>
        <p:nvCxnSpPr>
          <p:cNvPr id="25" name="直接连接符 24"/>
          <p:cNvCxnSpPr/>
          <p:nvPr/>
        </p:nvCxnSpPr>
        <p:spPr>
          <a:xfrm>
            <a:off x="3895588" y="1185806"/>
            <a:ext cx="1404699" cy="0"/>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08848" y="3921553"/>
            <a:ext cx="3764351" cy="711863"/>
          </a:xfrm>
          <a:prstGeom prst="rect">
            <a:avLst/>
          </a:prstGeom>
        </p:spPr>
        <p:txBody>
          <a:bodyPr wrap="square" lIns="51435" tIns="25718" rIns="51435" bIns="25718" anchor="ctr" anchorCtr="1">
            <a:spAutoFit/>
          </a:bodyPr>
          <a:lstStyle/>
          <a:p>
            <a:pPr>
              <a:lnSpc>
                <a:spcPct val="130000"/>
              </a:lnSpc>
            </a:pPr>
            <a:r>
              <a:rPr lang="en-US" altLang="zh-CN" sz="3600" dirty="0">
                <a:solidFill>
                  <a:schemeClr val="accent4">
                    <a:lumMod val="20000"/>
                    <a:lumOff val="80000"/>
                  </a:schemeClr>
                </a:solidFill>
                <a:cs typeface="+mn-ea"/>
                <a:sym typeface="+mn-lt"/>
              </a:rPr>
              <a:t>CONTENTS</a:t>
            </a:r>
            <a:endParaRPr lang="zh-CN" altLang="en-US" sz="3600" dirty="0">
              <a:solidFill>
                <a:schemeClr val="accent4">
                  <a:lumMod val="20000"/>
                  <a:lumOff val="80000"/>
                </a:schemeClr>
              </a:solidFill>
              <a:cs typeface="+mn-ea"/>
              <a:sym typeface="+mn-lt"/>
            </a:endParaRPr>
          </a:p>
        </p:txBody>
      </p:sp>
      <p:grpSp>
        <p:nvGrpSpPr>
          <p:cNvPr id="29" name="组合 28"/>
          <p:cNvGrpSpPr/>
          <p:nvPr/>
        </p:nvGrpSpPr>
        <p:grpSpPr>
          <a:xfrm flipH="1">
            <a:off x="478092" y="3381384"/>
            <a:ext cx="1971666" cy="1270361"/>
            <a:chOff x="6775450" y="3638189"/>
            <a:chExt cx="1971666" cy="1270361"/>
          </a:xfrm>
        </p:grpSpPr>
        <p:sp>
          <p:nvSpPr>
            <p:cNvPr id="30" name="矩形 29"/>
            <p:cNvSpPr/>
            <p:nvPr/>
          </p:nvSpPr>
          <p:spPr>
            <a:xfrm>
              <a:off x="8273076" y="4466962"/>
              <a:ext cx="432462" cy="4320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dirty="0">
                <a:solidFill>
                  <a:schemeClr val="accent4">
                    <a:lumMod val="20000"/>
                    <a:lumOff val="80000"/>
                  </a:schemeClr>
                </a:solidFill>
                <a:cs typeface="+mn-ea"/>
                <a:sym typeface="+mn-lt"/>
              </a:endParaRPr>
            </a:p>
          </p:txBody>
        </p:sp>
        <p:grpSp>
          <p:nvGrpSpPr>
            <p:cNvPr id="31" name="组合 30"/>
            <p:cNvGrpSpPr/>
            <p:nvPr/>
          </p:nvGrpSpPr>
          <p:grpSpPr>
            <a:xfrm>
              <a:off x="6775450" y="3638189"/>
              <a:ext cx="1971666" cy="1270361"/>
              <a:chOff x="6775450" y="3638189"/>
              <a:chExt cx="1971666" cy="1270361"/>
            </a:xfrm>
          </p:grpSpPr>
          <p:sp>
            <p:nvSpPr>
              <p:cNvPr id="32" name="任意多边形 31"/>
              <p:cNvSpPr/>
              <p:nvPr/>
            </p:nvSpPr>
            <p:spPr>
              <a:xfrm>
                <a:off x="6775450" y="3714750"/>
                <a:ext cx="1930400" cy="1193800"/>
              </a:xfrm>
              <a:custGeom>
                <a:avLst/>
                <a:gdLst>
                  <a:gd name="connsiteX0" fmla="*/ 1930400 w 1930400"/>
                  <a:gd name="connsiteY0" fmla="*/ 0 h 1193800"/>
                  <a:gd name="connsiteX1" fmla="*/ 1930400 w 1930400"/>
                  <a:gd name="connsiteY1" fmla="*/ 666750 h 1193800"/>
                  <a:gd name="connsiteX2" fmla="*/ 1397000 w 1930400"/>
                  <a:gd name="connsiteY2" fmla="*/ 666750 h 1193800"/>
                  <a:gd name="connsiteX3" fmla="*/ 1397000 w 1930400"/>
                  <a:gd name="connsiteY3" fmla="*/ 1193800 h 1193800"/>
                  <a:gd name="connsiteX4" fmla="*/ 0 w 1930400"/>
                  <a:gd name="connsiteY4" fmla="*/ 1193800 h 119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400" h="1193800">
                    <a:moveTo>
                      <a:pt x="1930400" y="0"/>
                    </a:moveTo>
                    <a:lnTo>
                      <a:pt x="1930400" y="666750"/>
                    </a:lnTo>
                    <a:lnTo>
                      <a:pt x="1397000" y="666750"/>
                    </a:lnTo>
                    <a:lnTo>
                      <a:pt x="1397000" y="1193800"/>
                    </a:lnTo>
                    <a:lnTo>
                      <a:pt x="0" y="1193800"/>
                    </a:lnTo>
                  </a:path>
                </a:pathLst>
              </a:cu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4">
                      <a:lumMod val="20000"/>
                      <a:lumOff val="80000"/>
                    </a:schemeClr>
                  </a:solidFill>
                  <a:cs typeface="+mn-ea"/>
                  <a:sym typeface="+mn-lt"/>
                </a:endParaRPr>
              </a:p>
            </p:txBody>
          </p:sp>
          <p:sp>
            <p:nvSpPr>
              <p:cNvPr id="33" name="椭圆 32"/>
              <p:cNvSpPr/>
              <p:nvPr/>
            </p:nvSpPr>
            <p:spPr>
              <a:xfrm>
                <a:off x="8662988" y="3638189"/>
                <a:ext cx="84128" cy="84128"/>
              </a:xfrm>
              <a:prstGeom prst="ellips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4">
                      <a:lumMod val="20000"/>
                      <a:lumOff val="80000"/>
                    </a:schemeClr>
                  </a:solidFill>
                  <a:cs typeface="+mn-ea"/>
                  <a:sym typeface="+mn-lt"/>
                </a:endParaRPr>
              </a:p>
            </p:txBody>
          </p:sp>
        </p:grpSp>
      </p:grpSp>
    </p:spTree>
    <p:extLst>
      <p:ext uri="{BB962C8B-B14F-4D97-AF65-F5344CB8AC3E}">
        <p14:creationId xmlns:p14="http://schemas.microsoft.com/office/powerpoint/2010/main" val="210019081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arn(inVertical)">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down)">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1000"/>
                                        <p:tgtEl>
                                          <p:spTgt spid="7"/>
                                        </p:tgtEl>
                                      </p:cBhvr>
                                    </p:animEffect>
                                    <p:anim calcmode="lin" valueType="num">
                                      <p:cBhvr>
                                        <p:cTn id="66" dur="1000" fill="hold"/>
                                        <p:tgtEl>
                                          <p:spTgt spid="7"/>
                                        </p:tgtEl>
                                        <p:attrNameLst>
                                          <p:attrName>ppt_x</p:attrName>
                                        </p:attrNameLst>
                                      </p:cBhvr>
                                      <p:tavLst>
                                        <p:tav tm="0">
                                          <p:val>
                                            <p:strVal val="#ppt_x"/>
                                          </p:val>
                                        </p:tav>
                                        <p:tav tm="100000">
                                          <p:val>
                                            <p:strVal val="#ppt_x"/>
                                          </p:val>
                                        </p:tav>
                                      </p:tavLst>
                                    </p:anim>
                                    <p:anim calcmode="lin" valueType="num">
                                      <p:cBhvr>
                                        <p:cTn id="6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wipe(down)">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left)">
                                      <p:cBhvr>
                                        <p:cTn id="89" dur="500"/>
                                        <p:tgtEl>
                                          <p:spTgt spid="20"/>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1000"/>
                                        <p:tgtEl>
                                          <p:spTgt spid="9"/>
                                        </p:tgtEl>
                                      </p:cBhvr>
                                    </p:animEffect>
                                    <p:anim calcmode="lin" valueType="num">
                                      <p:cBhvr>
                                        <p:cTn id="95" dur="1000" fill="hold"/>
                                        <p:tgtEl>
                                          <p:spTgt spid="9"/>
                                        </p:tgtEl>
                                        <p:attrNameLst>
                                          <p:attrName>ppt_x</p:attrName>
                                        </p:attrNameLst>
                                      </p:cBhvr>
                                      <p:tavLst>
                                        <p:tav tm="0">
                                          <p:val>
                                            <p:strVal val="#ppt_x"/>
                                          </p:val>
                                        </p:tav>
                                        <p:tav tm="100000">
                                          <p:val>
                                            <p:strVal val="#ppt_x"/>
                                          </p:val>
                                        </p:tav>
                                      </p:tavLst>
                                    </p:anim>
                                    <p:anim calcmode="lin" valueType="num">
                                      <p:cBhvr>
                                        <p:cTn id="9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wipe(left)">
                                      <p:cBhvr>
                                        <p:cTn id="101" dur="500"/>
                                        <p:tgtEl>
                                          <p:spTgt spid="24"/>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wipe(up)">
                                      <p:cBhvr>
                                        <p:cTn id="106" dur="500"/>
                                        <p:tgtEl>
                                          <p:spTgt spid="29"/>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fade">
                                      <p:cBhvr>
                                        <p:cTn id="1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P spid="14" grpId="0"/>
      <p:bldP spid="15" grpId="0"/>
      <p:bldP spid="16" grpId="0"/>
      <p:bldP spid="21" grpId="0"/>
      <p:bldP spid="22" grpId="0" animBg="1"/>
      <p:bldP spid="23" grpId="0" animBg="1"/>
      <p:bldP spid="24" grpId="0" animBg="1"/>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泪滴形 18"/>
          <p:cNvSpPr/>
          <p:nvPr/>
        </p:nvSpPr>
        <p:spPr>
          <a:xfrm rot="8133795">
            <a:off x="1571920" y="1576737"/>
            <a:ext cx="865648" cy="865648"/>
          </a:xfrm>
          <a:prstGeom prst="teardrop">
            <a:avLst>
              <a:gd name="adj" fmla="val 10638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泪滴形 19"/>
          <p:cNvSpPr/>
          <p:nvPr/>
        </p:nvSpPr>
        <p:spPr>
          <a:xfrm rot="8133795">
            <a:off x="3309514" y="1576736"/>
            <a:ext cx="865648" cy="865648"/>
          </a:xfrm>
          <a:prstGeom prst="teardrop">
            <a:avLst>
              <a:gd name="adj" fmla="val 10638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TextBox 39"/>
          <p:cNvSpPr txBox="1"/>
          <p:nvPr/>
        </p:nvSpPr>
        <p:spPr>
          <a:xfrm>
            <a:off x="1583084" y="1724327"/>
            <a:ext cx="843320" cy="625171"/>
          </a:xfrm>
          <a:prstGeom prst="rect">
            <a:avLst/>
          </a:prstGeom>
          <a:noFill/>
        </p:spPr>
        <p:txBody>
          <a:bodyPr wrap="square" rtlCol="0">
            <a:spAutoFit/>
          </a:bodyPr>
          <a:lstStyle/>
          <a:p>
            <a:pPr algn="ctr">
              <a:lnSpc>
                <a:spcPct val="130000"/>
              </a:lnSpc>
            </a:pPr>
            <a:r>
              <a:rPr lang="en-US" altLang="zh-CN" b="1" dirty="0">
                <a:solidFill>
                  <a:schemeClr val="bg1"/>
                </a:solidFill>
                <a:cs typeface="+mn-ea"/>
                <a:sym typeface="+mn-lt"/>
              </a:rPr>
              <a:t>POS</a:t>
            </a:r>
            <a:r>
              <a:rPr lang="zh-CN" altLang="en-US" b="1" dirty="0">
                <a:solidFill>
                  <a:schemeClr val="bg1"/>
                </a:solidFill>
                <a:cs typeface="+mn-ea"/>
                <a:sym typeface="+mn-lt"/>
              </a:rPr>
              <a:t>销售数据</a:t>
            </a:r>
            <a:endParaRPr lang="zh-CN" altLang="en-US" dirty="0">
              <a:solidFill>
                <a:schemeClr val="bg1"/>
              </a:solidFill>
              <a:cs typeface="+mn-ea"/>
              <a:sym typeface="+mn-lt"/>
            </a:endParaRPr>
          </a:p>
        </p:txBody>
      </p:sp>
      <p:sp>
        <p:nvSpPr>
          <p:cNvPr id="41" name="TextBox 40"/>
          <p:cNvSpPr txBox="1"/>
          <p:nvPr/>
        </p:nvSpPr>
        <p:spPr>
          <a:xfrm>
            <a:off x="3320677" y="1724327"/>
            <a:ext cx="843320" cy="625171"/>
          </a:xfrm>
          <a:prstGeom prst="rect">
            <a:avLst/>
          </a:prstGeom>
          <a:noFill/>
        </p:spPr>
        <p:txBody>
          <a:bodyPr wrap="square" rtlCol="0">
            <a:spAutoFit/>
          </a:bodyPr>
          <a:lstStyle/>
          <a:p>
            <a:pPr algn="ctr">
              <a:lnSpc>
                <a:spcPct val="130000"/>
              </a:lnSpc>
            </a:pPr>
            <a:r>
              <a:rPr lang="zh-CN" altLang="en-US" b="1" dirty="0">
                <a:solidFill>
                  <a:schemeClr val="bg1"/>
                </a:solidFill>
                <a:cs typeface="+mn-ea"/>
                <a:sym typeface="+mn-lt"/>
              </a:rPr>
              <a:t>会员积分数据</a:t>
            </a:r>
            <a:endParaRPr lang="zh-CN" altLang="en-US" dirty="0">
              <a:solidFill>
                <a:schemeClr val="bg1"/>
              </a:solidFill>
              <a:cs typeface="+mn-ea"/>
              <a:sym typeface="+mn-lt"/>
            </a:endParaRPr>
          </a:p>
        </p:txBody>
      </p:sp>
      <p:sp>
        <p:nvSpPr>
          <p:cNvPr id="42" name="TextBox 41"/>
          <p:cNvSpPr txBox="1"/>
          <p:nvPr/>
        </p:nvSpPr>
        <p:spPr>
          <a:xfrm>
            <a:off x="970400" y="2682944"/>
            <a:ext cx="1928899" cy="294504"/>
          </a:xfrm>
          <a:prstGeom prst="rect">
            <a:avLst/>
          </a:prstGeom>
          <a:noFill/>
        </p:spPr>
        <p:txBody>
          <a:bodyPr wrap="square" rtlCol="0">
            <a:spAutoFit/>
          </a:bodyPr>
          <a:lstStyle/>
          <a:p>
            <a:pPr algn="ctr">
              <a:lnSpc>
                <a:spcPct val="130000"/>
              </a:lnSpc>
            </a:pPr>
            <a:r>
              <a:rPr lang="zh-CN" altLang="en-US" sz="1100" b="1" dirty="0">
                <a:solidFill>
                  <a:schemeClr val="tx1">
                    <a:lumMod val="65000"/>
                    <a:lumOff val="35000"/>
                  </a:schemeClr>
                </a:solidFill>
                <a:cs typeface="+mn-ea"/>
                <a:sym typeface="+mn-lt"/>
              </a:rPr>
              <a:t>基于商户统计的销售总额</a:t>
            </a:r>
            <a:endParaRPr lang="zh-CN" altLang="en-US" sz="1100" dirty="0">
              <a:solidFill>
                <a:schemeClr val="tx1">
                  <a:lumMod val="65000"/>
                  <a:lumOff val="35000"/>
                </a:schemeClr>
              </a:solidFill>
              <a:cs typeface="+mn-ea"/>
              <a:sym typeface="+mn-lt"/>
            </a:endParaRPr>
          </a:p>
        </p:txBody>
      </p:sp>
      <p:sp>
        <p:nvSpPr>
          <p:cNvPr id="43" name="TextBox 42"/>
          <p:cNvSpPr txBox="1"/>
          <p:nvPr/>
        </p:nvSpPr>
        <p:spPr>
          <a:xfrm>
            <a:off x="2913862" y="2713967"/>
            <a:ext cx="2034684" cy="294504"/>
          </a:xfrm>
          <a:prstGeom prst="rect">
            <a:avLst/>
          </a:prstGeom>
          <a:noFill/>
        </p:spPr>
        <p:txBody>
          <a:bodyPr wrap="square" rtlCol="0">
            <a:spAutoFit/>
          </a:bodyPr>
          <a:lstStyle/>
          <a:p>
            <a:pPr algn="ctr">
              <a:lnSpc>
                <a:spcPct val="130000"/>
              </a:lnSpc>
            </a:pPr>
            <a:r>
              <a:rPr lang="zh-CN" altLang="en-US" sz="1100" b="1" dirty="0">
                <a:solidFill>
                  <a:schemeClr val="tx1">
                    <a:lumMod val="65000"/>
                    <a:lumOff val="35000"/>
                  </a:schemeClr>
                </a:solidFill>
                <a:cs typeface="+mn-ea"/>
                <a:sym typeface="+mn-lt"/>
              </a:rPr>
              <a:t>基于会员统计的消费明细</a:t>
            </a:r>
            <a:endParaRPr lang="zh-CN" altLang="en-US" sz="1100" dirty="0">
              <a:solidFill>
                <a:schemeClr val="tx1">
                  <a:lumMod val="65000"/>
                  <a:lumOff val="35000"/>
                </a:schemeClr>
              </a:solidFill>
              <a:cs typeface="+mn-ea"/>
              <a:sym typeface="+mn-lt"/>
            </a:endParaRPr>
          </a:p>
        </p:txBody>
      </p:sp>
      <p:sp>
        <p:nvSpPr>
          <p:cNvPr id="44" name="TextBox 43"/>
          <p:cNvSpPr txBox="1"/>
          <p:nvPr/>
        </p:nvSpPr>
        <p:spPr>
          <a:xfrm>
            <a:off x="-74344" y="2910672"/>
            <a:ext cx="1342079" cy="285271"/>
          </a:xfrm>
          <a:prstGeom prst="rect">
            <a:avLst/>
          </a:prstGeom>
          <a:noFill/>
        </p:spPr>
        <p:txBody>
          <a:bodyPr wrap="square" rtlCol="0">
            <a:spAutoFit/>
          </a:bodyPr>
          <a:lstStyle/>
          <a:p>
            <a:pPr algn="r">
              <a:lnSpc>
                <a:spcPct val="130000"/>
              </a:lnSpc>
            </a:pPr>
            <a:r>
              <a:rPr lang="zh-CN" altLang="en-US" sz="1050" dirty="0">
                <a:solidFill>
                  <a:schemeClr val="tx1">
                    <a:lumMod val="65000"/>
                    <a:lumOff val="35000"/>
                  </a:schemeClr>
                </a:solidFill>
                <a:cs typeface="+mn-ea"/>
                <a:sym typeface="+mn-lt"/>
              </a:rPr>
              <a:t>数据精细度</a:t>
            </a:r>
          </a:p>
        </p:txBody>
      </p:sp>
      <p:sp>
        <p:nvSpPr>
          <p:cNvPr id="45" name="TextBox 44"/>
          <p:cNvSpPr txBox="1"/>
          <p:nvPr/>
        </p:nvSpPr>
        <p:spPr>
          <a:xfrm>
            <a:off x="-74345" y="3173667"/>
            <a:ext cx="1342079" cy="285271"/>
          </a:xfrm>
          <a:prstGeom prst="rect">
            <a:avLst/>
          </a:prstGeom>
          <a:noFill/>
        </p:spPr>
        <p:txBody>
          <a:bodyPr wrap="square" rtlCol="0">
            <a:spAutoFit/>
          </a:bodyPr>
          <a:lstStyle/>
          <a:p>
            <a:pPr algn="r">
              <a:lnSpc>
                <a:spcPct val="130000"/>
              </a:lnSpc>
            </a:pPr>
            <a:r>
              <a:rPr lang="zh-CN" altLang="en-US" sz="1050" dirty="0">
                <a:solidFill>
                  <a:schemeClr val="tx1">
                    <a:lumMod val="65000"/>
                    <a:lumOff val="35000"/>
                  </a:schemeClr>
                </a:solidFill>
                <a:cs typeface="+mn-ea"/>
                <a:sym typeface="+mn-lt"/>
              </a:rPr>
              <a:t>消费偏好价值度</a:t>
            </a:r>
          </a:p>
        </p:txBody>
      </p:sp>
      <p:sp>
        <p:nvSpPr>
          <p:cNvPr id="46" name="TextBox 45"/>
          <p:cNvSpPr txBox="1"/>
          <p:nvPr/>
        </p:nvSpPr>
        <p:spPr>
          <a:xfrm>
            <a:off x="-74346" y="3451495"/>
            <a:ext cx="1342079" cy="285271"/>
          </a:xfrm>
          <a:prstGeom prst="rect">
            <a:avLst/>
          </a:prstGeom>
          <a:noFill/>
        </p:spPr>
        <p:txBody>
          <a:bodyPr wrap="square" rtlCol="0">
            <a:spAutoFit/>
          </a:bodyPr>
          <a:lstStyle/>
          <a:p>
            <a:pPr algn="r">
              <a:lnSpc>
                <a:spcPct val="130000"/>
              </a:lnSpc>
            </a:pPr>
            <a:r>
              <a:rPr lang="zh-CN" altLang="en-US" sz="1050" dirty="0">
                <a:solidFill>
                  <a:schemeClr val="tx1">
                    <a:lumMod val="65000"/>
                    <a:lumOff val="35000"/>
                  </a:schemeClr>
                </a:solidFill>
                <a:cs typeface="+mn-ea"/>
                <a:sym typeface="+mn-lt"/>
              </a:rPr>
              <a:t>店铺关联度</a:t>
            </a:r>
          </a:p>
        </p:txBody>
      </p:sp>
      <p:grpSp>
        <p:nvGrpSpPr>
          <p:cNvPr id="3" name="组合 2"/>
          <p:cNvGrpSpPr/>
          <p:nvPr/>
        </p:nvGrpSpPr>
        <p:grpSpPr>
          <a:xfrm>
            <a:off x="1392668" y="3148933"/>
            <a:ext cx="1379933" cy="172491"/>
            <a:chOff x="5299716" y="2542098"/>
            <a:chExt cx="1379933" cy="172491"/>
          </a:xfrm>
        </p:grpSpPr>
        <p:sp>
          <p:nvSpPr>
            <p:cNvPr id="2" name="五角星 1"/>
            <p:cNvSpPr/>
            <p:nvPr/>
          </p:nvSpPr>
          <p:spPr>
            <a:xfrm>
              <a:off x="5299716" y="2542098"/>
              <a:ext cx="184309" cy="172491"/>
            </a:xfrm>
            <a:prstGeom prst="star5">
              <a:avLst/>
            </a:prstGeom>
            <a:solidFill>
              <a:srgbClr val="73687C"/>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47" name="五角星 46"/>
            <p:cNvSpPr/>
            <p:nvPr/>
          </p:nvSpPr>
          <p:spPr>
            <a:xfrm>
              <a:off x="5498986" y="2542098"/>
              <a:ext cx="184309" cy="172491"/>
            </a:xfrm>
            <a:prstGeom prst="star5">
              <a:avLst/>
            </a:prstGeom>
            <a:solidFill>
              <a:srgbClr val="73687C"/>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48" name="五角星 47"/>
            <p:cNvSpPr/>
            <p:nvPr/>
          </p:nvSpPr>
          <p:spPr>
            <a:xfrm>
              <a:off x="5698258" y="2542098"/>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五角星 48"/>
            <p:cNvSpPr/>
            <p:nvPr/>
          </p:nvSpPr>
          <p:spPr>
            <a:xfrm>
              <a:off x="5897529" y="2542098"/>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五角星 49"/>
            <p:cNvSpPr/>
            <p:nvPr/>
          </p:nvSpPr>
          <p:spPr>
            <a:xfrm>
              <a:off x="6096799" y="2542098"/>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五角星 50"/>
            <p:cNvSpPr/>
            <p:nvPr/>
          </p:nvSpPr>
          <p:spPr>
            <a:xfrm>
              <a:off x="6296071" y="2542098"/>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五角星 51"/>
            <p:cNvSpPr/>
            <p:nvPr/>
          </p:nvSpPr>
          <p:spPr>
            <a:xfrm>
              <a:off x="6495340" y="2542098"/>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3158269" y="3142679"/>
            <a:ext cx="1379934" cy="172491"/>
            <a:chOff x="7065317" y="2535844"/>
            <a:chExt cx="1379934" cy="172491"/>
          </a:xfrm>
          <a:solidFill>
            <a:srgbClr val="FFC000"/>
          </a:solidFill>
        </p:grpSpPr>
        <p:sp>
          <p:nvSpPr>
            <p:cNvPr id="54" name="五角星 53"/>
            <p:cNvSpPr/>
            <p:nvPr/>
          </p:nvSpPr>
          <p:spPr>
            <a:xfrm>
              <a:off x="7065317" y="2535844"/>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55" name="五角星 54"/>
            <p:cNvSpPr/>
            <p:nvPr/>
          </p:nvSpPr>
          <p:spPr>
            <a:xfrm>
              <a:off x="7264590" y="2535844"/>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56" name="五角星 55"/>
            <p:cNvSpPr/>
            <p:nvPr/>
          </p:nvSpPr>
          <p:spPr>
            <a:xfrm>
              <a:off x="7463859" y="2535844"/>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57" name="五角星 56"/>
            <p:cNvSpPr/>
            <p:nvPr/>
          </p:nvSpPr>
          <p:spPr>
            <a:xfrm>
              <a:off x="7663130" y="2535844"/>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58" name="五角星 57"/>
            <p:cNvSpPr/>
            <p:nvPr/>
          </p:nvSpPr>
          <p:spPr>
            <a:xfrm>
              <a:off x="7862401" y="2535844"/>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59" name="五角星 58"/>
            <p:cNvSpPr/>
            <p:nvPr/>
          </p:nvSpPr>
          <p:spPr>
            <a:xfrm>
              <a:off x="8061672" y="2535844"/>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五角星 59"/>
            <p:cNvSpPr/>
            <p:nvPr/>
          </p:nvSpPr>
          <p:spPr>
            <a:xfrm>
              <a:off x="8260942" y="2535844"/>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9" name="组合 8"/>
          <p:cNvGrpSpPr/>
          <p:nvPr/>
        </p:nvGrpSpPr>
        <p:grpSpPr>
          <a:xfrm>
            <a:off x="1391119" y="3413756"/>
            <a:ext cx="1379933" cy="172491"/>
            <a:chOff x="5298167" y="2806921"/>
            <a:chExt cx="1379933" cy="172491"/>
          </a:xfrm>
        </p:grpSpPr>
        <p:sp>
          <p:nvSpPr>
            <p:cNvPr id="62" name="五角星 61"/>
            <p:cNvSpPr/>
            <p:nvPr/>
          </p:nvSpPr>
          <p:spPr>
            <a:xfrm>
              <a:off x="5298167" y="2806921"/>
              <a:ext cx="184309" cy="172491"/>
            </a:xfrm>
            <a:prstGeom prst="star5">
              <a:avLst/>
            </a:prstGeom>
            <a:solidFill>
              <a:srgbClr val="73687C"/>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63" name="五角星 62"/>
            <p:cNvSpPr/>
            <p:nvPr/>
          </p:nvSpPr>
          <p:spPr>
            <a:xfrm>
              <a:off x="5497437" y="2806921"/>
              <a:ext cx="184309" cy="172491"/>
            </a:xfrm>
            <a:prstGeom prst="star5">
              <a:avLst/>
            </a:prstGeom>
            <a:solidFill>
              <a:srgbClr val="73687C"/>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64" name="五角星 63"/>
            <p:cNvSpPr/>
            <p:nvPr/>
          </p:nvSpPr>
          <p:spPr>
            <a:xfrm>
              <a:off x="5696709" y="2806921"/>
              <a:ext cx="184309" cy="172491"/>
            </a:xfrm>
            <a:prstGeom prst="star5">
              <a:avLst/>
            </a:prstGeom>
            <a:solidFill>
              <a:srgbClr val="73687C"/>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65" name="五角星 64"/>
            <p:cNvSpPr/>
            <p:nvPr/>
          </p:nvSpPr>
          <p:spPr>
            <a:xfrm>
              <a:off x="5895980" y="2806921"/>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五角星 65"/>
            <p:cNvSpPr/>
            <p:nvPr/>
          </p:nvSpPr>
          <p:spPr>
            <a:xfrm>
              <a:off x="6095251" y="2806921"/>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五角星 66"/>
            <p:cNvSpPr/>
            <p:nvPr/>
          </p:nvSpPr>
          <p:spPr>
            <a:xfrm>
              <a:off x="6294522" y="2806921"/>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五角星 67"/>
            <p:cNvSpPr/>
            <p:nvPr/>
          </p:nvSpPr>
          <p:spPr>
            <a:xfrm>
              <a:off x="6493791" y="2806921"/>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3156720" y="3407502"/>
            <a:ext cx="1379935" cy="172491"/>
            <a:chOff x="7063768" y="2800667"/>
            <a:chExt cx="1379935" cy="172491"/>
          </a:xfrm>
          <a:solidFill>
            <a:srgbClr val="FFC000"/>
          </a:solidFill>
        </p:grpSpPr>
        <p:sp>
          <p:nvSpPr>
            <p:cNvPr id="69" name="五角星 68"/>
            <p:cNvSpPr/>
            <p:nvPr/>
          </p:nvSpPr>
          <p:spPr>
            <a:xfrm>
              <a:off x="7063768" y="2800667"/>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70" name="五角星 69"/>
            <p:cNvSpPr/>
            <p:nvPr/>
          </p:nvSpPr>
          <p:spPr>
            <a:xfrm>
              <a:off x="7263040" y="2800667"/>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71" name="五角星 70"/>
            <p:cNvSpPr/>
            <p:nvPr/>
          </p:nvSpPr>
          <p:spPr>
            <a:xfrm>
              <a:off x="7462311" y="2800667"/>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72" name="五角星 71"/>
            <p:cNvSpPr/>
            <p:nvPr/>
          </p:nvSpPr>
          <p:spPr>
            <a:xfrm>
              <a:off x="7661581" y="2800667"/>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73" name="五角星 72"/>
            <p:cNvSpPr/>
            <p:nvPr/>
          </p:nvSpPr>
          <p:spPr>
            <a:xfrm>
              <a:off x="7860853" y="2800667"/>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74" name="五角星 73"/>
            <p:cNvSpPr/>
            <p:nvPr/>
          </p:nvSpPr>
          <p:spPr>
            <a:xfrm>
              <a:off x="8060123" y="2800667"/>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75" name="五角星 74"/>
            <p:cNvSpPr/>
            <p:nvPr/>
          </p:nvSpPr>
          <p:spPr>
            <a:xfrm>
              <a:off x="8259394" y="2800667"/>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grpSp>
      <p:grpSp>
        <p:nvGrpSpPr>
          <p:cNvPr id="10" name="组合 9"/>
          <p:cNvGrpSpPr/>
          <p:nvPr/>
        </p:nvGrpSpPr>
        <p:grpSpPr>
          <a:xfrm>
            <a:off x="1389570" y="3678579"/>
            <a:ext cx="1379932" cy="172491"/>
            <a:chOff x="5296618" y="3071744"/>
            <a:chExt cx="1379932" cy="172491"/>
          </a:xfrm>
        </p:grpSpPr>
        <p:sp>
          <p:nvSpPr>
            <p:cNvPr id="77" name="五角星 76"/>
            <p:cNvSpPr/>
            <p:nvPr/>
          </p:nvSpPr>
          <p:spPr>
            <a:xfrm>
              <a:off x="5296618" y="3071744"/>
              <a:ext cx="184309" cy="172491"/>
            </a:xfrm>
            <a:prstGeom prst="star5">
              <a:avLst/>
            </a:prstGeom>
            <a:solidFill>
              <a:srgbClr val="73687C"/>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78" name="五角星 77"/>
            <p:cNvSpPr/>
            <p:nvPr/>
          </p:nvSpPr>
          <p:spPr>
            <a:xfrm>
              <a:off x="5495889" y="3071744"/>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五角星 78"/>
            <p:cNvSpPr/>
            <p:nvPr/>
          </p:nvSpPr>
          <p:spPr>
            <a:xfrm>
              <a:off x="5695160" y="3071744"/>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五角星 79"/>
            <p:cNvSpPr/>
            <p:nvPr/>
          </p:nvSpPr>
          <p:spPr>
            <a:xfrm>
              <a:off x="5894432" y="3071744"/>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五角星 80"/>
            <p:cNvSpPr/>
            <p:nvPr/>
          </p:nvSpPr>
          <p:spPr>
            <a:xfrm>
              <a:off x="6093701" y="3071744"/>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五角星 81"/>
            <p:cNvSpPr/>
            <p:nvPr/>
          </p:nvSpPr>
          <p:spPr>
            <a:xfrm>
              <a:off x="6292973" y="3071744"/>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五角星 82"/>
            <p:cNvSpPr/>
            <p:nvPr/>
          </p:nvSpPr>
          <p:spPr>
            <a:xfrm>
              <a:off x="6492241" y="3071744"/>
              <a:ext cx="184309" cy="172491"/>
            </a:xfrm>
            <a:prstGeom prst="star5">
              <a:avLst/>
            </a:prstGeom>
            <a:solidFill>
              <a:schemeClr val="bg1"/>
            </a:solid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3155171" y="3672324"/>
            <a:ext cx="1379934" cy="172491"/>
            <a:chOff x="7062219" y="3065489"/>
            <a:chExt cx="1379934" cy="172491"/>
          </a:xfrm>
          <a:solidFill>
            <a:srgbClr val="FFC000"/>
          </a:solidFill>
        </p:grpSpPr>
        <p:sp>
          <p:nvSpPr>
            <p:cNvPr id="84" name="五角星 83"/>
            <p:cNvSpPr/>
            <p:nvPr/>
          </p:nvSpPr>
          <p:spPr>
            <a:xfrm>
              <a:off x="7062219" y="3065489"/>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85" name="五角星 84"/>
            <p:cNvSpPr/>
            <p:nvPr/>
          </p:nvSpPr>
          <p:spPr>
            <a:xfrm>
              <a:off x="7261490" y="3065489"/>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86" name="五角星 85"/>
            <p:cNvSpPr/>
            <p:nvPr/>
          </p:nvSpPr>
          <p:spPr>
            <a:xfrm>
              <a:off x="7460762" y="3065489"/>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87" name="五角星 86"/>
            <p:cNvSpPr/>
            <p:nvPr/>
          </p:nvSpPr>
          <p:spPr>
            <a:xfrm>
              <a:off x="7660032" y="3065489"/>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88" name="五角星 87"/>
            <p:cNvSpPr/>
            <p:nvPr/>
          </p:nvSpPr>
          <p:spPr>
            <a:xfrm>
              <a:off x="7859304" y="3065489"/>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89" name="五角星 88"/>
            <p:cNvSpPr/>
            <p:nvPr/>
          </p:nvSpPr>
          <p:spPr>
            <a:xfrm>
              <a:off x="8058574" y="3065489"/>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2A8"/>
                </a:solidFill>
                <a:cs typeface="+mn-ea"/>
                <a:sym typeface="+mn-lt"/>
              </a:endParaRPr>
            </a:p>
          </p:txBody>
        </p:sp>
        <p:sp>
          <p:nvSpPr>
            <p:cNvPr id="90" name="五角星 89"/>
            <p:cNvSpPr/>
            <p:nvPr/>
          </p:nvSpPr>
          <p:spPr>
            <a:xfrm>
              <a:off x="8257844" y="3065489"/>
              <a:ext cx="184309" cy="172491"/>
            </a:xfrm>
            <a:prstGeom prst="star5">
              <a:avLst/>
            </a:prstGeom>
            <a:grpFill/>
            <a:ln>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1" name="矩形 90"/>
          <p:cNvSpPr/>
          <p:nvPr/>
        </p:nvSpPr>
        <p:spPr>
          <a:xfrm>
            <a:off x="821596" y="1428732"/>
            <a:ext cx="4126950" cy="2722777"/>
          </a:xfrm>
          <a:prstGeom prst="rect">
            <a:avLst/>
          </a:prstGeom>
          <a:noFill/>
          <a:ln w="12700">
            <a:solidFill>
              <a:srgbClr val="736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cs typeface="+mn-ea"/>
              <a:sym typeface="+mn-lt"/>
            </a:endParaRPr>
          </a:p>
        </p:txBody>
      </p:sp>
      <p:grpSp>
        <p:nvGrpSpPr>
          <p:cNvPr id="92" name="组合 91"/>
          <p:cNvGrpSpPr/>
          <p:nvPr/>
        </p:nvGrpSpPr>
        <p:grpSpPr>
          <a:xfrm>
            <a:off x="3474897" y="592385"/>
            <a:ext cx="2910230" cy="412421"/>
            <a:chOff x="683568" y="1485245"/>
            <a:chExt cx="2910230" cy="412421"/>
          </a:xfrm>
        </p:grpSpPr>
        <p:sp>
          <p:nvSpPr>
            <p:cNvPr id="93" name="矩形 92"/>
            <p:cNvSpPr/>
            <p:nvPr/>
          </p:nvSpPr>
          <p:spPr>
            <a:xfrm>
              <a:off x="708187" y="1485245"/>
              <a:ext cx="2860993" cy="41242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矩形 93"/>
            <p:cNvSpPr/>
            <p:nvPr/>
          </p:nvSpPr>
          <p:spPr>
            <a:xfrm>
              <a:off x="683568" y="1505250"/>
              <a:ext cx="2910230" cy="385427"/>
            </a:xfrm>
            <a:prstGeom prst="rect">
              <a:avLst/>
            </a:prstGeom>
          </p:spPr>
          <p:txBody>
            <a:bodyPr wrap="square">
              <a:spAutoFit/>
            </a:bodyPr>
            <a:lstStyle/>
            <a:p>
              <a:pPr algn="ctr">
                <a:lnSpc>
                  <a:spcPct val="130000"/>
                </a:lnSpc>
              </a:pPr>
              <a:r>
                <a:rPr lang="zh-CN" altLang="en-US" sz="1500" b="1" dirty="0">
                  <a:solidFill>
                    <a:schemeClr val="bg1"/>
                  </a:solidFill>
                  <a:cs typeface="+mn-ea"/>
                  <a:sym typeface="+mn-lt"/>
                </a:rPr>
                <a:t>会员消费</a:t>
              </a:r>
              <a:r>
                <a:rPr lang="zh-CN" altLang="en-US" sz="1600" dirty="0">
                  <a:solidFill>
                    <a:schemeClr val="bg1"/>
                  </a:solidFill>
                  <a:cs typeface="+mn-ea"/>
                  <a:sym typeface="+mn-lt"/>
                </a:rPr>
                <a:t>／</a:t>
              </a:r>
              <a:r>
                <a:rPr lang="en-US" altLang="zh-CN" sz="1600" dirty="0">
                  <a:solidFill>
                    <a:schemeClr val="bg1"/>
                  </a:solidFill>
                  <a:cs typeface="+mn-ea"/>
                  <a:sym typeface="+mn-lt"/>
                </a:rPr>
                <a:t>02</a:t>
              </a:r>
              <a:endParaRPr lang="zh-CN" altLang="en-US" sz="1600" dirty="0">
                <a:solidFill>
                  <a:schemeClr val="bg1"/>
                </a:solidFill>
                <a:cs typeface="+mn-ea"/>
                <a:sym typeface="+mn-lt"/>
              </a:endParaRPr>
            </a:p>
          </p:txBody>
        </p:sp>
      </p:grpSp>
      <p:sp>
        <p:nvSpPr>
          <p:cNvPr id="76" name="矩形 75"/>
          <p:cNvSpPr/>
          <p:nvPr/>
        </p:nvSpPr>
        <p:spPr>
          <a:xfrm flipH="1">
            <a:off x="4857630" y="1793877"/>
            <a:ext cx="3965996" cy="17781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TextBox 94"/>
          <p:cNvSpPr txBox="1"/>
          <p:nvPr/>
        </p:nvSpPr>
        <p:spPr>
          <a:xfrm>
            <a:off x="4873111" y="2008973"/>
            <a:ext cx="3804822" cy="1292662"/>
          </a:xfrm>
          <a:prstGeom prst="rect">
            <a:avLst/>
          </a:prstGeom>
          <a:noFill/>
          <a:effectLst/>
        </p:spPr>
        <p:txBody>
          <a:bodyPr wrap="square" rtlCol="0">
            <a:spAutoFit/>
          </a:bodyPr>
          <a:lstStyle/>
          <a:p>
            <a:pPr algn="just">
              <a:lnSpc>
                <a:spcPct val="130000"/>
              </a:lnSpc>
            </a:pPr>
            <a:r>
              <a:rPr lang="zh-CN" altLang="en-US" sz="1200" dirty="0">
                <a:solidFill>
                  <a:schemeClr val="bg1"/>
                </a:solidFill>
                <a:cs typeface="+mn-ea"/>
                <a:sym typeface="+mn-lt"/>
              </a:rPr>
              <a:t>提升了会员量，有了会员的基本资料，还需得到基于人的销售数据，才能构成一个基本的会员分析模型。</a:t>
            </a:r>
          </a:p>
          <a:p>
            <a:pPr algn="just">
              <a:lnSpc>
                <a:spcPct val="130000"/>
              </a:lnSpc>
            </a:pPr>
            <a:r>
              <a:rPr lang="zh-CN" altLang="en-US" sz="1200" dirty="0">
                <a:solidFill>
                  <a:schemeClr val="bg1"/>
                </a:solidFill>
                <a:cs typeface="+mn-ea"/>
                <a:sym typeface="+mn-lt"/>
              </a:rPr>
              <a:t>不是单纯的</a:t>
            </a:r>
            <a:r>
              <a:rPr lang="en-US" altLang="zh-CN" sz="1200" dirty="0">
                <a:solidFill>
                  <a:schemeClr val="bg1"/>
                </a:solidFill>
                <a:cs typeface="+mn-ea"/>
                <a:sym typeface="+mn-lt"/>
              </a:rPr>
              <a:t>POS</a:t>
            </a:r>
            <a:r>
              <a:rPr lang="zh-CN" altLang="en-US" sz="1200" dirty="0">
                <a:solidFill>
                  <a:schemeClr val="bg1"/>
                </a:solidFill>
                <a:cs typeface="+mn-ea"/>
                <a:sym typeface="+mn-lt"/>
              </a:rPr>
              <a:t>销售数据，而是基于人的销售数据，可以从购买行为的角度，将千万个会员进行重新分类，从而开展后续的精准营销和推送动作。</a:t>
            </a:r>
          </a:p>
        </p:txBody>
      </p:sp>
      <p:sp>
        <p:nvSpPr>
          <p:cNvPr id="95" name="矩形 94">
            <a:extLst>
              <a:ext uri="{FF2B5EF4-FFF2-40B4-BE49-F238E27FC236}">
                <a16:creationId xmlns:a16="http://schemas.microsoft.com/office/drawing/2014/main" id="{A2F47E2F-1E42-4673-8A36-26C16167859B}"/>
              </a:ext>
            </a:extLst>
          </p:cNvPr>
          <p:cNvSpPr/>
          <p:nvPr/>
        </p:nvSpPr>
        <p:spPr>
          <a:xfrm>
            <a:off x="568585" y="245057"/>
            <a:ext cx="2273699"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消费者消费习惯分析</a:t>
            </a:r>
          </a:p>
        </p:txBody>
      </p:sp>
      <p:sp>
        <p:nvSpPr>
          <p:cNvPr id="96" name="矩形 95">
            <a:extLst>
              <a:ext uri="{FF2B5EF4-FFF2-40B4-BE49-F238E27FC236}">
                <a16:creationId xmlns:a16="http://schemas.microsoft.com/office/drawing/2014/main" id="{FDF5E2A2-1332-48B5-90E3-0B7DA795B717}"/>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8" name="矩形 97">
            <a:extLst>
              <a:ext uri="{FF2B5EF4-FFF2-40B4-BE49-F238E27FC236}">
                <a16:creationId xmlns:a16="http://schemas.microsoft.com/office/drawing/2014/main" id="{98B1726E-DCF5-4AA8-A279-7E306BAC1EA7}"/>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0766659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750"/>
                                        <p:tgtEl>
                                          <p:spTgt spid="92"/>
                                        </p:tgtEl>
                                      </p:cBhvr>
                                    </p:animEffect>
                                    <p:anim calcmode="lin" valueType="num">
                                      <p:cBhvr>
                                        <p:cTn id="8" dur="750" fill="hold"/>
                                        <p:tgtEl>
                                          <p:spTgt spid="92"/>
                                        </p:tgtEl>
                                        <p:attrNameLst>
                                          <p:attrName>ppt_x</p:attrName>
                                        </p:attrNameLst>
                                      </p:cBhvr>
                                      <p:tavLst>
                                        <p:tav tm="0">
                                          <p:val>
                                            <p:strVal val="#ppt_x"/>
                                          </p:val>
                                        </p:tav>
                                        <p:tav tm="100000">
                                          <p:val>
                                            <p:strVal val="#ppt_x"/>
                                          </p:val>
                                        </p:tav>
                                      </p:tavLst>
                                    </p:anim>
                                    <p:anim calcmode="lin" valueType="num">
                                      <p:cBhvr>
                                        <p:cTn id="9" dur="750" fill="hold"/>
                                        <p:tgtEl>
                                          <p:spTgt spid="9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750"/>
                                        <p:tgtEl>
                                          <p:spTgt spid="91"/>
                                        </p:tgtEl>
                                      </p:cBhvr>
                                    </p:animEffect>
                                    <p:anim calcmode="lin" valueType="num">
                                      <p:cBhvr>
                                        <p:cTn id="13" dur="750" fill="hold"/>
                                        <p:tgtEl>
                                          <p:spTgt spid="91"/>
                                        </p:tgtEl>
                                        <p:attrNameLst>
                                          <p:attrName>ppt_x</p:attrName>
                                        </p:attrNameLst>
                                      </p:cBhvr>
                                      <p:tavLst>
                                        <p:tav tm="0">
                                          <p:val>
                                            <p:strVal val="#ppt_x"/>
                                          </p:val>
                                        </p:tav>
                                        <p:tav tm="100000">
                                          <p:val>
                                            <p:strVal val="#ppt_x"/>
                                          </p:val>
                                        </p:tav>
                                      </p:tavLst>
                                    </p:anim>
                                    <p:anim calcmode="lin" valueType="num">
                                      <p:cBhvr>
                                        <p:cTn id="14" dur="750" fill="hold"/>
                                        <p:tgtEl>
                                          <p:spTgt spid="91"/>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7"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750"/>
                                        <p:tgtEl>
                                          <p:spTgt spid="19"/>
                                        </p:tgtEl>
                                      </p:cBhvr>
                                    </p:animEffect>
                                    <p:anim calcmode="lin" valueType="num">
                                      <p:cBhvr>
                                        <p:cTn id="19" dur="750" fill="hold"/>
                                        <p:tgtEl>
                                          <p:spTgt spid="19"/>
                                        </p:tgtEl>
                                        <p:attrNameLst>
                                          <p:attrName>ppt_x</p:attrName>
                                        </p:attrNameLst>
                                      </p:cBhvr>
                                      <p:tavLst>
                                        <p:tav tm="0">
                                          <p:val>
                                            <p:strVal val="#ppt_x"/>
                                          </p:val>
                                        </p:tav>
                                        <p:tav tm="100000">
                                          <p:val>
                                            <p:strVal val="#ppt_x"/>
                                          </p:val>
                                        </p:tav>
                                      </p:tavLst>
                                    </p:anim>
                                    <p:anim calcmode="lin" valueType="num">
                                      <p:cBhvr>
                                        <p:cTn id="20" dur="750" fill="hold"/>
                                        <p:tgtEl>
                                          <p:spTgt spid="19"/>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up)">
                                      <p:cBhvr>
                                        <p:cTn id="30" dur="500"/>
                                        <p:tgtEl>
                                          <p:spTgt spid="42"/>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500"/>
                                        <p:tgtEl>
                                          <p:spTgt spid="44"/>
                                        </p:tgtEl>
                                      </p:cBhvr>
                                    </p:animEffect>
                                  </p:childTnLst>
                                </p:cTn>
                              </p:par>
                              <p:par>
                                <p:cTn id="35" presetID="22" presetClass="entr" presetSubtype="8" fill="hold" grpId="0" nodeType="withEffect">
                                  <p:stCondLst>
                                    <p:cond delay="25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46"/>
                                        </p:tgtEl>
                                        <p:attrNameLst>
                                          <p:attrName>style.visibility</p:attrName>
                                        </p:attrNameLst>
                                      </p:cBhvr>
                                      <p:to>
                                        <p:strVal val="visible"/>
                                      </p:to>
                                    </p:set>
                                    <p:animEffect transition="in" filter="wipe(left)">
                                      <p:cBhvr>
                                        <p:cTn id="40" dur="500"/>
                                        <p:tgtEl>
                                          <p:spTgt spid="46"/>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par>
                                <p:cTn id="45" presetID="22" presetClass="entr" presetSubtype="8" fill="hold" nodeType="withEffect">
                                  <p:stCondLst>
                                    <p:cond delay="25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50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4500"/>
                            </p:stCondLst>
                            <p:childTnLst>
                              <p:par>
                                <p:cTn id="52" presetID="47"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750"/>
                                        <p:tgtEl>
                                          <p:spTgt spid="20"/>
                                        </p:tgtEl>
                                      </p:cBhvr>
                                    </p:animEffect>
                                    <p:anim calcmode="lin" valueType="num">
                                      <p:cBhvr>
                                        <p:cTn id="55" dur="750" fill="hold"/>
                                        <p:tgtEl>
                                          <p:spTgt spid="20"/>
                                        </p:tgtEl>
                                        <p:attrNameLst>
                                          <p:attrName>ppt_x</p:attrName>
                                        </p:attrNameLst>
                                      </p:cBhvr>
                                      <p:tavLst>
                                        <p:tav tm="0">
                                          <p:val>
                                            <p:strVal val="#ppt_x"/>
                                          </p:val>
                                        </p:tav>
                                        <p:tav tm="100000">
                                          <p:val>
                                            <p:strVal val="#ppt_x"/>
                                          </p:val>
                                        </p:tav>
                                      </p:tavLst>
                                    </p:anim>
                                    <p:anim calcmode="lin" valueType="num">
                                      <p:cBhvr>
                                        <p:cTn id="56" dur="750" fill="hold"/>
                                        <p:tgtEl>
                                          <p:spTgt spid="20"/>
                                        </p:tgtEl>
                                        <p:attrNameLst>
                                          <p:attrName>ppt_y</p:attrName>
                                        </p:attrNameLst>
                                      </p:cBhvr>
                                      <p:tavLst>
                                        <p:tav tm="0">
                                          <p:val>
                                            <p:strVal val="#ppt_y-.1"/>
                                          </p:val>
                                        </p:tav>
                                        <p:tav tm="100000">
                                          <p:val>
                                            <p:strVal val="#ppt_y"/>
                                          </p:val>
                                        </p:tav>
                                      </p:tavLst>
                                    </p:anim>
                                  </p:childTnLst>
                                </p:cTn>
                              </p:par>
                            </p:childTnLst>
                          </p:cTn>
                        </p:par>
                        <p:par>
                          <p:cTn id="57" fill="hold">
                            <p:stCondLst>
                              <p:cond delay="5250"/>
                            </p:stCondLst>
                            <p:childTnLst>
                              <p:par>
                                <p:cTn id="58" presetID="53" presetClass="entr" presetSubtype="16"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childTnLst>
                          </p:cTn>
                        </p:par>
                        <p:par>
                          <p:cTn id="63" fill="hold">
                            <p:stCondLst>
                              <p:cond delay="5750"/>
                            </p:stCondLst>
                            <p:childTnLst>
                              <p:par>
                                <p:cTn id="64" presetID="22" presetClass="entr" presetSubtype="1" fill="hold" grpId="0" nodeType="after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up)">
                                      <p:cBhvr>
                                        <p:cTn id="66" dur="500"/>
                                        <p:tgtEl>
                                          <p:spTgt spid="43"/>
                                        </p:tgtEl>
                                      </p:cBhvr>
                                    </p:animEffect>
                                  </p:childTnLst>
                                </p:cTn>
                              </p:par>
                            </p:childTnLst>
                          </p:cTn>
                        </p:par>
                        <p:par>
                          <p:cTn id="67" fill="hold">
                            <p:stCondLst>
                              <p:cond delay="6250"/>
                            </p:stCondLst>
                            <p:childTnLst>
                              <p:par>
                                <p:cTn id="68" presetID="22" presetClass="entr" presetSubtype="8"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par>
                                <p:cTn id="71" presetID="22" presetClass="entr" presetSubtype="8" fill="hold" nodeType="withEffect">
                                  <p:stCondLst>
                                    <p:cond delay="250"/>
                                  </p:stCondLst>
                                  <p:childTnLst>
                                    <p:set>
                                      <p:cBhvr>
                                        <p:cTn id="72" dur="1" fill="hold">
                                          <p:stCondLst>
                                            <p:cond delay="0"/>
                                          </p:stCondLst>
                                        </p:cTn>
                                        <p:tgtEl>
                                          <p:spTgt spid="12"/>
                                        </p:tgtEl>
                                        <p:attrNameLst>
                                          <p:attrName>style.visibility</p:attrName>
                                        </p:attrNameLst>
                                      </p:cBhvr>
                                      <p:to>
                                        <p:strVal val="visible"/>
                                      </p:to>
                                    </p:set>
                                    <p:animEffect transition="in" filter="wipe(left)">
                                      <p:cBhvr>
                                        <p:cTn id="73" dur="500"/>
                                        <p:tgtEl>
                                          <p:spTgt spid="12"/>
                                        </p:tgtEl>
                                      </p:cBhvr>
                                    </p:animEffect>
                                  </p:childTnLst>
                                </p:cTn>
                              </p:par>
                              <p:par>
                                <p:cTn id="74" presetID="22" presetClass="entr" presetSubtype="8" fill="hold" nodeType="withEffect">
                                  <p:stCondLst>
                                    <p:cond delay="5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500"/>
                                        <p:tgtEl>
                                          <p:spTgt spid="13"/>
                                        </p:tgtEl>
                                      </p:cBhvr>
                                    </p:animEffect>
                                  </p:childTnLst>
                                </p:cTn>
                              </p:par>
                            </p:childTnLst>
                          </p:cTn>
                        </p:par>
                        <p:par>
                          <p:cTn id="77" fill="hold">
                            <p:stCondLst>
                              <p:cond delay="7250"/>
                            </p:stCondLst>
                            <p:childTnLst>
                              <p:par>
                                <p:cTn id="78" presetID="22" presetClass="entr" presetSubtype="1"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up)">
                                      <p:cBhvr>
                                        <p:cTn id="80" dur="500"/>
                                        <p:tgtEl>
                                          <p:spTgt spid="76"/>
                                        </p:tgtEl>
                                      </p:cBhvr>
                                    </p:animEffect>
                                  </p:childTnLst>
                                </p:cTn>
                              </p:par>
                            </p:childTnLst>
                          </p:cTn>
                        </p:par>
                        <p:par>
                          <p:cTn id="81" fill="hold">
                            <p:stCondLst>
                              <p:cond delay="7750"/>
                            </p:stCondLst>
                            <p:childTnLst>
                              <p:par>
                                <p:cTn id="82" presetID="22" presetClass="entr" presetSubtype="1" fill="hold" grpId="0" nodeType="afterEffect">
                                  <p:stCondLst>
                                    <p:cond delay="0"/>
                                  </p:stCondLst>
                                  <p:childTnLst>
                                    <p:set>
                                      <p:cBhvr>
                                        <p:cTn id="83" dur="1" fill="hold">
                                          <p:stCondLst>
                                            <p:cond delay="0"/>
                                          </p:stCondLst>
                                        </p:cTn>
                                        <p:tgtEl>
                                          <p:spTgt spid="97"/>
                                        </p:tgtEl>
                                        <p:attrNameLst>
                                          <p:attrName>style.visibility</p:attrName>
                                        </p:attrNameLst>
                                      </p:cBhvr>
                                      <p:to>
                                        <p:strVal val="visible"/>
                                      </p:to>
                                    </p:set>
                                    <p:animEffect transition="in" filter="wipe(up)">
                                      <p:cBhvr>
                                        <p:cTn id="84" dur="1750"/>
                                        <p:tgtEl>
                                          <p:spTgt spid="97"/>
                                        </p:tgtEl>
                                      </p:cBhvr>
                                    </p:animEffect>
                                  </p:childTnLst>
                                </p:cTn>
                              </p:par>
                              <p:par>
                                <p:cTn id="85" presetID="53" presetClass="entr" presetSubtype="16" fill="hold" grpId="0" nodeType="withEffect">
                                  <p:stCondLst>
                                    <p:cond delay="0"/>
                                  </p:stCondLst>
                                  <p:iterate type="lt">
                                    <p:tmPct val="10000"/>
                                  </p:iterate>
                                  <p:childTnLst>
                                    <p:set>
                                      <p:cBhvr>
                                        <p:cTn id="86" dur="1" fill="hold">
                                          <p:stCondLst>
                                            <p:cond delay="0"/>
                                          </p:stCondLst>
                                        </p:cTn>
                                        <p:tgtEl>
                                          <p:spTgt spid="95"/>
                                        </p:tgtEl>
                                        <p:attrNameLst>
                                          <p:attrName>style.visibility</p:attrName>
                                        </p:attrNameLst>
                                      </p:cBhvr>
                                      <p:to>
                                        <p:strVal val="visible"/>
                                      </p:to>
                                    </p:set>
                                    <p:anim calcmode="lin" valueType="num">
                                      <p:cBhvr>
                                        <p:cTn id="87" dur="500" fill="hold"/>
                                        <p:tgtEl>
                                          <p:spTgt spid="95"/>
                                        </p:tgtEl>
                                        <p:attrNameLst>
                                          <p:attrName>ppt_w</p:attrName>
                                        </p:attrNameLst>
                                      </p:cBhvr>
                                      <p:tavLst>
                                        <p:tav tm="0">
                                          <p:val>
                                            <p:fltVal val="0"/>
                                          </p:val>
                                        </p:tav>
                                        <p:tav tm="100000">
                                          <p:val>
                                            <p:strVal val="#ppt_w"/>
                                          </p:val>
                                        </p:tav>
                                      </p:tavLst>
                                    </p:anim>
                                    <p:anim calcmode="lin" valueType="num">
                                      <p:cBhvr>
                                        <p:cTn id="88" dur="500" fill="hold"/>
                                        <p:tgtEl>
                                          <p:spTgt spid="95"/>
                                        </p:tgtEl>
                                        <p:attrNameLst>
                                          <p:attrName>ppt_h</p:attrName>
                                        </p:attrNameLst>
                                      </p:cBhvr>
                                      <p:tavLst>
                                        <p:tav tm="0">
                                          <p:val>
                                            <p:fltVal val="0"/>
                                          </p:val>
                                        </p:tav>
                                        <p:tav tm="100000">
                                          <p:val>
                                            <p:strVal val="#ppt_h"/>
                                          </p:val>
                                        </p:tav>
                                      </p:tavLst>
                                    </p:anim>
                                    <p:animEffect transition="in" filter="fade">
                                      <p:cBhvr>
                                        <p:cTn id="8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0" grpId="0"/>
      <p:bldP spid="41" grpId="0"/>
      <p:bldP spid="42" grpId="0"/>
      <p:bldP spid="43" grpId="0"/>
      <p:bldP spid="44" grpId="0"/>
      <p:bldP spid="45" grpId="0"/>
      <p:bldP spid="46" grpId="0"/>
      <p:bldP spid="91" grpId="0" animBg="1"/>
      <p:bldP spid="76" grpId="0" animBg="1"/>
      <p:bldP spid="97" grpId="0"/>
      <p:bldP spid="9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B79435-6ADB-6F47-A5DE-F1E96CFB5063}"/>
              </a:ext>
            </a:extLst>
          </p:cNvPr>
          <p:cNvSpPr/>
          <p:nvPr/>
        </p:nvSpPr>
        <p:spPr>
          <a:xfrm>
            <a:off x="0" y="0"/>
            <a:ext cx="9144000" cy="5143500"/>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矩形 2">
            <a:extLst>
              <a:ext uri="{FF2B5EF4-FFF2-40B4-BE49-F238E27FC236}">
                <a16:creationId xmlns:a16="http://schemas.microsoft.com/office/drawing/2014/main" id="{01CD5B58-B992-4444-B108-BB5140EA482C}"/>
              </a:ext>
            </a:extLst>
          </p:cNvPr>
          <p:cNvSpPr/>
          <p:nvPr/>
        </p:nvSpPr>
        <p:spPr>
          <a:xfrm>
            <a:off x="0" y="946660"/>
            <a:ext cx="9144000" cy="3060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2" name="TextBox 6"/>
          <p:cNvSpPr txBox="1"/>
          <p:nvPr/>
        </p:nvSpPr>
        <p:spPr>
          <a:xfrm>
            <a:off x="2856898" y="1460646"/>
            <a:ext cx="3216265" cy="1044389"/>
          </a:xfrm>
          <a:prstGeom prst="rect">
            <a:avLst/>
          </a:prstGeom>
        </p:spPr>
        <p:txBody>
          <a:bodyPr wrap="square" lIns="51435" tIns="25718" rIns="51435" bIns="25718" anchor="ctr" anchorCtr="1">
            <a:spAutoFit/>
          </a:bodyPr>
          <a:lstStyle>
            <a:defPPr>
              <a:defRPr lang="zh-CN"/>
            </a:defPPr>
            <a:lvl1pPr>
              <a:lnSpc>
                <a:spcPct val="130000"/>
              </a:lnSpc>
              <a:defRPr sz="6000">
                <a:solidFill>
                  <a:srgbClr val="00B0F0"/>
                </a:solidFill>
                <a:latin typeface="思源黑体 CN Heavy" panose="020B0A00000000000000" pitchFamily="34" charset="-122"/>
                <a:ea typeface="思源黑体 CN Heavy" panose="020B0A00000000000000" pitchFamily="34" charset="-122"/>
              </a:defRPr>
            </a:lvl1pPr>
          </a:lstStyle>
          <a:p>
            <a:pPr algn="ctr"/>
            <a:r>
              <a:rPr lang="zh-CN" altLang="en-US" sz="5400" dirty="0">
                <a:solidFill>
                  <a:schemeClr val="accent4">
                    <a:lumMod val="20000"/>
                    <a:lumOff val="80000"/>
                  </a:schemeClr>
                </a:solidFill>
                <a:latin typeface="+mn-lt"/>
                <a:ea typeface="+mn-ea"/>
                <a:cs typeface="+mn-ea"/>
                <a:sym typeface="+mn-lt"/>
              </a:rPr>
              <a:t>协作机制</a:t>
            </a:r>
          </a:p>
        </p:txBody>
      </p:sp>
      <p:sp>
        <p:nvSpPr>
          <p:cNvPr id="84" name="矩形 83"/>
          <p:cNvSpPr/>
          <p:nvPr/>
        </p:nvSpPr>
        <p:spPr>
          <a:xfrm>
            <a:off x="2592403" y="930267"/>
            <a:ext cx="3667362" cy="640176"/>
          </a:xfrm>
          <a:prstGeom prst="rect">
            <a:avLst/>
          </a:prstGeom>
        </p:spPr>
        <p:txBody>
          <a:bodyPr wrap="square" lIns="51435" tIns="25718" rIns="51435" bIns="25718" anchor="ctr" anchorCtr="1">
            <a:spAutoFit/>
          </a:bodyPr>
          <a:lstStyle/>
          <a:p>
            <a:pPr>
              <a:lnSpc>
                <a:spcPct val="130000"/>
              </a:lnSpc>
            </a:pPr>
            <a:r>
              <a:rPr lang="en-US" altLang="zh-CN" sz="3200" b="1" dirty="0">
                <a:solidFill>
                  <a:schemeClr val="accent4">
                    <a:lumMod val="20000"/>
                    <a:lumOff val="80000"/>
                  </a:schemeClr>
                </a:solidFill>
                <a:cs typeface="+mn-ea"/>
                <a:sym typeface="+mn-lt"/>
              </a:rPr>
              <a:t>PART 03</a:t>
            </a:r>
            <a:endParaRPr lang="zh-CN" altLang="en-US" sz="3200" b="1" dirty="0">
              <a:solidFill>
                <a:schemeClr val="accent4">
                  <a:lumMod val="20000"/>
                  <a:lumOff val="80000"/>
                </a:schemeClr>
              </a:solidFill>
              <a:cs typeface="+mn-ea"/>
              <a:sym typeface="+mn-lt"/>
            </a:endParaRPr>
          </a:p>
        </p:txBody>
      </p:sp>
      <p:cxnSp>
        <p:nvCxnSpPr>
          <p:cNvPr id="85" name="直接连接符 84"/>
          <p:cNvCxnSpPr/>
          <p:nvPr/>
        </p:nvCxnSpPr>
        <p:spPr>
          <a:xfrm>
            <a:off x="3259880" y="2505786"/>
            <a:ext cx="2598973" cy="0"/>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27637" y="2750842"/>
            <a:ext cx="1730135" cy="246221"/>
          </a:xfrm>
          <a:prstGeom prst="rect">
            <a:avLst/>
          </a:prstGeom>
          <a:noFill/>
        </p:spPr>
        <p:txBody>
          <a:bodyPr wrap="square" rtlCol="0">
            <a:spAutoFit/>
          </a:bodyPr>
          <a:lstStyle/>
          <a:p>
            <a:pPr marL="171450" indent="-171450">
              <a:buFont typeface="Wingdings" panose="05000000000000000000" pitchFamily="2" charset="2"/>
              <a:buChar char="u"/>
            </a:pPr>
            <a:r>
              <a:rPr lang="zh-CN" altLang="en-US" sz="1000" dirty="0">
                <a:solidFill>
                  <a:schemeClr val="accent4">
                    <a:lumMod val="20000"/>
                    <a:lumOff val="80000"/>
                  </a:schemeClr>
                </a:solidFill>
                <a:cs typeface="+mn-ea"/>
                <a:sym typeface="+mn-lt"/>
              </a:rPr>
              <a:t>秩序管理</a:t>
            </a:r>
          </a:p>
        </p:txBody>
      </p:sp>
      <p:sp>
        <p:nvSpPr>
          <p:cNvPr id="48" name="文本框 47"/>
          <p:cNvSpPr txBox="1"/>
          <p:nvPr/>
        </p:nvSpPr>
        <p:spPr>
          <a:xfrm>
            <a:off x="3027637" y="3007421"/>
            <a:ext cx="2060440"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大宗设备、公共设施管理</a:t>
            </a:r>
          </a:p>
        </p:txBody>
      </p:sp>
      <p:sp>
        <p:nvSpPr>
          <p:cNvPr id="55" name="文本框 54"/>
          <p:cNvSpPr txBox="1"/>
          <p:nvPr/>
        </p:nvSpPr>
        <p:spPr>
          <a:xfrm>
            <a:off x="3027637" y="3264000"/>
            <a:ext cx="2160384"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商家开闭店管理</a:t>
            </a:r>
          </a:p>
        </p:txBody>
      </p:sp>
      <p:sp>
        <p:nvSpPr>
          <p:cNvPr id="56" name="文本框 55"/>
          <p:cNvSpPr txBox="1"/>
          <p:nvPr/>
        </p:nvSpPr>
        <p:spPr>
          <a:xfrm>
            <a:off x="3027637" y="3581138"/>
            <a:ext cx="3471602"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商家营业执照、员工卫生证等各类证照的定期巡查</a:t>
            </a:r>
          </a:p>
        </p:txBody>
      </p:sp>
      <p:sp>
        <p:nvSpPr>
          <p:cNvPr id="57" name="文本框 56"/>
          <p:cNvSpPr txBox="1"/>
          <p:nvPr/>
        </p:nvSpPr>
        <p:spPr>
          <a:xfrm>
            <a:off x="4870567" y="2747011"/>
            <a:ext cx="1730135"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环境管理</a:t>
            </a:r>
          </a:p>
        </p:txBody>
      </p:sp>
      <p:sp>
        <p:nvSpPr>
          <p:cNvPr id="58" name="文本框 57"/>
          <p:cNvSpPr txBox="1"/>
          <p:nvPr/>
        </p:nvSpPr>
        <p:spPr>
          <a:xfrm>
            <a:off x="4870567" y="3003590"/>
            <a:ext cx="2060440"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相关费用催缴</a:t>
            </a:r>
          </a:p>
        </p:txBody>
      </p:sp>
      <p:sp>
        <p:nvSpPr>
          <p:cNvPr id="59" name="文本框 58"/>
          <p:cNvSpPr txBox="1"/>
          <p:nvPr/>
        </p:nvSpPr>
        <p:spPr>
          <a:xfrm>
            <a:off x="4870567" y="3260169"/>
            <a:ext cx="2160384"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商家沟通机制管理</a:t>
            </a:r>
          </a:p>
        </p:txBody>
      </p:sp>
    </p:spTree>
    <p:extLst>
      <p:ext uri="{BB962C8B-B14F-4D97-AF65-F5344CB8AC3E}">
        <p14:creationId xmlns:p14="http://schemas.microsoft.com/office/powerpoint/2010/main" val="314627167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750"/>
                                        <p:tgtEl>
                                          <p:spTgt spid="84"/>
                                        </p:tgtEl>
                                      </p:cBhvr>
                                    </p:animEffect>
                                  </p:childTnLst>
                                </p:cTn>
                              </p:par>
                              <p:par>
                                <p:cTn id="8" presetID="2" presetClass="entr" presetSubtype="2" decel="100000" fill="hold" grpId="0" nodeType="withEffect">
                                  <p:stCondLst>
                                    <p:cond delay="750"/>
                                  </p:stCondLst>
                                  <p:childTnLst>
                                    <p:set>
                                      <p:cBhvr>
                                        <p:cTn id="9" dur="1" fill="hold">
                                          <p:stCondLst>
                                            <p:cond delay="0"/>
                                          </p:stCondLst>
                                        </p:cTn>
                                        <p:tgtEl>
                                          <p:spTgt spid="62"/>
                                        </p:tgtEl>
                                        <p:attrNameLst>
                                          <p:attrName>style.visibility</p:attrName>
                                        </p:attrNameLst>
                                      </p:cBhvr>
                                      <p:to>
                                        <p:strVal val="visible"/>
                                      </p:to>
                                    </p:set>
                                    <p:anim calcmode="lin" valueType="num">
                                      <p:cBhvr additive="base">
                                        <p:cTn id="10" dur="750" fill="hold"/>
                                        <p:tgtEl>
                                          <p:spTgt spid="62"/>
                                        </p:tgtEl>
                                        <p:attrNameLst>
                                          <p:attrName>ppt_x</p:attrName>
                                        </p:attrNameLst>
                                      </p:cBhvr>
                                      <p:tavLst>
                                        <p:tav tm="0">
                                          <p:val>
                                            <p:strVal val="1+#ppt_w/2"/>
                                          </p:val>
                                        </p:tav>
                                        <p:tav tm="100000">
                                          <p:val>
                                            <p:strVal val="#ppt_x"/>
                                          </p:val>
                                        </p:tav>
                                      </p:tavLst>
                                    </p:anim>
                                    <p:anim calcmode="lin" valueType="num">
                                      <p:cBhvr additive="base">
                                        <p:cTn id="11" dur="750" fill="hold"/>
                                        <p:tgtEl>
                                          <p:spTgt spid="62"/>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750"/>
                                        <p:tgtEl>
                                          <p:spTgt spid="57"/>
                                        </p:tgtEl>
                                      </p:cBhvr>
                                    </p:animEffect>
                                    <p:anim calcmode="lin" valueType="num">
                                      <p:cBhvr>
                                        <p:cTn id="25" dur="750" fill="hold"/>
                                        <p:tgtEl>
                                          <p:spTgt spid="57"/>
                                        </p:tgtEl>
                                        <p:attrNameLst>
                                          <p:attrName>ppt_x</p:attrName>
                                        </p:attrNameLst>
                                      </p:cBhvr>
                                      <p:tavLst>
                                        <p:tav tm="0">
                                          <p:val>
                                            <p:strVal val="#ppt_x"/>
                                          </p:val>
                                        </p:tav>
                                        <p:tav tm="100000">
                                          <p:val>
                                            <p:strVal val="#ppt_x"/>
                                          </p:val>
                                        </p:tav>
                                      </p:tavLst>
                                    </p:anim>
                                    <p:anim calcmode="lin" valueType="num">
                                      <p:cBhvr>
                                        <p:cTn id="26" dur="750" fill="hold"/>
                                        <p:tgtEl>
                                          <p:spTgt spid="5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750"/>
                                        <p:tgtEl>
                                          <p:spTgt spid="48"/>
                                        </p:tgtEl>
                                      </p:cBhvr>
                                    </p:animEffect>
                                    <p:anim calcmode="lin" valueType="num">
                                      <p:cBhvr>
                                        <p:cTn id="30" dur="750" fill="hold"/>
                                        <p:tgtEl>
                                          <p:spTgt spid="48"/>
                                        </p:tgtEl>
                                        <p:attrNameLst>
                                          <p:attrName>ppt_x</p:attrName>
                                        </p:attrNameLst>
                                      </p:cBhvr>
                                      <p:tavLst>
                                        <p:tav tm="0">
                                          <p:val>
                                            <p:strVal val="#ppt_x"/>
                                          </p:val>
                                        </p:tav>
                                        <p:tav tm="100000">
                                          <p:val>
                                            <p:strVal val="#ppt_x"/>
                                          </p:val>
                                        </p:tav>
                                      </p:tavLst>
                                    </p:anim>
                                    <p:anim calcmode="lin" valueType="num">
                                      <p:cBhvr>
                                        <p:cTn id="31" dur="750" fill="hold"/>
                                        <p:tgtEl>
                                          <p:spTgt spid="4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750"/>
                                        <p:tgtEl>
                                          <p:spTgt spid="58"/>
                                        </p:tgtEl>
                                      </p:cBhvr>
                                    </p:animEffect>
                                    <p:anim calcmode="lin" valueType="num">
                                      <p:cBhvr>
                                        <p:cTn id="35" dur="750" fill="hold"/>
                                        <p:tgtEl>
                                          <p:spTgt spid="58"/>
                                        </p:tgtEl>
                                        <p:attrNameLst>
                                          <p:attrName>ppt_x</p:attrName>
                                        </p:attrNameLst>
                                      </p:cBhvr>
                                      <p:tavLst>
                                        <p:tav tm="0">
                                          <p:val>
                                            <p:strVal val="#ppt_x"/>
                                          </p:val>
                                        </p:tav>
                                        <p:tav tm="100000">
                                          <p:val>
                                            <p:strVal val="#ppt_x"/>
                                          </p:val>
                                        </p:tav>
                                      </p:tavLst>
                                    </p:anim>
                                    <p:anim calcmode="lin" valueType="num">
                                      <p:cBhvr>
                                        <p:cTn id="36" dur="750" fill="hold"/>
                                        <p:tgtEl>
                                          <p:spTgt spid="5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100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750"/>
                                        <p:tgtEl>
                                          <p:spTgt spid="55"/>
                                        </p:tgtEl>
                                      </p:cBhvr>
                                    </p:animEffect>
                                    <p:anim calcmode="lin" valueType="num">
                                      <p:cBhvr>
                                        <p:cTn id="40" dur="750" fill="hold"/>
                                        <p:tgtEl>
                                          <p:spTgt spid="55"/>
                                        </p:tgtEl>
                                        <p:attrNameLst>
                                          <p:attrName>ppt_x</p:attrName>
                                        </p:attrNameLst>
                                      </p:cBhvr>
                                      <p:tavLst>
                                        <p:tav tm="0">
                                          <p:val>
                                            <p:strVal val="#ppt_x"/>
                                          </p:val>
                                        </p:tav>
                                        <p:tav tm="100000">
                                          <p:val>
                                            <p:strVal val="#ppt_x"/>
                                          </p:val>
                                        </p:tav>
                                      </p:tavLst>
                                    </p:anim>
                                    <p:anim calcmode="lin" valueType="num">
                                      <p:cBhvr>
                                        <p:cTn id="41" dur="75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25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750"/>
                                        <p:tgtEl>
                                          <p:spTgt spid="59"/>
                                        </p:tgtEl>
                                      </p:cBhvr>
                                    </p:animEffect>
                                    <p:anim calcmode="lin" valueType="num">
                                      <p:cBhvr>
                                        <p:cTn id="45" dur="750" fill="hold"/>
                                        <p:tgtEl>
                                          <p:spTgt spid="59"/>
                                        </p:tgtEl>
                                        <p:attrNameLst>
                                          <p:attrName>ppt_x</p:attrName>
                                        </p:attrNameLst>
                                      </p:cBhvr>
                                      <p:tavLst>
                                        <p:tav tm="0">
                                          <p:val>
                                            <p:strVal val="#ppt_x"/>
                                          </p:val>
                                        </p:tav>
                                        <p:tav tm="100000">
                                          <p:val>
                                            <p:strVal val="#ppt_x"/>
                                          </p:val>
                                        </p:tav>
                                      </p:tavLst>
                                    </p:anim>
                                    <p:anim calcmode="lin" valueType="num">
                                      <p:cBhvr>
                                        <p:cTn id="46" dur="750" fill="hold"/>
                                        <p:tgtEl>
                                          <p:spTgt spid="5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150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750"/>
                                        <p:tgtEl>
                                          <p:spTgt spid="56"/>
                                        </p:tgtEl>
                                      </p:cBhvr>
                                    </p:animEffect>
                                    <p:anim calcmode="lin" valueType="num">
                                      <p:cBhvr>
                                        <p:cTn id="50" dur="750" fill="hold"/>
                                        <p:tgtEl>
                                          <p:spTgt spid="56"/>
                                        </p:tgtEl>
                                        <p:attrNameLst>
                                          <p:attrName>ppt_x</p:attrName>
                                        </p:attrNameLst>
                                      </p:cBhvr>
                                      <p:tavLst>
                                        <p:tav tm="0">
                                          <p:val>
                                            <p:strVal val="#ppt_x"/>
                                          </p:val>
                                        </p:tav>
                                        <p:tav tm="100000">
                                          <p:val>
                                            <p:strVal val="#ppt_x"/>
                                          </p:val>
                                        </p:tav>
                                      </p:tavLst>
                                    </p:anim>
                                    <p:anim calcmode="lin" valueType="num">
                                      <p:cBhvr>
                                        <p:cTn id="51" dur="75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P spid="2" grpId="0"/>
      <p:bldP spid="48" grpId="0"/>
      <p:bldP spid="55" grpId="0"/>
      <p:bldP spid="56" grpId="0"/>
      <p:bldP spid="57" grpId="0"/>
      <p:bldP spid="58" grpId="0"/>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825446" y="1715783"/>
            <a:ext cx="2825393" cy="2132419"/>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rot="5400000">
            <a:off x="3422281" y="525789"/>
            <a:ext cx="124394" cy="41973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TextBox 33"/>
          <p:cNvSpPr txBox="1"/>
          <p:nvPr/>
        </p:nvSpPr>
        <p:spPr>
          <a:xfrm>
            <a:off x="1329218" y="1616705"/>
            <a:ext cx="4253951" cy="932563"/>
          </a:xfrm>
          <a:prstGeom prst="rect">
            <a:avLst/>
          </a:prstGeom>
          <a:noFill/>
          <a:effectLst/>
        </p:spPr>
        <p:txBody>
          <a:bodyPr wrap="square" rtlCol="0">
            <a:spAutoFit/>
          </a:bodyPr>
          <a:lstStyle/>
          <a:p>
            <a:pPr algn="just">
              <a:lnSpc>
                <a:spcPct val="130000"/>
              </a:lnSpc>
            </a:pPr>
            <a:r>
              <a:rPr lang="zh-CN" altLang="en-US" dirty="0">
                <a:solidFill>
                  <a:schemeClr val="tx1">
                    <a:lumMod val="65000"/>
                    <a:lumOff val="35000"/>
                  </a:schemeClr>
                </a:solidFill>
                <a:cs typeface="+mn-ea"/>
                <a:sym typeface="+mn-lt"/>
              </a:rPr>
              <a:t>按月度</a:t>
            </a:r>
            <a:r>
              <a:rPr lang="en-US" altLang="zh-CN" dirty="0">
                <a:solidFill>
                  <a:schemeClr val="tx1">
                    <a:lumMod val="65000"/>
                    <a:lumOff val="35000"/>
                  </a:schemeClr>
                </a:solidFill>
                <a:cs typeface="+mn-ea"/>
                <a:sym typeface="+mn-lt"/>
              </a:rPr>
              <a:t>/</a:t>
            </a:r>
            <a:r>
              <a:rPr lang="zh-CN" altLang="en-US" dirty="0">
                <a:solidFill>
                  <a:schemeClr val="tx1">
                    <a:lumMod val="65000"/>
                    <a:lumOff val="35000"/>
                  </a:schemeClr>
                </a:solidFill>
                <a:cs typeface="+mn-ea"/>
                <a:sym typeface="+mn-lt"/>
              </a:rPr>
              <a:t>季度对各商户和品牌进行分析，包括品牌定位、品牌贡献度、盈利能力、品牌发展趋势、经营风险等；</a:t>
            </a:r>
          </a:p>
        </p:txBody>
      </p:sp>
      <p:sp>
        <p:nvSpPr>
          <p:cNvPr id="35" name="TextBox 34"/>
          <p:cNvSpPr txBox="1"/>
          <p:nvPr/>
        </p:nvSpPr>
        <p:spPr>
          <a:xfrm>
            <a:off x="1329218" y="2824084"/>
            <a:ext cx="4253951" cy="932563"/>
          </a:xfrm>
          <a:prstGeom prst="rect">
            <a:avLst/>
          </a:prstGeom>
          <a:noFill/>
          <a:effectLst/>
        </p:spPr>
        <p:txBody>
          <a:bodyPr wrap="square" rtlCol="0">
            <a:spAutoFit/>
          </a:bodyPr>
          <a:lstStyle/>
          <a:p>
            <a:pPr algn="just">
              <a:lnSpc>
                <a:spcPct val="130000"/>
              </a:lnSpc>
            </a:pPr>
            <a:r>
              <a:rPr lang="zh-CN" altLang="en-US" dirty="0">
                <a:solidFill>
                  <a:schemeClr val="tx1">
                    <a:lumMod val="65000"/>
                    <a:lumOff val="35000"/>
                  </a:schemeClr>
                </a:solidFill>
                <a:cs typeface="+mn-ea"/>
                <a:sym typeface="+mn-lt"/>
              </a:rPr>
              <a:t>对不符合市场定位、经营有风险的商户，给予招商部建议劝退（到期不再续租）、风险预警机制、进行备选品牌和商户储备等建议。</a:t>
            </a:r>
          </a:p>
        </p:txBody>
      </p:sp>
      <p:sp>
        <p:nvSpPr>
          <p:cNvPr id="38" name="矩形 37"/>
          <p:cNvSpPr/>
          <p:nvPr/>
        </p:nvSpPr>
        <p:spPr>
          <a:xfrm>
            <a:off x="3433051" y="828260"/>
            <a:ext cx="2150118" cy="446276"/>
          </a:xfrm>
          <a:prstGeom prst="rect">
            <a:avLst/>
          </a:prstGeom>
        </p:spPr>
        <p:txBody>
          <a:bodyPr wrap="square" lIns="68580" tIns="34290" rIns="68580" bIns="34290">
            <a:spAutoFit/>
          </a:bodyPr>
          <a:lstStyle/>
          <a:p>
            <a:pPr algn="ctr">
              <a:lnSpc>
                <a:spcPct val="130000"/>
              </a:lnSpc>
            </a:pPr>
            <a:r>
              <a:rPr lang="zh-CN" altLang="en-US" sz="2000" b="1" dirty="0">
                <a:solidFill>
                  <a:schemeClr val="tx1">
                    <a:lumMod val="75000"/>
                    <a:lumOff val="25000"/>
                  </a:schemeClr>
                </a:solidFill>
                <a:cs typeface="+mn-ea"/>
                <a:sym typeface="+mn-lt"/>
              </a:rPr>
              <a:t>商户与品牌分析</a:t>
            </a:r>
            <a:endParaRPr lang="zh-CN" altLang="en-US" sz="2000" dirty="0">
              <a:solidFill>
                <a:schemeClr val="tx1">
                  <a:lumMod val="75000"/>
                  <a:lumOff val="25000"/>
                </a:schemeClr>
              </a:solidFill>
              <a:cs typeface="+mn-ea"/>
              <a:sym typeface="+mn-lt"/>
            </a:endParaRPr>
          </a:p>
        </p:txBody>
      </p:sp>
      <p:sp>
        <p:nvSpPr>
          <p:cNvPr id="20" name="矩形 19">
            <a:extLst>
              <a:ext uri="{FF2B5EF4-FFF2-40B4-BE49-F238E27FC236}">
                <a16:creationId xmlns:a16="http://schemas.microsoft.com/office/drawing/2014/main" id="{BCCF6A96-D56B-4EDE-A197-502DF5E7D53E}"/>
              </a:ext>
            </a:extLst>
          </p:cNvPr>
          <p:cNvSpPr/>
          <p:nvPr/>
        </p:nvSpPr>
        <p:spPr>
          <a:xfrm>
            <a:off x="568585" y="245057"/>
            <a:ext cx="3222677"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为后续招商提供依据以及建议</a:t>
            </a:r>
          </a:p>
        </p:txBody>
      </p:sp>
      <p:sp>
        <p:nvSpPr>
          <p:cNvPr id="21" name="矩形 20">
            <a:extLst>
              <a:ext uri="{FF2B5EF4-FFF2-40B4-BE49-F238E27FC236}">
                <a16:creationId xmlns:a16="http://schemas.microsoft.com/office/drawing/2014/main" id="{E652F52C-E2A9-48EC-ADFB-A7A85638DBFE}"/>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EFFB0393-1C47-4257-9E80-394DB62AC2E7}"/>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32459135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6" presetClass="entr" presetSubtype="2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par>
                          <p:cTn id="13" fill="hold">
                            <p:stCondLst>
                              <p:cond delay="1250"/>
                            </p:stCondLst>
                            <p:childTnLst>
                              <p:par>
                                <p:cTn id="14" presetID="22" presetClass="entr" presetSubtype="1"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750"/>
                                        <p:tgtEl>
                                          <p:spTgt spid="34"/>
                                        </p:tgtEl>
                                      </p:cBhvr>
                                    </p:animEffec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up)">
                                      <p:cBhvr>
                                        <p:cTn id="20" dur="750"/>
                                        <p:tgtEl>
                                          <p:spTgt spid="35"/>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P spid="34" grpId="0"/>
      <p:bldP spid="35"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699900" y="2599222"/>
            <a:ext cx="1361551" cy="338554"/>
          </a:xfrm>
          <a:prstGeom prst="rect">
            <a:avLst/>
          </a:prstGeom>
          <a:noFill/>
        </p:spPr>
        <p:txBody>
          <a:bodyPr wrap="square" rtlCol="0">
            <a:spAutoFit/>
          </a:bodyPr>
          <a:lstStyle/>
          <a:p>
            <a:pPr algn="ctr"/>
            <a:r>
              <a:rPr lang="en-US" altLang="zh-CN" sz="1600" dirty="0">
                <a:solidFill>
                  <a:schemeClr val="bg1"/>
                </a:solidFill>
                <a:cs typeface="+mn-ea"/>
                <a:sym typeface="+mn-lt"/>
              </a:rPr>
              <a:t>PART</a:t>
            </a:r>
            <a:r>
              <a:rPr lang="zh-CN" altLang="en-US" sz="1600" dirty="0">
                <a:solidFill>
                  <a:schemeClr val="bg1"/>
                </a:solidFill>
                <a:cs typeface="+mn-ea"/>
                <a:sym typeface="+mn-lt"/>
              </a:rPr>
              <a:t> ／</a:t>
            </a:r>
            <a:r>
              <a:rPr lang="en-US" altLang="zh-CN" sz="1600" dirty="0">
                <a:solidFill>
                  <a:schemeClr val="bg1"/>
                </a:solidFill>
                <a:cs typeface="+mn-ea"/>
                <a:sym typeface="+mn-lt"/>
              </a:rPr>
              <a:t> 05</a:t>
            </a:r>
            <a:endParaRPr lang="zh-CN" altLang="en-US" sz="1600" dirty="0">
              <a:solidFill>
                <a:schemeClr val="bg1"/>
              </a:solidFill>
              <a:cs typeface="+mn-ea"/>
              <a:sym typeface="+mn-lt"/>
            </a:endParaRPr>
          </a:p>
        </p:txBody>
      </p:sp>
      <p:sp>
        <p:nvSpPr>
          <p:cNvPr id="43" name="TextBox 42"/>
          <p:cNvSpPr txBox="1"/>
          <p:nvPr/>
        </p:nvSpPr>
        <p:spPr>
          <a:xfrm>
            <a:off x="3709040" y="867327"/>
            <a:ext cx="1816299" cy="356251"/>
          </a:xfrm>
          <a:prstGeom prst="rect">
            <a:avLst/>
          </a:prstGeom>
          <a:noFill/>
        </p:spPr>
        <p:txBody>
          <a:bodyPr wrap="square" rtlCol="0">
            <a:spAutoFit/>
          </a:bodyPr>
          <a:lstStyle/>
          <a:p>
            <a:pPr algn="ctr">
              <a:lnSpc>
                <a:spcPct val="130000"/>
              </a:lnSpc>
            </a:pPr>
            <a:r>
              <a:rPr lang="zh-CN" altLang="en-US" b="1" dirty="0">
                <a:solidFill>
                  <a:schemeClr val="tx1">
                    <a:lumMod val="75000"/>
                    <a:lumOff val="25000"/>
                  </a:schemeClr>
                </a:solidFill>
                <a:cs typeface="+mn-ea"/>
                <a:sym typeface="+mn-lt"/>
              </a:rPr>
              <a:t>营销策划</a:t>
            </a:r>
          </a:p>
        </p:txBody>
      </p:sp>
      <p:sp>
        <p:nvSpPr>
          <p:cNvPr id="44" name="TextBox 43"/>
          <p:cNvSpPr txBox="1"/>
          <p:nvPr/>
        </p:nvSpPr>
        <p:spPr>
          <a:xfrm>
            <a:off x="3302640" y="1225002"/>
            <a:ext cx="2751193" cy="549061"/>
          </a:xfrm>
          <a:prstGeom prst="rect">
            <a:avLst/>
          </a:prstGeom>
          <a:noFill/>
        </p:spPr>
        <p:txBody>
          <a:bodyPr wrap="square" rtlCol="0">
            <a:spAutoFit/>
          </a:bodyPr>
          <a:lstStyle/>
          <a:p>
            <a:pPr algn="ctr">
              <a:lnSpc>
                <a:spcPct val="130000"/>
              </a:lnSpc>
            </a:pPr>
            <a:r>
              <a:rPr lang="zh-CN" altLang="en-US" sz="1200" dirty="0">
                <a:solidFill>
                  <a:schemeClr val="tx1">
                    <a:lumMod val="65000"/>
                    <a:lumOff val="35000"/>
                  </a:schemeClr>
                </a:solidFill>
                <a:cs typeface="+mn-ea"/>
                <a:sym typeface="+mn-lt"/>
              </a:rPr>
              <a:t>制定商业项目整体营销和竞争策略，制定全年和阶段性的市场推广计划</a:t>
            </a:r>
          </a:p>
        </p:txBody>
      </p:sp>
      <p:sp>
        <p:nvSpPr>
          <p:cNvPr id="45" name="TextBox 44"/>
          <p:cNvSpPr txBox="1"/>
          <p:nvPr/>
        </p:nvSpPr>
        <p:spPr>
          <a:xfrm>
            <a:off x="957847" y="1744894"/>
            <a:ext cx="1816299" cy="356251"/>
          </a:xfrm>
          <a:prstGeom prst="rect">
            <a:avLst/>
          </a:prstGeom>
          <a:noFill/>
        </p:spPr>
        <p:txBody>
          <a:bodyPr wrap="square" rtlCol="0">
            <a:spAutoFit/>
          </a:bodyPr>
          <a:lstStyle/>
          <a:p>
            <a:pPr algn="ctr">
              <a:lnSpc>
                <a:spcPct val="130000"/>
              </a:lnSpc>
            </a:pPr>
            <a:r>
              <a:rPr lang="zh-CN" altLang="en-US" b="1" dirty="0">
                <a:solidFill>
                  <a:schemeClr val="tx1">
                    <a:lumMod val="75000"/>
                    <a:lumOff val="25000"/>
                  </a:schemeClr>
                </a:solidFill>
                <a:cs typeface="+mn-ea"/>
                <a:sym typeface="+mn-lt"/>
              </a:rPr>
              <a:t>宣传促销</a:t>
            </a:r>
          </a:p>
        </p:txBody>
      </p:sp>
      <p:sp>
        <p:nvSpPr>
          <p:cNvPr id="46" name="TextBox 45"/>
          <p:cNvSpPr txBox="1"/>
          <p:nvPr/>
        </p:nvSpPr>
        <p:spPr>
          <a:xfrm>
            <a:off x="551447" y="2102569"/>
            <a:ext cx="2751193" cy="549061"/>
          </a:xfrm>
          <a:prstGeom prst="rect">
            <a:avLst/>
          </a:prstGeom>
          <a:noFill/>
        </p:spPr>
        <p:txBody>
          <a:bodyPr wrap="square" rtlCol="0">
            <a:spAutoFit/>
          </a:bodyPr>
          <a:lstStyle/>
          <a:p>
            <a:pPr algn="ctr">
              <a:lnSpc>
                <a:spcPct val="130000"/>
              </a:lnSpc>
            </a:pPr>
            <a:r>
              <a:rPr lang="zh-CN" altLang="en-US" sz="1200" dirty="0">
                <a:solidFill>
                  <a:schemeClr val="tx1">
                    <a:lumMod val="65000"/>
                    <a:lumOff val="35000"/>
                  </a:schemeClr>
                </a:solidFill>
                <a:cs typeface="+mn-ea"/>
                <a:sym typeface="+mn-lt"/>
              </a:rPr>
              <a:t>对商业项目进行统一、有效的宣传推广，举办整体和主题促销活动</a:t>
            </a:r>
          </a:p>
        </p:txBody>
      </p:sp>
      <p:sp>
        <p:nvSpPr>
          <p:cNvPr id="47" name="TextBox 46"/>
          <p:cNvSpPr txBox="1"/>
          <p:nvPr/>
        </p:nvSpPr>
        <p:spPr>
          <a:xfrm>
            <a:off x="1865996" y="3032708"/>
            <a:ext cx="1816299" cy="356251"/>
          </a:xfrm>
          <a:prstGeom prst="rect">
            <a:avLst/>
          </a:prstGeom>
          <a:noFill/>
        </p:spPr>
        <p:txBody>
          <a:bodyPr wrap="square" rtlCol="0">
            <a:spAutoFit/>
          </a:bodyPr>
          <a:lstStyle/>
          <a:p>
            <a:pPr algn="ctr">
              <a:lnSpc>
                <a:spcPct val="130000"/>
              </a:lnSpc>
            </a:pPr>
            <a:r>
              <a:rPr lang="zh-CN" altLang="en-US" b="1" dirty="0">
                <a:solidFill>
                  <a:schemeClr val="tx1">
                    <a:lumMod val="75000"/>
                    <a:lumOff val="25000"/>
                  </a:schemeClr>
                </a:solidFill>
                <a:cs typeface="+mn-ea"/>
                <a:sym typeface="+mn-lt"/>
              </a:rPr>
              <a:t>品牌演绎</a:t>
            </a:r>
          </a:p>
        </p:txBody>
      </p:sp>
      <p:sp>
        <p:nvSpPr>
          <p:cNvPr id="48" name="TextBox 47"/>
          <p:cNvSpPr txBox="1"/>
          <p:nvPr/>
        </p:nvSpPr>
        <p:spPr>
          <a:xfrm>
            <a:off x="1459596" y="3390383"/>
            <a:ext cx="2751193" cy="549061"/>
          </a:xfrm>
          <a:prstGeom prst="rect">
            <a:avLst/>
          </a:prstGeom>
          <a:noFill/>
        </p:spPr>
        <p:txBody>
          <a:bodyPr wrap="square" rtlCol="0">
            <a:spAutoFit/>
          </a:bodyPr>
          <a:lstStyle/>
          <a:p>
            <a:pPr algn="ctr">
              <a:lnSpc>
                <a:spcPct val="130000"/>
              </a:lnSpc>
            </a:pPr>
            <a:r>
              <a:rPr lang="zh-CN" altLang="en-US" sz="1200" dirty="0">
                <a:solidFill>
                  <a:schemeClr val="tx1">
                    <a:lumMod val="65000"/>
                    <a:lumOff val="35000"/>
                  </a:schemeClr>
                </a:solidFill>
                <a:cs typeface="+mn-ea"/>
                <a:sym typeface="+mn-lt"/>
              </a:rPr>
              <a:t>传播品牌故事、品牌时尚、举办品牌推广、时装表演、沙龙等活动</a:t>
            </a:r>
          </a:p>
        </p:txBody>
      </p:sp>
      <p:sp>
        <p:nvSpPr>
          <p:cNvPr id="49" name="TextBox 48"/>
          <p:cNvSpPr txBox="1"/>
          <p:nvPr/>
        </p:nvSpPr>
        <p:spPr>
          <a:xfrm>
            <a:off x="6192317" y="1744894"/>
            <a:ext cx="2114536" cy="356251"/>
          </a:xfrm>
          <a:prstGeom prst="rect">
            <a:avLst/>
          </a:prstGeom>
          <a:noFill/>
        </p:spPr>
        <p:txBody>
          <a:bodyPr wrap="square" rtlCol="0">
            <a:spAutoFit/>
          </a:bodyPr>
          <a:lstStyle/>
          <a:p>
            <a:pPr algn="ctr">
              <a:lnSpc>
                <a:spcPct val="130000"/>
              </a:lnSpc>
            </a:pPr>
            <a:r>
              <a:rPr lang="zh-CN" altLang="en-US" b="1" dirty="0">
                <a:solidFill>
                  <a:schemeClr val="tx1">
                    <a:lumMod val="75000"/>
                    <a:lumOff val="25000"/>
                  </a:schemeClr>
                </a:solidFill>
                <a:cs typeface="+mn-ea"/>
                <a:sym typeface="+mn-lt"/>
              </a:rPr>
              <a:t>商家营业资料库行销</a:t>
            </a:r>
            <a:endParaRPr lang="zh-CN" altLang="en-US" dirty="0">
              <a:solidFill>
                <a:schemeClr val="tx1">
                  <a:lumMod val="75000"/>
                  <a:lumOff val="25000"/>
                </a:schemeClr>
              </a:solidFill>
              <a:cs typeface="+mn-ea"/>
              <a:sym typeface="+mn-lt"/>
            </a:endParaRPr>
          </a:p>
        </p:txBody>
      </p:sp>
      <p:sp>
        <p:nvSpPr>
          <p:cNvPr id="50" name="TextBox 49"/>
          <p:cNvSpPr txBox="1"/>
          <p:nvPr/>
        </p:nvSpPr>
        <p:spPr>
          <a:xfrm>
            <a:off x="5935035" y="2102569"/>
            <a:ext cx="2751193" cy="549061"/>
          </a:xfrm>
          <a:prstGeom prst="rect">
            <a:avLst/>
          </a:prstGeom>
          <a:noFill/>
        </p:spPr>
        <p:txBody>
          <a:bodyPr wrap="square" rtlCol="0">
            <a:spAutoFit/>
          </a:bodyPr>
          <a:lstStyle/>
          <a:p>
            <a:pPr algn="ctr">
              <a:lnSpc>
                <a:spcPct val="130000"/>
              </a:lnSpc>
            </a:pPr>
            <a:r>
              <a:rPr lang="zh-CN" altLang="en-US" sz="1200" dirty="0">
                <a:solidFill>
                  <a:schemeClr val="tx1">
                    <a:lumMod val="65000"/>
                    <a:lumOff val="35000"/>
                  </a:schemeClr>
                </a:solidFill>
                <a:cs typeface="+mn-ea"/>
                <a:sym typeface="+mn-lt"/>
              </a:rPr>
              <a:t>建立顾客资料库，开展资料库直效营销</a:t>
            </a:r>
          </a:p>
        </p:txBody>
      </p:sp>
      <p:sp>
        <p:nvSpPr>
          <p:cNvPr id="51" name="TextBox 50"/>
          <p:cNvSpPr txBox="1"/>
          <p:nvPr/>
        </p:nvSpPr>
        <p:spPr>
          <a:xfrm>
            <a:off x="5699863" y="2980136"/>
            <a:ext cx="1816299" cy="356251"/>
          </a:xfrm>
          <a:prstGeom prst="rect">
            <a:avLst/>
          </a:prstGeom>
          <a:noFill/>
        </p:spPr>
        <p:txBody>
          <a:bodyPr wrap="square" rtlCol="0">
            <a:spAutoFit/>
          </a:bodyPr>
          <a:lstStyle/>
          <a:p>
            <a:pPr algn="ctr">
              <a:lnSpc>
                <a:spcPct val="130000"/>
              </a:lnSpc>
            </a:pPr>
            <a:r>
              <a:rPr lang="zh-CN" altLang="en-US" b="1" dirty="0">
                <a:solidFill>
                  <a:schemeClr val="tx1">
                    <a:lumMod val="75000"/>
                    <a:lumOff val="25000"/>
                  </a:schemeClr>
                </a:solidFill>
                <a:cs typeface="+mn-ea"/>
                <a:sym typeface="+mn-lt"/>
              </a:rPr>
              <a:t>实施会员制</a:t>
            </a:r>
            <a:endParaRPr lang="zh-CN" altLang="en-US" dirty="0">
              <a:solidFill>
                <a:schemeClr val="tx1">
                  <a:lumMod val="75000"/>
                  <a:lumOff val="25000"/>
                </a:schemeClr>
              </a:solidFill>
              <a:cs typeface="+mn-ea"/>
              <a:sym typeface="+mn-lt"/>
            </a:endParaRPr>
          </a:p>
        </p:txBody>
      </p:sp>
      <p:sp>
        <p:nvSpPr>
          <p:cNvPr id="52" name="TextBox 51"/>
          <p:cNvSpPr txBox="1"/>
          <p:nvPr/>
        </p:nvSpPr>
        <p:spPr>
          <a:xfrm>
            <a:off x="5293463" y="3337811"/>
            <a:ext cx="2751193" cy="549061"/>
          </a:xfrm>
          <a:prstGeom prst="rect">
            <a:avLst/>
          </a:prstGeom>
          <a:noFill/>
        </p:spPr>
        <p:txBody>
          <a:bodyPr wrap="square" rtlCol="0">
            <a:spAutoFit/>
          </a:bodyPr>
          <a:lstStyle/>
          <a:p>
            <a:pPr algn="ctr">
              <a:lnSpc>
                <a:spcPct val="130000"/>
              </a:lnSpc>
            </a:pPr>
            <a:r>
              <a:rPr lang="zh-CN" altLang="en-US" sz="1200" dirty="0">
                <a:solidFill>
                  <a:schemeClr val="tx1">
                    <a:lumMod val="65000"/>
                    <a:lumOff val="35000"/>
                  </a:schemeClr>
                </a:solidFill>
                <a:cs typeface="+mn-ea"/>
                <a:sym typeface="+mn-lt"/>
              </a:rPr>
              <a:t>对顾客实施钻石、金、银卡会员制，以锁定顾客，提高销售额</a:t>
            </a:r>
          </a:p>
        </p:txBody>
      </p:sp>
      <p:sp>
        <p:nvSpPr>
          <p:cNvPr id="4" name="云形 3"/>
          <p:cNvSpPr/>
          <p:nvPr/>
        </p:nvSpPr>
        <p:spPr>
          <a:xfrm>
            <a:off x="3649647" y="2012498"/>
            <a:ext cx="2057178" cy="1248406"/>
          </a:xfrm>
          <a:prstGeom prst="clou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6" name="TextBox 42"/>
          <p:cNvSpPr txBox="1"/>
          <p:nvPr/>
        </p:nvSpPr>
        <p:spPr>
          <a:xfrm>
            <a:off x="3794765" y="2272979"/>
            <a:ext cx="1816299" cy="606961"/>
          </a:xfrm>
          <a:prstGeom prst="rect">
            <a:avLst/>
          </a:prstGeom>
          <a:noFill/>
        </p:spPr>
        <p:txBody>
          <a:bodyPr wrap="square" rtlCol="0">
            <a:spAutoFit/>
          </a:bodyPr>
          <a:lstStyle/>
          <a:p>
            <a:pPr algn="ctr">
              <a:lnSpc>
                <a:spcPct val="130000"/>
              </a:lnSpc>
            </a:pPr>
            <a:r>
              <a:rPr lang="zh-CN" altLang="en-US" sz="2800" b="1" dirty="0">
                <a:solidFill>
                  <a:schemeClr val="bg1"/>
                </a:solidFill>
                <a:cs typeface="+mn-ea"/>
                <a:sym typeface="+mn-lt"/>
              </a:rPr>
              <a:t>支持</a:t>
            </a:r>
            <a:endParaRPr lang="zh-CN" altLang="en-US" sz="2800" dirty="0">
              <a:solidFill>
                <a:schemeClr val="bg1"/>
              </a:solidFill>
              <a:cs typeface="+mn-ea"/>
              <a:sym typeface="+mn-lt"/>
            </a:endParaRPr>
          </a:p>
        </p:txBody>
      </p:sp>
      <p:sp>
        <p:nvSpPr>
          <p:cNvPr id="25" name="矩形 24">
            <a:extLst>
              <a:ext uri="{FF2B5EF4-FFF2-40B4-BE49-F238E27FC236}">
                <a16:creationId xmlns:a16="http://schemas.microsoft.com/office/drawing/2014/main" id="{44EF961C-C3AF-4EA3-8578-4867959C371D}"/>
              </a:ext>
            </a:extLst>
          </p:cNvPr>
          <p:cNvSpPr/>
          <p:nvPr/>
        </p:nvSpPr>
        <p:spPr>
          <a:xfrm>
            <a:off x="568585" y="202615"/>
            <a:ext cx="4003415" cy="346249"/>
          </a:xfrm>
          <a:prstGeom prst="rect">
            <a:avLst/>
          </a:prstGeom>
        </p:spPr>
        <p:txBody>
          <a:bodyPr wrap="square" lIns="68580" tIns="34290" rIns="68580" bIns="34290">
            <a:spAutoFit/>
          </a:bodyPr>
          <a:lstStyle/>
          <a:p>
            <a:r>
              <a:rPr lang="zh-CN" altLang="en-US" sz="1800" b="1" dirty="0">
                <a:solidFill>
                  <a:srgbClr val="FFC000"/>
                </a:solidFill>
                <a:cs typeface="+mn-ea"/>
                <a:sym typeface="+mn-lt"/>
              </a:rPr>
              <a:t>为企划部（营销部）提供策划支持</a:t>
            </a:r>
          </a:p>
        </p:txBody>
      </p:sp>
      <p:sp>
        <p:nvSpPr>
          <p:cNvPr id="26" name="矩形 25">
            <a:extLst>
              <a:ext uri="{FF2B5EF4-FFF2-40B4-BE49-F238E27FC236}">
                <a16:creationId xmlns:a16="http://schemas.microsoft.com/office/drawing/2014/main" id="{E54A0200-0413-4A15-BFED-C11D09B13B17}"/>
              </a:ext>
            </a:extLst>
          </p:cNvPr>
          <p:cNvSpPr/>
          <p:nvPr/>
        </p:nvSpPr>
        <p:spPr>
          <a:xfrm>
            <a:off x="1" y="245057"/>
            <a:ext cx="3231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矩形 26">
            <a:extLst>
              <a:ext uri="{FF2B5EF4-FFF2-40B4-BE49-F238E27FC236}">
                <a16:creationId xmlns:a16="http://schemas.microsoft.com/office/drawing/2014/main" id="{B7C028E2-77FE-4B5C-9405-DE1B9F11D93C}"/>
              </a:ext>
            </a:extLst>
          </p:cNvPr>
          <p:cNvSpPr/>
          <p:nvPr/>
        </p:nvSpPr>
        <p:spPr>
          <a:xfrm>
            <a:off x="401580" y="245057"/>
            <a:ext cx="1168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59139732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750"/>
                                        <p:tgtEl>
                                          <p:spTgt spid="66"/>
                                        </p:tgtEl>
                                      </p:cBhvr>
                                    </p:animEffect>
                                    <p:anim calcmode="lin" valueType="num">
                                      <p:cBhvr>
                                        <p:cTn id="12" dur="750" fill="hold"/>
                                        <p:tgtEl>
                                          <p:spTgt spid="66"/>
                                        </p:tgtEl>
                                        <p:attrNameLst>
                                          <p:attrName>ppt_x</p:attrName>
                                        </p:attrNameLst>
                                      </p:cBhvr>
                                      <p:tavLst>
                                        <p:tav tm="0">
                                          <p:val>
                                            <p:strVal val="#ppt_x"/>
                                          </p:val>
                                        </p:tav>
                                        <p:tav tm="100000">
                                          <p:val>
                                            <p:strVal val="#ppt_x"/>
                                          </p:val>
                                        </p:tav>
                                      </p:tavLst>
                                    </p:anim>
                                    <p:anim calcmode="lin" valueType="num">
                                      <p:cBhvr>
                                        <p:cTn id="13" dur="750" fill="hold"/>
                                        <p:tgtEl>
                                          <p:spTgt spid="66"/>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42" presetClass="entr" presetSubtype="0"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750"/>
                                        <p:tgtEl>
                                          <p:spTgt spid="43"/>
                                        </p:tgtEl>
                                      </p:cBhvr>
                                    </p:animEffect>
                                    <p:anim calcmode="lin" valueType="num">
                                      <p:cBhvr>
                                        <p:cTn id="21" dur="750" fill="hold"/>
                                        <p:tgtEl>
                                          <p:spTgt spid="43"/>
                                        </p:tgtEl>
                                        <p:attrNameLst>
                                          <p:attrName>ppt_x</p:attrName>
                                        </p:attrNameLst>
                                      </p:cBhvr>
                                      <p:tavLst>
                                        <p:tav tm="0">
                                          <p:val>
                                            <p:strVal val="#ppt_x"/>
                                          </p:val>
                                        </p:tav>
                                        <p:tav tm="100000">
                                          <p:val>
                                            <p:strVal val="#ppt_x"/>
                                          </p:val>
                                        </p:tav>
                                      </p:tavLst>
                                    </p:anim>
                                    <p:anim calcmode="lin" valueType="num">
                                      <p:cBhvr>
                                        <p:cTn id="22" dur="750" fill="hold"/>
                                        <p:tgtEl>
                                          <p:spTgt spid="43"/>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750"/>
                                        <p:tgtEl>
                                          <p:spTgt spid="44"/>
                                        </p:tgtEl>
                                      </p:cBhvr>
                                    </p:animEffect>
                                    <p:anim calcmode="lin" valueType="num">
                                      <p:cBhvr>
                                        <p:cTn id="26" dur="750" fill="hold"/>
                                        <p:tgtEl>
                                          <p:spTgt spid="44"/>
                                        </p:tgtEl>
                                        <p:attrNameLst>
                                          <p:attrName>ppt_x</p:attrName>
                                        </p:attrNameLst>
                                      </p:cBhvr>
                                      <p:tavLst>
                                        <p:tav tm="0">
                                          <p:val>
                                            <p:strVal val="#ppt_x"/>
                                          </p:val>
                                        </p:tav>
                                        <p:tav tm="100000">
                                          <p:val>
                                            <p:strVal val="#ppt_x"/>
                                          </p:val>
                                        </p:tav>
                                      </p:tavLst>
                                    </p:anim>
                                    <p:anim calcmode="lin" valueType="num">
                                      <p:cBhvr>
                                        <p:cTn id="27" dur="750" fill="hold"/>
                                        <p:tgtEl>
                                          <p:spTgt spid="4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25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750"/>
                                        <p:tgtEl>
                                          <p:spTgt spid="45"/>
                                        </p:tgtEl>
                                      </p:cBhvr>
                                    </p:animEffect>
                                    <p:anim calcmode="lin" valueType="num">
                                      <p:cBhvr>
                                        <p:cTn id="31" dur="750" fill="hold"/>
                                        <p:tgtEl>
                                          <p:spTgt spid="45"/>
                                        </p:tgtEl>
                                        <p:attrNameLst>
                                          <p:attrName>ppt_x</p:attrName>
                                        </p:attrNameLst>
                                      </p:cBhvr>
                                      <p:tavLst>
                                        <p:tav tm="0">
                                          <p:val>
                                            <p:strVal val="#ppt_x"/>
                                          </p:val>
                                        </p:tav>
                                        <p:tav tm="100000">
                                          <p:val>
                                            <p:strVal val="#ppt_x"/>
                                          </p:val>
                                        </p:tav>
                                      </p:tavLst>
                                    </p:anim>
                                    <p:anim calcmode="lin" valueType="num">
                                      <p:cBhvr>
                                        <p:cTn id="32" dur="750" fill="hold"/>
                                        <p:tgtEl>
                                          <p:spTgt spid="45"/>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25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50"/>
                                        <p:tgtEl>
                                          <p:spTgt spid="46"/>
                                        </p:tgtEl>
                                      </p:cBhvr>
                                    </p:animEffect>
                                    <p:anim calcmode="lin" valueType="num">
                                      <p:cBhvr>
                                        <p:cTn id="36" dur="750" fill="hold"/>
                                        <p:tgtEl>
                                          <p:spTgt spid="46"/>
                                        </p:tgtEl>
                                        <p:attrNameLst>
                                          <p:attrName>ppt_x</p:attrName>
                                        </p:attrNameLst>
                                      </p:cBhvr>
                                      <p:tavLst>
                                        <p:tav tm="0">
                                          <p:val>
                                            <p:strVal val="#ppt_x"/>
                                          </p:val>
                                        </p:tav>
                                        <p:tav tm="100000">
                                          <p:val>
                                            <p:strVal val="#ppt_x"/>
                                          </p:val>
                                        </p:tav>
                                      </p:tavLst>
                                    </p:anim>
                                    <p:anim calcmode="lin" valueType="num">
                                      <p:cBhvr>
                                        <p:cTn id="37" dur="750" fill="hold"/>
                                        <p:tgtEl>
                                          <p:spTgt spid="4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50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750"/>
                                        <p:tgtEl>
                                          <p:spTgt spid="47"/>
                                        </p:tgtEl>
                                      </p:cBhvr>
                                    </p:animEffect>
                                    <p:anim calcmode="lin" valueType="num">
                                      <p:cBhvr>
                                        <p:cTn id="41" dur="750" fill="hold"/>
                                        <p:tgtEl>
                                          <p:spTgt spid="47"/>
                                        </p:tgtEl>
                                        <p:attrNameLst>
                                          <p:attrName>ppt_x</p:attrName>
                                        </p:attrNameLst>
                                      </p:cBhvr>
                                      <p:tavLst>
                                        <p:tav tm="0">
                                          <p:val>
                                            <p:strVal val="#ppt_x"/>
                                          </p:val>
                                        </p:tav>
                                        <p:tav tm="100000">
                                          <p:val>
                                            <p:strVal val="#ppt_x"/>
                                          </p:val>
                                        </p:tav>
                                      </p:tavLst>
                                    </p:anim>
                                    <p:anim calcmode="lin" valueType="num">
                                      <p:cBhvr>
                                        <p:cTn id="42" dur="750" fill="hold"/>
                                        <p:tgtEl>
                                          <p:spTgt spid="4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50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750"/>
                                        <p:tgtEl>
                                          <p:spTgt spid="48"/>
                                        </p:tgtEl>
                                      </p:cBhvr>
                                    </p:animEffect>
                                    <p:anim calcmode="lin" valueType="num">
                                      <p:cBhvr>
                                        <p:cTn id="46" dur="750" fill="hold"/>
                                        <p:tgtEl>
                                          <p:spTgt spid="48"/>
                                        </p:tgtEl>
                                        <p:attrNameLst>
                                          <p:attrName>ppt_x</p:attrName>
                                        </p:attrNameLst>
                                      </p:cBhvr>
                                      <p:tavLst>
                                        <p:tav tm="0">
                                          <p:val>
                                            <p:strVal val="#ppt_x"/>
                                          </p:val>
                                        </p:tav>
                                        <p:tav tm="100000">
                                          <p:val>
                                            <p:strVal val="#ppt_x"/>
                                          </p:val>
                                        </p:tav>
                                      </p:tavLst>
                                    </p:anim>
                                    <p:anim calcmode="lin" valueType="num">
                                      <p:cBhvr>
                                        <p:cTn id="47" dur="750" fill="hold"/>
                                        <p:tgtEl>
                                          <p:spTgt spid="4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750"/>
                                        <p:tgtEl>
                                          <p:spTgt spid="49"/>
                                        </p:tgtEl>
                                      </p:cBhvr>
                                    </p:animEffect>
                                    <p:anim calcmode="lin" valueType="num">
                                      <p:cBhvr>
                                        <p:cTn id="51" dur="750" fill="hold"/>
                                        <p:tgtEl>
                                          <p:spTgt spid="49"/>
                                        </p:tgtEl>
                                        <p:attrNameLst>
                                          <p:attrName>ppt_x</p:attrName>
                                        </p:attrNameLst>
                                      </p:cBhvr>
                                      <p:tavLst>
                                        <p:tav tm="0">
                                          <p:val>
                                            <p:strVal val="#ppt_x"/>
                                          </p:val>
                                        </p:tav>
                                        <p:tav tm="100000">
                                          <p:val>
                                            <p:strVal val="#ppt_x"/>
                                          </p:val>
                                        </p:tav>
                                      </p:tavLst>
                                    </p:anim>
                                    <p:anim calcmode="lin" valueType="num">
                                      <p:cBhvr>
                                        <p:cTn id="52" dur="750" fill="hold"/>
                                        <p:tgtEl>
                                          <p:spTgt spid="49"/>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75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750"/>
                                        <p:tgtEl>
                                          <p:spTgt spid="50"/>
                                        </p:tgtEl>
                                      </p:cBhvr>
                                    </p:animEffect>
                                    <p:anim calcmode="lin" valueType="num">
                                      <p:cBhvr>
                                        <p:cTn id="56" dur="750" fill="hold"/>
                                        <p:tgtEl>
                                          <p:spTgt spid="50"/>
                                        </p:tgtEl>
                                        <p:attrNameLst>
                                          <p:attrName>ppt_x</p:attrName>
                                        </p:attrNameLst>
                                      </p:cBhvr>
                                      <p:tavLst>
                                        <p:tav tm="0">
                                          <p:val>
                                            <p:strVal val="#ppt_x"/>
                                          </p:val>
                                        </p:tav>
                                        <p:tav tm="100000">
                                          <p:val>
                                            <p:strVal val="#ppt_x"/>
                                          </p:val>
                                        </p:tav>
                                      </p:tavLst>
                                    </p:anim>
                                    <p:anim calcmode="lin" valueType="num">
                                      <p:cBhvr>
                                        <p:cTn id="57" dur="750" fill="hold"/>
                                        <p:tgtEl>
                                          <p:spTgt spid="5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10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750"/>
                                        <p:tgtEl>
                                          <p:spTgt spid="51"/>
                                        </p:tgtEl>
                                      </p:cBhvr>
                                    </p:animEffect>
                                    <p:anim calcmode="lin" valueType="num">
                                      <p:cBhvr>
                                        <p:cTn id="61" dur="750" fill="hold"/>
                                        <p:tgtEl>
                                          <p:spTgt spid="51"/>
                                        </p:tgtEl>
                                        <p:attrNameLst>
                                          <p:attrName>ppt_x</p:attrName>
                                        </p:attrNameLst>
                                      </p:cBhvr>
                                      <p:tavLst>
                                        <p:tav tm="0">
                                          <p:val>
                                            <p:strVal val="#ppt_x"/>
                                          </p:val>
                                        </p:tav>
                                        <p:tav tm="100000">
                                          <p:val>
                                            <p:strVal val="#ppt_x"/>
                                          </p:val>
                                        </p:tav>
                                      </p:tavLst>
                                    </p:anim>
                                    <p:anim calcmode="lin" valueType="num">
                                      <p:cBhvr>
                                        <p:cTn id="62" dur="750" fill="hold"/>
                                        <p:tgtEl>
                                          <p:spTgt spid="51"/>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100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750"/>
                                        <p:tgtEl>
                                          <p:spTgt spid="52"/>
                                        </p:tgtEl>
                                      </p:cBhvr>
                                    </p:animEffect>
                                    <p:anim calcmode="lin" valueType="num">
                                      <p:cBhvr>
                                        <p:cTn id="66" dur="750" fill="hold"/>
                                        <p:tgtEl>
                                          <p:spTgt spid="52"/>
                                        </p:tgtEl>
                                        <p:attrNameLst>
                                          <p:attrName>ppt_x</p:attrName>
                                        </p:attrNameLst>
                                      </p:cBhvr>
                                      <p:tavLst>
                                        <p:tav tm="0">
                                          <p:val>
                                            <p:strVal val="#ppt_x"/>
                                          </p:val>
                                        </p:tav>
                                        <p:tav tm="100000">
                                          <p:val>
                                            <p:strVal val="#ppt_x"/>
                                          </p:val>
                                        </p:tav>
                                      </p:tavLst>
                                    </p:anim>
                                    <p:anim calcmode="lin" valueType="num">
                                      <p:cBhvr>
                                        <p:cTn id="67" dur="750" fill="hold"/>
                                        <p:tgtEl>
                                          <p:spTgt spid="52"/>
                                        </p:tgtEl>
                                        <p:attrNameLst>
                                          <p:attrName>ppt_y</p:attrName>
                                        </p:attrNameLst>
                                      </p:cBhvr>
                                      <p:tavLst>
                                        <p:tav tm="0">
                                          <p:val>
                                            <p:strVal val="#ppt_y-.1"/>
                                          </p:val>
                                        </p:tav>
                                        <p:tav tm="100000">
                                          <p:val>
                                            <p:strVal val="#ppt_y"/>
                                          </p:val>
                                        </p:tav>
                                      </p:tavLst>
                                    </p:anim>
                                  </p:childTnLst>
                                </p:cTn>
                              </p:par>
                              <p:par>
                                <p:cTn id="68" presetID="53" presetClass="entr" presetSubtype="16" fill="hold" grpId="0" nodeType="withEffect">
                                  <p:stCondLst>
                                    <p:cond delay="0"/>
                                  </p:stCondLst>
                                  <p:iterate type="lt">
                                    <p:tmPct val="10000"/>
                                  </p:iterate>
                                  <p:childTnLst>
                                    <p:set>
                                      <p:cBhvr>
                                        <p:cTn id="69" dur="1" fill="hold">
                                          <p:stCondLst>
                                            <p:cond delay="0"/>
                                          </p:stCondLst>
                                        </p:cTn>
                                        <p:tgtEl>
                                          <p:spTgt spid="25"/>
                                        </p:tgtEl>
                                        <p:attrNameLst>
                                          <p:attrName>style.visibility</p:attrName>
                                        </p:attrNameLst>
                                      </p:cBhvr>
                                      <p:to>
                                        <p:strVal val="visible"/>
                                      </p:to>
                                    </p:set>
                                    <p:anim calcmode="lin" valueType="num">
                                      <p:cBhvr>
                                        <p:cTn id="70" dur="500" fill="hold"/>
                                        <p:tgtEl>
                                          <p:spTgt spid="25"/>
                                        </p:tgtEl>
                                        <p:attrNameLst>
                                          <p:attrName>ppt_w</p:attrName>
                                        </p:attrNameLst>
                                      </p:cBhvr>
                                      <p:tavLst>
                                        <p:tav tm="0">
                                          <p:val>
                                            <p:fltVal val="0"/>
                                          </p:val>
                                        </p:tav>
                                        <p:tav tm="100000">
                                          <p:val>
                                            <p:strVal val="#ppt_w"/>
                                          </p:val>
                                        </p:tav>
                                      </p:tavLst>
                                    </p:anim>
                                    <p:anim calcmode="lin" valueType="num">
                                      <p:cBhvr>
                                        <p:cTn id="71" dur="500" fill="hold"/>
                                        <p:tgtEl>
                                          <p:spTgt spid="25"/>
                                        </p:tgtEl>
                                        <p:attrNameLst>
                                          <p:attrName>ppt_h</p:attrName>
                                        </p:attrNameLst>
                                      </p:cBhvr>
                                      <p:tavLst>
                                        <p:tav tm="0">
                                          <p:val>
                                            <p:fltVal val="0"/>
                                          </p:val>
                                        </p:tav>
                                        <p:tav tm="100000">
                                          <p:val>
                                            <p:strVal val="#ppt_h"/>
                                          </p:val>
                                        </p:tav>
                                      </p:tavLst>
                                    </p:anim>
                                    <p:animEffect transition="in" filter="fade">
                                      <p:cBhvr>
                                        <p:cTn id="7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48" grpId="0"/>
      <p:bldP spid="49" grpId="0"/>
      <p:bldP spid="50" grpId="0"/>
      <p:bldP spid="51" grpId="0"/>
      <p:bldP spid="52" grpId="0"/>
      <p:bldP spid="4" grpId="0" animBg="1"/>
      <p:bldP spid="66"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753908" y="3822701"/>
            <a:ext cx="7755092" cy="10536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cxnSp>
        <p:nvCxnSpPr>
          <p:cNvPr id="35" name="直接连接符 34"/>
          <p:cNvCxnSpPr/>
          <p:nvPr/>
        </p:nvCxnSpPr>
        <p:spPr>
          <a:xfrm>
            <a:off x="3474856" y="2552174"/>
            <a:ext cx="1" cy="455264"/>
          </a:xfrm>
          <a:prstGeom prst="line">
            <a:avLst/>
          </a:prstGeom>
          <a:ln>
            <a:solidFill>
              <a:srgbClr val="095A96"/>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332310" y="2552174"/>
            <a:ext cx="1" cy="455264"/>
          </a:xfrm>
          <a:prstGeom prst="line">
            <a:avLst/>
          </a:prstGeom>
          <a:ln>
            <a:solidFill>
              <a:srgbClr val="095A9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20" idx="2"/>
          </p:cNvCxnSpPr>
          <p:nvPr/>
        </p:nvCxnSpPr>
        <p:spPr>
          <a:xfrm>
            <a:off x="1525306" y="1824239"/>
            <a:ext cx="1" cy="455264"/>
          </a:xfrm>
          <a:prstGeom prst="line">
            <a:avLst/>
          </a:prstGeom>
          <a:ln>
            <a:solidFill>
              <a:srgbClr val="00A2A8"/>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7" idx="2"/>
          </p:cNvCxnSpPr>
          <p:nvPr/>
        </p:nvCxnSpPr>
        <p:spPr>
          <a:xfrm>
            <a:off x="5396642" y="1824239"/>
            <a:ext cx="1" cy="503484"/>
          </a:xfrm>
          <a:prstGeom prst="line">
            <a:avLst/>
          </a:prstGeom>
          <a:ln>
            <a:solidFill>
              <a:srgbClr val="00A2A8"/>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181656" y="1136941"/>
            <a:ext cx="687299" cy="687299"/>
            <a:chOff x="1181656" y="1136941"/>
            <a:chExt cx="687299" cy="687299"/>
          </a:xfrm>
        </p:grpSpPr>
        <p:sp>
          <p:nvSpPr>
            <p:cNvPr id="20" name="圆角矩形 19"/>
            <p:cNvSpPr/>
            <p:nvPr/>
          </p:nvSpPr>
          <p:spPr>
            <a:xfrm>
              <a:off x="1181656" y="1136941"/>
              <a:ext cx="687299" cy="68729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1" name="矩形-3"/>
            <p:cNvSpPr>
              <a:spLocks noEditPoints="1"/>
            </p:cNvSpPr>
            <p:nvPr/>
          </p:nvSpPr>
          <p:spPr bwMode="auto">
            <a:xfrm>
              <a:off x="1376918" y="1332201"/>
              <a:ext cx="296777" cy="296777"/>
            </a:xfrm>
            <a:custGeom>
              <a:avLst/>
              <a:gdLst>
                <a:gd name="T0" fmla="*/ 64 w 232"/>
                <a:gd name="T1" fmla="*/ 72 h 230"/>
                <a:gd name="T2" fmla="*/ 64 w 232"/>
                <a:gd name="T3" fmla="*/ 157 h 230"/>
                <a:gd name="T4" fmla="*/ 64 w 232"/>
                <a:gd name="T5" fmla="*/ 157 h 230"/>
                <a:gd name="T6" fmla="*/ 123 w 232"/>
                <a:gd name="T7" fmla="*/ 202 h 230"/>
                <a:gd name="T8" fmla="*/ 123 w 232"/>
                <a:gd name="T9" fmla="*/ 164 h 230"/>
                <a:gd name="T10" fmla="*/ 123 w 232"/>
                <a:gd name="T11" fmla="*/ 65 h 230"/>
                <a:gd name="T12" fmla="*/ 123 w 232"/>
                <a:gd name="T13" fmla="*/ 26 h 230"/>
                <a:gd name="T14" fmla="*/ 64 w 232"/>
                <a:gd name="T15" fmla="*/ 72 h 230"/>
                <a:gd name="T16" fmla="*/ 64 w 232"/>
                <a:gd name="T17" fmla="*/ 72 h 230"/>
                <a:gd name="T18" fmla="*/ 171 w 232"/>
                <a:gd name="T19" fmla="*/ 38 h 230"/>
                <a:gd name="T20" fmla="*/ 171 w 232"/>
                <a:gd name="T21" fmla="*/ 38 h 230"/>
                <a:gd name="T22" fmla="*/ 168 w 232"/>
                <a:gd name="T23" fmla="*/ 26 h 230"/>
                <a:gd name="T24" fmla="*/ 180 w 232"/>
                <a:gd name="T25" fmla="*/ 23 h 230"/>
                <a:gd name="T26" fmla="*/ 218 w 232"/>
                <a:gd name="T27" fmla="*/ 62 h 230"/>
                <a:gd name="T28" fmla="*/ 232 w 232"/>
                <a:gd name="T29" fmla="*/ 114 h 230"/>
                <a:gd name="T30" fmla="*/ 218 w 232"/>
                <a:gd name="T31" fmla="*/ 167 h 230"/>
                <a:gd name="T32" fmla="*/ 180 w 232"/>
                <a:gd name="T33" fmla="*/ 206 h 230"/>
                <a:gd name="T34" fmla="*/ 168 w 232"/>
                <a:gd name="T35" fmla="*/ 203 h 230"/>
                <a:gd name="T36" fmla="*/ 171 w 232"/>
                <a:gd name="T37" fmla="*/ 191 h 230"/>
                <a:gd name="T38" fmla="*/ 203 w 232"/>
                <a:gd name="T39" fmla="*/ 158 h 230"/>
                <a:gd name="T40" fmla="*/ 214 w 232"/>
                <a:gd name="T41" fmla="*/ 114 h 230"/>
                <a:gd name="T42" fmla="*/ 203 w 232"/>
                <a:gd name="T43" fmla="*/ 71 h 230"/>
                <a:gd name="T44" fmla="*/ 171 w 232"/>
                <a:gd name="T45" fmla="*/ 38 h 230"/>
                <a:gd name="T46" fmla="*/ 53 w 232"/>
                <a:gd name="T47" fmla="*/ 74 h 230"/>
                <a:gd name="T48" fmla="*/ 53 w 232"/>
                <a:gd name="T49" fmla="*/ 74 h 230"/>
                <a:gd name="T50" fmla="*/ 17 w 232"/>
                <a:gd name="T51" fmla="*/ 74 h 230"/>
                <a:gd name="T52" fmla="*/ 17 w 232"/>
                <a:gd name="T53" fmla="*/ 155 h 230"/>
                <a:gd name="T54" fmla="*/ 53 w 232"/>
                <a:gd name="T55" fmla="*/ 155 h 230"/>
                <a:gd name="T56" fmla="*/ 53 w 232"/>
                <a:gd name="T57" fmla="*/ 74 h 230"/>
                <a:gd name="T58" fmla="*/ 56 w 232"/>
                <a:gd name="T59" fmla="*/ 56 h 230"/>
                <a:gd name="T60" fmla="*/ 56 w 232"/>
                <a:gd name="T61" fmla="*/ 56 h 230"/>
                <a:gd name="T62" fmla="*/ 127 w 232"/>
                <a:gd name="T63" fmla="*/ 2 h 230"/>
                <a:gd name="T64" fmla="*/ 132 w 232"/>
                <a:gd name="T65" fmla="*/ 0 h 230"/>
                <a:gd name="T66" fmla="*/ 141 w 232"/>
                <a:gd name="T67" fmla="*/ 9 h 230"/>
                <a:gd name="T68" fmla="*/ 141 w 232"/>
                <a:gd name="T69" fmla="*/ 65 h 230"/>
                <a:gd name="T70" fmla="*/ 141 w 232"/>
                <a:gd name="T71" fmla="*/ 67 h 230"/>
                <a:gd name="T72" fmla="*/ 162 w 232"/>
                <a:gd name="T73" fmla="*/ 83 h 230"/>
                <a:gd name="T74" fmla="*/ 173 w 232"/>
                <a:gd name="T75" fmla="*/ 114 h 230"/>
                <a:gd name="T76" fmla="*/ 162 w 232"/>
                <a:gd name="T77" fmla="*/ 146 h 230"/>
                <a:gd name="T78" fmla="*/ 141 w 232"/>
                <a:gd name="T79" fmla="*/ 162 h 230"/>
                <a:gd name="T80" fmla="*/ 141 w 232"/>
                <a:gd name="T81" fmla="*/ 164 h 230"/>
                <a:gd name="T82" fmla="*/ 141 w 232"/>
                <a:gd name="T83" fmla="*/ 220 h 230"/>
                <a:gd name="T84" fmla="*/ 139 w 232"/>
                <a:gd name="T85" fmla="*/ 226 h 230"/>
                <a:gd name="T86" fmla="*/ 127 w 232"/>
                <a:gd name="T87" fmla="*/ 227 h 230"/>
                <a:gd name="T88" fmla="*/ 56 w 232"/>
                <a:gd name="T89" fmla="*/ 173 h 230"/>
                <a:gd name="T90" fmla="*/ 9 w 232"/>
                <a:gd name="T91" fmla="*/ 173 h 230"/>
                <a:gd name="T92" fmla="*/ 9 w 232"/>
                <a:gd name="T93" fmla="*/ 173 h 230"/>
                <a:gd name="T94" fmla="*/ 0 w 232"/>
                <a:gd name="T95" fmla="*/ 164 h 230"/>
                <a:gd name="T96" fmla="*/ 0 w 232"/>
                <a:gd name="T97" fmla="*/ 65 h 230"/>
                <a:gd name="T98" fmla="*/ 0 w 232"/>
                <a:gd name="T99" fmla="*/ 65 h 230"/>
                <a:gd name="T100" fmla="*/ 9 w 232"/>
                <a:gd name="T101" fmla="*/ 56 h 230"/>
                <a:gd name="T102" fmla="*/ 56 w 232"/>
                <a:gd name="T103" fmla="*/ 56 h 230"/>
                <a:gd name="T104" fmla="*/ 141 w 232"/>
                <a:gd name="T105" fmla="*/ 79 h 230"/>
                <a:gd name="T106" fmla="*/ 141 w 232"/>
                <a:gd name="T107" fmla="*/ 79 h 230"/>
                <a:gd name="T108" fmla="*/ 141 w 232"/>
                <a:gd name="T109" fmla="*/ 150 h 230"/>
                <a:gd name="T110" fmla="*/ 154 w 232"/>
                <a:gd name="T111" fmla="*/ 140 h 230"/>
                <a:gd name="T112" fmla="*/ 162 w 232"/>
                <a:gd name="T113" fmla="*/ 114 h 230"/>
                <a:gd name="T114" fmla="*/ 154 w 232"/>
                <a:gd name="T115" fmla="*/ 89 h 230"/>
                <a:gd name="T116" fmla="*/ 141 w 232"/>
                <a:gd name="T117" fmla="*/ 7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 h="230">
                  <a:moveTo>
                    <a:pt x="64" y="72"/>
                  </a:moveTo>
                  <a:cubicBezTo>
                    <a:pt x="64" y="157"/>
                    <a:pt x="64" y="157"/>
                    <a:pt x="64" y="157"/>
                  </a:cubicBezTo>
                  <a:cubicBezTo>
                    <a:pt x="64" y="157"/>
                    <a:pt x="64" y="157"/>
                    <a:pt x="64" y="157"/>
                  </a:cubicBezTo>
                  <a:cubicBezTo>
                    <a:pt x="123" y="202"/>
                    <a:pt x="123" y="202"/>
                    <a:pt x="123" y="202"/>
                  </a:cubicBezTo>
                  <a:cubicBezTo>
                    <a:pt x="123" y="164"/>
                    <a:pt x="123" y="164"/>
                    <a:pt x="123" y="164"/>
                  </a:cubicBezTo>
                  <a:cubicBezTo>
                    <a:pt x="123" y="65"/>
                    <a:pt x="123" y="65"/>
                    <a:pt x="123" y="65"/>
                  </a:cubicBezTo>
                  <a:cubicBezTo>
                    <a:pt x="123" y="26"/>
                    <a:pt x="123" y="26"/>
                    <a:pt x="123" y="26"/>
                  </a:cubicBezTo>
                  <a:cubicBezTo>
                    <a:pt x="64" y="72"/>
                    <a:pt x="64" y="72"/>
                    <a:pt x="64" y="72"/>
                  </a:cubicBezTo>
                  <a:cubicBezTo>
                    <a:pt x="64" y="72"/>
                    <a:pt x="64" y="72"/>
                    <a:pt x="64" y="72"/>
                  </a:cubicBezTo>
                  <a:close/>
                  <a:moveTo>
                    <a:pt x="171" y="38"/>
                  </a:moveTo>
                  <a:cubicBezTo>
                    <a:pt x="171" y="38"/>
                    <a:pt x="171" y="38"/>
                    <a:pt x="171" y="38"/>
                  </a:cubicBezTo>
                  <a:cubicBezTo>
                    <a:pt x="167" y="36"/>
                    <a:pt x="165" y="30"/>
                    <a:pt x="168" y="26"/>
                  </a:cubicBezTo>
                  <a:cubicBezTo>
                    <a:pt x="170" y="22"/>
                    <a:pt x="176" y="21"/>
                    <a:pt x="180" y="23"/>
                  </a:cubicBezTo>
                  <a:cubicBezTo>
                    <a:pt x="196" y="33"/>
                    <a:pt x="209" y="46"/>
                    <a:pt x="218" y="62"/>
                  </a:cubicBezTo>
                  <a:cubicBezTo>
                    <a:pt x="227" y="77"/>
                    <a:pt x="232" y="95"/>
                    <a:pt x="232" y="114"/>
                  </a:cubicBezTo>
                  <a:cubicBezTo>
                    <a:pt x="232" y="133"/>
                    <a:pt x="227" y="151"/>
                    <a:pt x="218" y="167"/>
                  </a:cubicBezTo>
                  <a:cubicBezTo>
                    <a:pt x="209" y="183"/>
                    <a:pt x="196" y="196"/>
                    <a:pt x="180" y="206"/>
                  </a:cubicBezTo>
                  <a:cubicBezTo>
                    <a:pt x="176" y="208"/>
                    <a:pt x="170" y="207"/>
                    <a:pt x="168" y="203"/>
                  </a:cubicBezTo>
                  <a:cubicBezTo>
                    <a:pt x="165" y="199"/>
                    <a:pt x="167" y="193"/>
                    <a:pt x="171" y="191"/>
                  </a:cubicBezTo>
                  <a:cubicBezTo>
                    <a:pt x="184" y="183"/>
                    <a:pt x="195" y="172"/>
                    <a:pt x="203" y="158"/>
                  </a:cubicBezTo>
                  <a:cubicBezTo>
                    <a:pt x="210" y="145"/>
                    <a:pt x="214" y="130"/>
                    <a:pt x="214" y="114"/>
                  </a:cubicBezTo>
                  <a:cubicBezTo>
                    <a:pt x="214" y="98"/>
                    <a:pt x="210" y="84"/>
                    <a:pt x="203" y="71"/>
                  </a:cubicBezTo>
                  <a:cubicBezTo>
                    <a:pt x="195" y="57"/>
                    <a:pt x="184" y="46"/>
                    <a:pt x="171" y="38"/>
                  </a:cubicBezTo>
                  <a:close/>
                  <a:moveTo>
                    <a:pt x="53" y="74"/>
                  </a:moveTo>
                  <a:cubicBezTo>
                    <a:pt x="53" y="74"/>
                    <a:pt x="53" y="74"/>
                    <a:pt x="53" y="74"/>
                  </a:cubicBezTo>
                  <a:cubicBezTo>
                    <a:pt x="17" y="74"/>
                    <a:pt x="17" y="74"/>
                    <a:pt x="17" y="74"/>
                  </a:cubicBezTo>
                  <a:cubicBezTo>
                    <a:pt x="17" y="155"/>
                    <a:pt x="17" y="155"/>
                    <a:pt x="17" y="155"/>
                  </a:cubicBezTo>
                  <a:cubicBezTo>
                    <a:pt x="53" y="155"/>
                    <a:pt x="53" y="155"/>
                    <a:pt x="53" y="155"/>
                  </a:cubicBezTo>
                  <a:cubicBezTo>
                    <a:pt x="53" y="74"/>
                    <a:pt x="53" y="74"/>
                    <a:pt x="53" y="74"/>
                  </a:cubicBezTo>
                  <a:close/>
                  <a:moveTo>
                    <a:pt x="56" y="56"/>
                  </a:moveTo>
                  <a:cubicBezTo>
                    <a:pt x="56" y="56"/>
                    <a:pt x="56" y="56"/>
                    <a:pt x="56" y="56"/>
                  </a:cubicBezTo>
                  <a:cubicBezTo>
                    <a:pt x="127" y="2"/>
                    <a:pt x="127" y="2"/>
                    <a:pt x="127" y="2"/>
                  </a:cubicBezTo>
                  <a:cubicBezTo>
                    <a:pt x="128" y="1"/>
                    <a:pt x="130" y="0"/>
                    <a:pt x="132" y="0"/>
                  </a:cubicBezTo>
                  <a:cubicBezTo>
                    <a:pt x="137" y="0"/>
                    <a:pt x="141" y="4"/>
                    <a:pt x="141" y="9"/>
                  </a:cubicBezTo>
                  <a:cubicBezTo>
                    <a:pt x="141" y="65"/>
                    <a:pt x="141" y="65"/>
                    <a:pt x="141" y="65"/>
                  </a:cubicBezTo>
                  <a:cubicBezTo>
                    <a:pt x="141" y="67"/>
                    <a:pt x="141" y="67"/>
                    <a:pt x="141" y="67"/>
                  </a:cubicBezTo>
                  <a:cubicBezTo>
                    <a:pt x="149" y="71"/>
                    <a:pt x="156" y="76"/>
                    <a:pt x="162" y="83"/>
                  </a:cubicBezTo>
                  <a:cubicBezTo>
                    <a:pt x="169" y="92"/>
                    <a:pt x="173" y="103"/>
                    <a:pt x="173" y="114"/>
                  </a:cubicBezTo>
                  <a:cubicBezTo>
                    <a:pt x="173" y="126"/>
                    <a:pt x="169" y="137"/>
                    <a:pt x="162" y="146"/>
                  </a:cubicBezTo>
                  <a:cubicBezTo>
                    <a:pt x="157" y="153"/>
                    <a:pt x="149" y="158"/>
                    <a:pt x="141" y="162"/>
                  </a:cubicBezTo>
                  <a:cubicBezTo>
                    <a:pt x="141" y="164"/>
                    <a:pt x="141" y="164"/>
                    <a:pt x="141" y="164"/>
                  </a:cubicBezTo>
                  <a:cubicBezTo>
                    <a:pt x="141" y="220"/>
                    <a:pt x="141" y="220"/>
                    <a:pt x="141" y="220"/>
                  </a:cubicBezTo>
                  <a:cubicBezTo>
                    <a:pt x="141" y="222"/>
                    <a:pt x="141" y="224"/>
                    <a:pt x="139" y="226"/>
                  </a:cubicBezTo>
                  <a:cubicBezTo>
                    <a:pt x="136" y="230"/>
                    <a:pt x="131" y="230"/>
                    <a:pt x="127" y="227"/>
                  </a:cubicBezTo>
                  <a:cubicBezTo>
                    <a:pt x="56" y="173"/>
                    <a:pt x="56" y="173"/>
                    <a:pt x="56" y="173"/>
                  </a:cubicBezTo>
                  <a:cubicBezTo>
                    <a:pt x="9" y="173"/>
                    <a:pt x="9" y="173"/>
                    <a:pt x="9" y="173"/>
                  </a:cubicBezTo>
                  <a:cubicBezTo>
                    <a:pt x="9" y="173"/>
                    <a:pt x="9" y="173"/>
                    <a:pt x="9" y="173"/>
                  </a:cubicBezTo>
                  <a:cubicBezTo>
                    <a:pt x="4" y="173"/>
                    <a:pt x="0" y="169"/>
                    <a:pt x="0" y="164"/>
                  </a:cubicBezTo>
                  <a:cubicBezTo>
                    <a:pt x="0" y="65"/>
                    <a:pt x="0" y="65"/>
                    <a:pt x="0" y="65"/>
                  </a:cubicBezTo>
                  <a:cubicBezTo>
                    <a:pt x="0" y="65"/>
                    <a:pt x="0" y="65"/>
                    <a:pt x="0" y="65"/>
                  </a:cubicBezTo>
                  <a:cubicBezTo>
                    <a:pt x="0" y="60"/>
                    <a:pt x="4" y="56"/>
                    <a:pt x="9" y="56"/>
                  </a:cubicBezTo>
                  <a:cubicBezTo>
                    <a:pt x="56" y="56"/>
                    <a:pt x="56" y="56"/>
                    <a:pt x="56" y="56"/>
                  </a:cubicBezTo>
                  <a:close/>
                  <a:moveTo>
                    <a:pt x="141" y="79"/>
                  </a:moveTo>
                  <a:cubicBezTo>
                    <a:pt x="141" y="79"/>
                    <a:pt x="141" y="79"/>
                    <a:pt x="141" y="79"/>
                  </a:cubicBezTo>
                  <a:cubicBezTo>
                    <a:pt x="141" y="150"/>
                    <a:pt x="141" y="150"/>
                    <a:pt x="141" y="150"/>
                  </a:cubicBezTo>
                  <a:cubicBezTo>
                    <a:pt x="146" y="147"/>
                    <a:pt x="150" y="144"/>
                    <a:pt x="154" y="140"/>
                  </a:cubicBezTo>
                  <a:cubicBezTo>
                    <a:pt x="159" y="133"/>
                    <a:pt x="162" y="124"/>
                    <a:pt x="162" y="114"/>
                  </a:cubicBezTo>
                  <a:cubicBezTo>
                    <a:pt x="162" y="105"/>
                    <a:pt x="159" y="96"/>
                    <a:pt x="154" y="89"/>
                  </a:cubicBezTo>
                  <a:cubicBezTo>
                    <a:pt x="150" y="85"/>
                    <a:pt x="146" y="81"/>
                    <a:pt x="141" y="79"/>
                  </a:cubicBezTo>
                  <a:close/>
                </a:path>
              </a:pathLst>
            </a:custGeom>
            <a:solidFill>
              <a:schemeClr val="bg1"/>
            </a:solidFill>
            <a:ln>
              <a:noFill/>
            </a:ln>
            <a:extLst/>
          </p:spPr>
          <p:txBody>
            <a:bodyPr/>
            <a:lstStyle/>
            <a:p>
              <a:endParaRPr lang="zh-CN" altLang="en-US">
                <a:cs typeface="+mn-ea"/>
                <a:sym typeface="+mn-lt"/>
              </a:endParaRPr>
            </a:p>
          </p:txBody>
        </p:sp>
      </p:grpSp>
      <p:grpSp>
        <p:nvGrpSpPr>
          <p:cNvPr id="13" name="组合 12"/>
          <p:cNvGrpSpPr/>
          <p:nvPr/>
        </p:nvGrpSpPr>
        <p:grpSpPr>
          <a:xfrm>
            <a:off x="3131208" y="3007438"/>
            <a:ext cx="687299" cy="687299"/>
            <a:chOff x="3131208" y="3007438"/>
            <a:chExt cx="687299" cy="687299"/>
          </a:xfrm>
        </p:grpSpPr>
        <p:sp>
          <p:nvSpPr>
            <p:cNvPr id="36" name="圆角矩形 35"/>
            <p:cNvSpPr/>
            <p:nvPr/>
          </p:nvSpPr>
          <p:spPr>
            <a:xfrm>
              <a:off x="3131208" y="3007438"/>
              <a:ext cx="687299" cy="68729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矩形-2"/>
            <p:cNvSpPr>
              <a:spLocks noEditPoints="1"/>
            </p:cNvSpPr>
            <p:nvPr/>
          </p:nvSpPr>
          <p:spPr bwMode="auto">
            <a:xfrm>
              <a:off x="3336583" y="3228177"/>
              <a:ext cx="276548" cy="245821"/>
            </a:xfrm>
            <a:custGeom>
              <a:avLst/>
              <a:gdLst>
                <a:gd name="T0" fmla="*/ 5 w 123"/>
                <a:gd name="T1" fmla="*/ 0 h 108"/>
                <a:gd name="T2" fmla="*/ 123 w 123"/>
                <a:gd name="T3" fmla="*/ 5 h 108"/>
                <a:gd name="T4" fmla="*/ 123 w 123"/>
                <a:gd name="T5" fmla="*/ 104 h 108"/>
                <a:gd name="T6" fmla="*/ 118 w 123"/>
                <a:gd name="T7" fmla="*/ 108 h 108"/>
                <a:gd name="T8" fmla="*/ 0 w 123"/>
                <a:gd name="T9" fmla="*/ 104 h 108"/>
                <a:gd name="T10" fmla="*/ 0 w 123"/>
                <a:gd name="T11" fmla="*/ 77 h 108"/>
                <a:gd name="T12" fmla="*/ 3 w 123"/>
                <a:gd name="T13" fmla="*/ 75 h 108"/>
                <a:gd name="T14" fmla="*/ 26 w 123"/>
                <a:gd name="T15" fmla="*/ 75 h 108"/>
                <a:gd name="T16" fmla="*/ 28 w 123"/>
                <a:gd name="T17" fmla="*/ 84 h 108"/>
                <a:gd name="T18" fmla="*/ 28 w 123"/>
                <a:gd name="T19" fmla="*/ 50 h 108"/>
                <a:gd name="T20" fmla="*/ 28 w 123"/>
                <a:gd name="T21" fmla="*/ 56 h 108"/>
                <a:gd name="T22" fmla="*/ 3 w 123"/>
                <a:gd name="T23" fmla="*/ 59 h 108"/>
                <a:gd name="T24" fmla="*/ 0 w 123"/>
                <a:gd name="T25" fmla="*/ 56 h 108"/>
                <a:gd name="T26" fmla="*/ 5 w 123"/>
                <a:gd name="T27" fmla="*/ 0 h 108"/>
                <a:gd name="T28" fmla="*/ 10 w 123"/>
                <a:gd name="T29" fmla="*/ 80 h 108"/>
                <a:gd name="T30" fmla="*/ 113 w 123"/>
                <a:gd name="T31" fmla="*/ 99 h 108"/>
                <a:gd name="T32" fmla="*/ 10 w 123"/>
                <a:gd name="T33" fmla="*/ 35 h 108"/>
                <a:gd name="T34" fmla="*/ 23 w 123"/>
                <a:gd name="T35" fmla="*/ 53 h 108"/>
                <a:gd name="T36" fmla="*/ 26 w 123"/>
                <a:gd name="T37" fmla="*/ 40 h 108"/>
                <a:gd name="T38" fmla="*/ 28 w 123"/>
                <a:gd name="T39" fmla="*/ 41 h 108"/>
                <a:gd name="T40" fmla="*/ 52 w 123"/>
                <a:gd name="T41" fmla="*/ 69 h 108"/>
                <a:gd name="T42" fmla="*/ 24 w 123"/>
                <a:gd name="T43" fmla="*/ 93 h 108"/>
                <a:gd name="T44" fmla="*/ 23 w 123"/>
                <a:gd name="T45" fmla="*/ 80 h 108"/>
                <a:gd name="T46" fmla="*/ 103 w 123"/>
                <a:gd name="T47" fmla="*/ 45 h 108"/>
                <a:gd name="T48" fmla="*/ 106 w 123"/>
                <a:gd name="T49" fmla="*/ 48 h 108"/>
                <a:gd name="T50" fmla="*/ 63 w 123"/>
                <a:gd name="T51" fmla="*/ 51 h 108"/>
                <a:gd name="T52" fmla="*/ 63 w 123"/>
                <a:gd name="T53" fmla="*/ 45 h 108"/>
                <a:gd name="T54" fmla="*/ 92 w 123"/>
                <a:gd name="T55" fmla="*/ 83 h 108"/>
                <a:gd name="T56" fmla="*/ 94 w 123"/>
                <a:gd name="T57" fmla="*/ 85 h 108"/>
                <a:gd name="T58" fmla="*/ 63 w 123"/>
                <a:gd name="T59" fmla="*/ 88 h 108"/>
                <a:gd name="T60" fmla="*/ 63 w 123"/>
                <a:gd name="T61" fmla="*/ 83 h 108"/>
                <a:gd name="T62" fmla="*/ 103 w 123"/>
                <a:gd name="T63" fmla="*/ 58 h 108"/>
                <a:gd name="T64" fmla="*/ 106 w 123"/>
                <a:gd name="T65" fmla="*/ 61 h 108"/>
                <a:gd name="T66" fmla="*/ 63 w 123"/>
                <a:gd name="T67" fmla="*/ 63 h 108"/>
                <a:gd name="T68" fmla="*/ 63 w 123"/>
                <a:gd name="T69" fmla="*/ 58 h 108"/>
                <a:gd name="T70" fmla="*/ 103 w 123"/>
                <a:gd name="T71" fmla="*/ 70 h 108"/>
                <a:gd name="T72" fmla="*/ 106 w 123"/>
                <a:gd name="T73" fmla="*/ 73 h 108"/>
                <a:gd name="T74" fmla="*/ 63 w 123"/>
                <a:gd name="T75" fmla="*/ 76 h 108"/>
                <a:gd name="T76" fmla="*/ 63 w 123"/>
                <a:gd name="T77" fmla="*/ 70 h 108"/>
                <a:gd name="T78" fmla="*/ 106 w 123"/>
                <a:gd name="T79" fmla="*/ 15 h 108"/>
                <a:gd name="T80" fmla="*/ 111 w 123"/>
                <a:gd name="T81" fmla="*/ 19 h 108"/>
                <a:gd name="T82" fmla="*/ 101 w 123"/>
                <a:gd name="T83" fmla="*/ 19 h 108"/>
                <a:gd name="T84" fmla="*/ 94 w 123"/>
                <a:gd name="T85" fmla="*/ 15 h 108"/>
                <a:gd name="T86" fmla="*/ 99 w 123"/>
                <a:gd name="T87" fmla="*/ 19 h 108"/>
                <a:gd name="T88" fmla="*/ 90 w 123"/>
                <a:gd name="T89" fmla="*/ 19 h 108"/>
                <a:gd name="T90" fmla="*/ 83 w 123"/>
                <a:gd name="T91" fmla="*/ 15 h 108"/>
                <a:gd name="T92" fmla="*/ 88 w 123"/>
                <a:gd name="T93" fmla="*/ 19 h 108"/>
                <a:gd name="T94" fmla="*/ 78 w 123"/>
                <a:gd name="T95" fmla="*/ 19 h 108"/>
                <a:gd name="T96" fmla="*/ 10 w 123"/>
                <a:gd name="T97" fmla="*/ 29 h 108"/>
                <a:gd name="T98" fmla="*/ 113 w 123"/>
                <a:gd name="T99" fmla="*/ 29 h 108"/>
                <a:gd name="T100" fmla="*/ 10 w 123"/>
                <a:gd name="T101" fmla="*/ 1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 h="108">
                  <a:moveTo>
                    <a:pt x="5" y="0"/>
                  </a:moveTo>
                  <a:cubicBezTo>
                    <a:pt x="5" y="0"/>
                    <a:pt x="5" y="0"/>
                    <a:pt x="5" y="0"/>
                  </a:cubicBezTo>
                  <a:cubicBezTo>
                    <a:pt x="118" y="0"/>
                    <a:pt x="118" y="0"/>
                    <a:pt x="118" y="0"/>
                  </a:cubicBezTo>
                  <a:cubicBezTo>
                    <a:pt x="121" y="0"/>
                    <a:pt x="123" y="2"/>
                    <a:pt x="123" y="5"/>
                  </a:cubicBezTo>
                  <a:cubicBezTo>
                    <a:pt x="123" y="5"/>
                    <a:pt x="123" y="5"/>
                    <a:pt x="123" y="5"/>
                  </a:cubicBezTo>
                  <a:cubicBezTo>
                    <a:pt x="123" y="104"/>
                    <a:pt x="123" y="104"/>
                    <a:pt x="123" y="104"/>
                  </a:cubicBezTo>
                  <a:cubicBezTo>
                    <a:pt x="123" y="106"/>
                    <a:pt x="121" y="108"/>
                    <a:pt x="118" y="108"/>
                  </a:cubicBezTo>
                  <a:cubicBezTo>
                    <a:pt x="118" y="108"/>
                    <a:pt x="118" y="108"/>
                    <a:pt x="118" y="108"/>
                  </a:cubicBezTo>
                  <a:cubicBezTo>
                    <a:pt x="5" y="108"/>
                    <a:pt x="5" y="108"/>
                    <a:pt x="5" y="108"/>
                  </a:cubicBezTo>
                  <a:cubicBezTo>
                    <a:pt x="3" y="108"/>
                    <a:pt x="0" y="106"/>
                    <a:pt x="0" y="104"/>
                  </a:cubicBezTo>
                  <a:cubicBezTo>
                    <a:pt x="0" y="103"/>
                    <a:pt x="0" y="103"/>
                    <a:pt x="0" y="103"/>
                  </a:cubicBezTo>
                  <a:cubicBezTo>
                    <a:pt x="0" y="77"/>
                    <a:pt x="0" y="77"/>
                    <a:pt x="0" y="77"/>
                  </a:cubicBezTo>
                  <a:cubicBezTo>
                    <a:pt x="0" y="77"/>
                    <a:pt x="0" y="77"/>
                    <a:pt x="0" y="77"/>
                  </a:cubicBezTo>
                  <a:cubicBezTo>
                    <a:pt x="0" y="76"/>
                    <a:pt x="2" y="75"/>
                    <a:pt x="3" y="75"/>
                  </a:cubicBezTo>
                  <a:cubicBezTo>
                    <a:pt x="26" y="75"/>
                    <a:pt x="26" y="75"/>
                    <a:pt x="26" y="75"/>
                  </a:cubicBezTo>
                  <a:cubicBezTo>
                    <a:pt x="26" y="75"/>
                    <a:pt x="26" y="75"/>
                    <a:pt x="26" y="75"/>
                  </a:cubicBezTo>
                  <a:cubicBezTo>
                    <a:pt x="27" y="75"/>
                    <a:pt x="28" y="76"/>
                    <a:pt x="28" y="77"/>
                  </a:cubicBezTo>
                  <a:cubicBezTo>
                    <a:pt x="28" y="84"/>
                    <a:pt x="28" y="84"/>
                    <a:pt x="28" y="84"/>
                  </a:cubicBezTo>
                  <a:cubicBezTo>
                    <a:pt x="46" y="67"/>
                    <a:pt x="46" y="67"/>
                    <a:pt x="46" y="67"/>
                  </a:cubicBezTo>
                  <a:cubicBezTo>
                    <a:pt x="28" y="50"/>
                    <a:pt x="28" y="50"/>
                    <a:pt x="28" y="50"/>
                  </a:cubicBezTo>
                  <a:cubicBezTo>
                    <a:pt x="28" y="56"/>
                    <a:pt x="28" y="56"/>
                    <a:pt x="28" y="56"/>
                  </a:cubicBezTo>
                  <a:cubicBezTo>
                    <a:pt x="28" y="56"/>
                    <a:pt x="28" y="56"/>
                    <a:pt x="28" y="56"/>
                  </a:cubicBezTo>
                  <a:cubicBezTo>
                    <a:pt x="28" y="58"/>
                    <a:pt x="27" y="59"/>
                    <a:pt x="26" y="59"/>
                  </a:cubicBezTo>
                  <a:cubicBezTo>
                    <a:pt x="3" y="59"/>
                    <a:pt x="3" y="59"/>
                    <a:pt x="3" y="59"/>
                  </a:cubicBezTo>
                  <a:cubicBezTo>
                    <a:pt x="2" y="59"/>
                    <a:pt x="0" y="58"/>
                    <a:pt x="0" y="56"/>
                  </a:cubicBezTo>
                  <a:cubicBezTo>
                    <a:pt x="0" y="56"/>
                    <a:pt x="0" y="56"/>
                    <a:pt x="0" y="56"/>
                  </a:cubicBezTo>
                  <a:cubicBezTo>
                    <a:pt x="0" y="5"/>
                    <a:pt x="0" y="5"/>
                    <a:pt x="0" y="5"/>
                  </a:cubicBezTo>
                  <a:cubicBezTo>
                    <a:pt x="0" y="2"/>
                    <a:pt x="3" y="0"/>
                    <a:pt x="5" y="0"/>
                  </a:cubicBezTo>
                  <a:close/>
                  <a:moveTo>
                    <a:pt x="10" y="80"/>
                  </a:moveTo>
                  <a:cubicBezTo>
                    <a:pt x="10" y="80"/>
                    <a:pt x="10" y="80"/>
                    <a:pt x="10" y="80"/>
                  </a:cubicBezTo>
                  <a:cubicBezTo>
                    <a:pt x="10" y="99"/>
                    <a:pt x="10" y="99"/>
                    <a:pt x="10" y="99"/>
                  </a:cubicBezTo>
                  <a:cubicBezTo>
                    <a:pt x="113" y="99"/>
                    <a:pt x="113" y="99"/>
                    <a:pt x="113" y="99"/>
                  </a:cubicBezTo>
                  <a:cubicBezTo>
                    <a:pt x="113" y="35"/>
                    <a:pt x="113" y="35"/>
                    <a:pt x="113" y="35"/>
                  </a:cubicBezTo>
                  <a:cubicBezTo>
                    <a:pt x="10" y="35"/>
                    <a:pt x="10" y="35"/>
                    <a:pt x="10" y="35"/>
                  </a:cubicBezTo>
                  <a:cubicBezTo>
                    <a:pt x="10" y="53"/>
                    <a:pt x="10" y="53"/>
                    <a:pt x="10" y="53"/>
                  </a:cubicBezTo>
                  <a:cubicBezTo>
                    <a:pt x="23" y="53"/>
                    <a:pt x="23" y="53"/>
                    <a:pt x="23" y="53"/>
                  </a:cubicBezTo>
                  <a:cubicBezTo>
                    <a:pt x="23" y="43"/>
                    <a:pt x="23" y="43"/>
                    <a:pt x="23" y="43"/>
                  </a:cubicBezTo>
                  <a:cubicBezTo>
                    <a:pt x="23" y="41"/>
                    <a:pt x="24" y="40"/>
                    <a:pt x="26" y="40"/>
                  </a:cubicBezTo>
                  <a:cubicBezTo>
                    <a:pt x="26" y="40"/>
                    <a:pt x="27" y="40"/>
                    <a:pt x="28" y="41"/>
                  </a:cubicBezTo>
                  <a:cubicBezTo>
                    <a:pt x="28" y="41"/>
                    <a:pt x="28" y="41"/>
                    <a:pt x="28" y="41"/>
                  </a:cubicBezTo>
                  <a:cubicBezTo>
                    <a:pt x="52" y="65"/>
                    <a:pt x="52" y="65"/>
                    <a:pt x="52" y="65"/>
                  </a:cubicBezTo>
                  <a:cubicBezTo>
                    <a:pt x="53" y="66"/>
                    <a:pt x="53" y="68"/>
                    <a:pt x="52" y="69"/>
                  </a:cubicBezTo>
                  <a:cubicBezTo>
                    <a:pt x="28" y="93"/>
                    <a:pt x="28" y="93"/>
                    <a:pt x="28" y="93"/>
                  </a:cubicBezTo>
                  <a:cubicBezTo>
                    <a:pt x="27" y="94"/>
                    <a:pt x="25" y="94"/>
                    <a:pt x="24" y="93"/>
                  </a:cubicBezTo>
                  <a:cubicBezTo>
                    <a:pt x="23" y="92"/>
                    <a:pt x="23" y="92"/>
                    <a:pt x="23" y="91"/>
                  </a:cubicBezTo>
                  <a:cubicBezTo>
                    <a:pt x="23" y="80"/>
                    <a:pt x="23" y="80"/>
                    <a:pt x="23" y="80"/>
                  </a:cubicBezTo>
                  <a:cubicBezTo>
                    <a:pt x="10" y="80"/>
                    <a:pt x="10" y="80"/>
                    <a:pt x="10" y="80"/>
                  </a:cubicBezTo>
                  <a:close/>
                  <a:moveTo>
                    <a:pt x="103" y="45"/>
                  </a:moveTo>
                  <a:cubicBezTo>
                    <a:pt x="103" y="45"/>
                    <a:pt x="103" y="45"/>
                    <a:pt x="103" y="45"/>
                  </a:cubicBezTo>
                  <a:cubicBezTo>
                    <a:pt x="104" y="45"/>
                    <a:pt x="106" y="47"/>
                    <a:pt x="106" y="48"/>
                  </a:cubicBezTo>
                  <a:cubicBezTo>
                    <a:pt x="106" y="50"/>
                    <a:pt x="104" y="51"/>
                    <a:pt x="103" y="51"/>
                  </a:cubicBezTo>
                  <a:cubicBezTo>
                    <a:pt x="63" y="51"/>
                    <a:pt x="63" y="51"/>
                    <a:pt x="63" y="51"/>
                  </a:cubicBezTo>
                  <a:cubicBezTo>
                    <a:pt x="61" y="51"/>
                    <a:pt x="60" y="50"/>
                    <a:pt x="60" y="48"/>
                  </a:cubicBezTo>
                  <a:cubicBezTo>
                    <a:pt x="60" y="47"/>
                    <a:pt x="61" y="45"/>
                    <a:pt x="63" y="45"/>
                  </a:cubicBezTo>
                  <a:cubicBezTo>
                    <a:pt x="103" y="45"/>
                    <a:pt x="103" y="45"/>
                    <a:pt x="103" y="45"/>
                  </a:cubicBezTo>
                  <a:close/>
                  <a:moveTo>
                    <a:pt x="92" y="83"/>
                  </a:moveTo>
                  <a:cubicBezTo>
                    <a:pt x="92" y="83"/>
                    <a:pt x="92" y="83"/>
                    <a:pt x="92" y="83"/>
                  </a:cubicBezTo>
                  <a:cubicBezTo>
                    <a:pt x="93" y="83"/>
                    <a:pt x="94" y="84"/>
                    <a:pt x="94" y="85"/>
                  </a:cubicBezTo>
                  <a:cubicBezTo>
                    <a:pt x="94" y="87"/>
                    <a:pt x="93" y="88"/>
                    <a:pt x="92" y="88"/>
                  </a:cubicBezTo>
                  <a:cubicBezTo>
                    <a:pt x="63" y="88"/>
                    <a:pt x="63" y="88"/>
                    <a:pt x="63" y="88"/>
                  </a:cubicBezTo>
                  <a:cubicBezTo>
                    <a:pt x="61" y="88"/>
                    <a:pt x="60" y="87"/>
                    <a:pt x="60" y="85"/>
                  </a:cubicBezTo>
                  <a:cubicBezTo>
                    <a:pt x="60" y="84"/>
                    <a:pt x="61" y="83"/>
                    <a:pt x="63" y="83"/>
                  </a:cubicBezTo>
                  <a:cubicBezTo>
                    <a:pt x="92" y="83"/>
                    <a:pt x="92" y="83"/>
                    <a:pt x="92" y="83"/>
                  </a:cubicBezTo>
                  <a:close/>
                  <a:moveTo>
                    <a:pt x="103" y="58"/>
                  </a:moveTo>
                  <a:cubicBezTo>
                    <a:pt x="103" y="58"/>
                    <a:pt x="103" y="58"/>
                    <a:pt x="103" y="58"/>
                  </a:cubicBezTo>
                  <a:cubicBezTo>
                    <a:pt x="104" y="58"/>
                    <a:pt x="106" y="59"/>
                    <a:pt x="106" y="61"/>
                  </a:cubicBezTo>
                  <a:cubicBezTo>
                    <a:pt x="106" y="62"/>
                    <a:pt x="104" y="63"/>
                    <a:pt x="103" y="63"/>
                  </a:cubicBezTo>
                  <a:cubicBezTo>
                    <a:pt x="63" y="63"/>
                    <a:pt x="63" y="63"/>
                    <a:pt x="63" y="63"/>
                  </a:cubicBezTo>
                  <a:cubicBezTo>
                    <a:pt x="61" y="63"/>
                    <a:pt x="60" y="62"/>
                    <a:pt x="60" y="61"/>
                  </a:cubicBezTo>
                  <a:cubicBezTo>
                    <a:pt x="60" y="59"/>
                    <a:pt x="61" y="58"/>
                    <a:pt x="63" y="58"/>
                  </a:cubicBezTo>
                  <a:cubicBezTo>
                    <a:pt x="103" y="58"/>
                    <a:pt x="103" y="58"/>
                    <a:pt x="103" y="58"/>
                  </a:cubicBezTo>
                  <a:close/>
                  <a:moveTo>
                    <a:pt x="103" y="70"/>
                  </a:moveTo>
                  <a:cubicBezTo>
                    <a:pt x="103" y="70"/>
                    <a:pt x="103" y="70"/>
                    <a:pt x="103" y="70"/>
                  </a:cubicBezTo>
                  <a:cubicBezTo>
                    <a:pt x="104" y="70"/>
                    <a:pt x="106" y="71"/>
                    <a:pt x="106" y="73"/>
                  </a:cubicBezTo>
                  <a:cubicBezTo>
                    <a:pt x="106" y="75"/>
                    <a:pt x="104" y="76"/>
                    <a:pt x="103" y="76"/>
                  </a:cubicBezTo>
                  <a:cubicBezTo>
                    <a:pt x="63" y="76"/>
                    <a:pt x="63" y="76"/>
                    <a:pt x="63" y="76"/>
                  </a:cubicBezTo>
                  <a:cubicBezTo>
                    <a:pt x="61" y="76"/>
                    <a:pt x="60" y="75"/>
                    <a:pt x="60" y="73"/>
                  </a:cubicBezTo>
                  <a:cubicBezTo>
                    <a:pt x="60" y="71"/>
                    <a:pt x="61" y="70"/>
                    <a:pt x="63" y="70"/>
                  </a:cubicBezTo>
                  <a:cubicBezTo>
                    <a:pt x="103" y="70"/>
                    <a:pt x="103" y="70"/>
                    <a:pt x="103" y="70"/>
                  </a:cubicBezTo>
                  <a:close/>
                  <a:moveTo>
                    <a:pt x="106" y="15"/>
                  </a:moveTo>
                  <a:cubicBezTo>
                    <a:pt x="106" y="15"/>
                    <a:pt x="106" y="15"/>
                    <a:pt x="106" y="15"/>
                  </a:cubicBezTo>
                  <a:cubicBezTo>
                    <a:pt x="108" y="15"/>
                    <a:pt x="111" y="17"/>
                    <a:pt x="111" y="19"/>
                  </a:cubicBezTo>
                  <a:cubicBezTo>
                    <a:pt x="111" y="22"/>
                    <a:pt x="108" y="24"/>
                    <a:pt x="106" y="24"/>
                  </a:cubicBezTo>
                  <a:cubicBezTo>
                    <a:pt x="103" y="24"/>
                    <a:pt x="101" y="22"/>
                    <a:pt x="101" y="19"/>
                  </a:cubicBezTo>
                  <a:cubicBezTo>
                    <a:pt x="101" y="17"/>
                    <a:pt x="103" y="15"/>
                    <a:pt x="106" y="15"/>
                  </a:cubicBezTo>
                  <a:close/>
                  <a:moveTo>
                    <a:pt x="94" y="15"/>
                  </a:moveTo>
                  <a:cubicBezTo>
                    <a:pt x="94" y="15"/>
                    <a:pt x="94" y="15"/>
                    <a:pt x="94" y="15"/>
                  </a:cubicBezTo>
                  <a:cubicBezTo>
                    <a:pt x="97" y="15"/>
                    <a:pt x="99" y="17"/>
                    <a:pt x="99" y="19"/>
                  </a:cubicBezTo>
                  <a:cubicBezTo>
                    <a:pt x="99" y="22"/>
                    <a:pt x="97" y="24"/>
                    <a:pt x="94" y="24"/>
                  </a:cubicBezTo>
                  <a:cubicBezTo>
                    <a:pt x="92" y="24"/>
                    <a:pt x="90" y="22"/>
                    <a:pt x="90" y="19"/>
                  </a:cubicBezTo>
                  <a:cubicBezTo>
                    <a:pt x="90" y="17"/>
                    <a:pt x="92" y="15"/>
                    <a:pt x="94" y="15"/>
                  </a:cubicBezTo>
                  <a:close/>
                  <a:moveTo>
                    <a:pt x="83" y="15"/>
                  </a:moveTo>
                  <a:cubicBezTo>
                    <a:pt x="83" y="15"/>
                    <a:pt x="83" y="15"/>
                    <a:pt x="83" y="15"/>
                  </a:cubicBezTo>
                  <a:cubicBezTo>
                    <a:pt x="85" y="15"/>
                    <a:pt x="88" y="17"/>
                    <a:pt x="88" y="19"/>
                  </a:cubicBezTo>
                  <a:cubicBezTo>
                    <a:pt x="88" y="22"/>
                    <a:pt x="85" y="24"/>
                    <a:pt x="83" y="24"/>
                  </a:cubicBezTo>
                  <a:cubicBezTo>
                    <a:pt x="80" y="24"/>
                    <a:pt x="78" y="22"/>
                    <a:pt x="78" y="19"/>
                  </a:cubicBezTo>
                  <a:cubicBezTo>
                    <a:pt x="78" y="17"/>
                    <a:pt x="80" y="15"/>
                    <a:pt x="83" y="15"/>
                  </a:cubicBezTo>
                  <a:close/>
                  <a:moveTo>
                    <a:pt x="10" y="29"/>
                  </a:moveTo>
                  <a:cubicBezTo>
                    <a:pt x="10" y="29"/>
                    <a:pt x="10" y="29"/>
                    <a:pt x="10" y="29"/>
                  </a:cubicBezTo>
                  <a:cubicBezTo>
                    <a:pt x="113" y="29"/>
                    <a:pt x="113" y="29"/>
                    <a:pt x="113" y="29"/>
                  </a:cubicBezTo>
                  <a:cubicBezTo>
                    <a:pt x="113" y="10"/>
                    <a:pt x="113" y="10"/>
                    <a:pt x="113" y="10"/>
                  </a:cubicBezTo>
                  <a:cubicBezTo>
                    <a:pt x="10" y="10"/>
                    <a:pt x="10" y="10"/>
                    <a:pt x="10" y="10"/>
                  </a:cubicBezTo>
                  <a:cubicBezTo>
                    <a:pt x="10" y="29"/>
                    <a:pt x="10" y="29"/>
                    <a:pt x="10" y="29"/>
                  </a:cubicBezTo>
                  <a:close/>
                </a:path>
              </a:pathLst>
            </a:custGeom>
            <a:solidFill>
              <a:schemeClr val="bg1"/>
            </a:solidFill>
            <a:ln>
              <a:noFill/>
            </a:ln>
            <a:extLst/>
          </p:spPr>
          <p:txBody>
            <a:bodyPr/>
            <a:lstStyle/>
            <a:p>
              <a:endParaRPr lang="zh-CN" altLang="en-US">
                <a:cs typeface="+mn-ea"/>
                <a:sym typeface="+mn-lt"/>
              </a:endParaRPr>
            </a:p>
          </p:txBody>
        </p:sp>
      </p:grpSp>
      <p:grpSp>
        <p:nvGrpSpPr>
          <p:cNvPr id="14" name="组合 13"/>
          <p:cNvGrpSpPr/>
          <p:nvPr/>
        </p:nvGrpSpPr>
        <p:grpSpPr>
          <a:xfrm>
            <a:off x="5052993" y="1136941"/>
            <a:ext cx="687299" cy="687299"/>
            <a:chOff x="5052993" y="1136941"/>
            <a:chExt cx="687299" cy="687299"/>
          </a:xfrm>
        </p:grpSpPr>
        <p:sp>
          <p:nvSpPr>
            <p:cNvPr id="37" name="圆角矩形 36"/>
            <p:cNvSpPr/>
            <p:nvPr/>
          </p:nvSpPr>
          <p:spPr>
            <a:xfrm>
              <a:off x="5052993" y="1136941"/>
              <a:ext cx="687299" cy="68729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矩形-1"/>
            <p:cNvSpPr>
              <a:spLocks noChangeAspect="1" noChangeArrowheads="1"/>
            </p:cNvSpPr>
            <p:nvPr/>
          </p:nvSpPr>
          <p:spPr bwMode="auto">
            <a:xfrm>
              <a:off x="5262717" y="1320985"/>
              <a:ext cx="267849" cy="274919"/>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a:extLst/>
          </p:spPr>
          <p:txBody>
            <a:bodyPr wrap="none" lIns="45712" tIns="22856" rIns="45712" bIns="22856" anchor="ctr"/>
            <a:lstStyle/>
            <a:p>
              <a:pPr defTabSz="609494">
                <a:defRPr/>
              </a:pPr>
              <a:endParaRPr lang="en-US" dirty="0">
                <a:solidFill>
                  <a:srgbClr val="7F7F7F"/>
                </a:solidFill>
                <a:cs typeface="+mn-ea"/>
                <a:sym typeface="+mn-lt"/>
              </a:endParaRPr>
            </a:p>
          </p:txBody>
        </p:sp>
      </p:grpSp>
      <p:grpSp>
        <p:nvGrpSpPr>
          <p:cNvPr id="15" name="组合 14"/>
          <p:cNvGrpSpPr/>
          <p:nvPr/>
        </p:nvGrpSpPr>
        <p:grpSpPr>
          <a:xfrm>
            <a:off x="6988661" y="3007438"/>
            <a:ext cx="687299" cy="687299"/>
            <a:chOff x="6988661" y="3007438"/>
            <a:chExt cx="687299" cy="687299"/>
          </a:xfrm>
        </p:grpSpPr>
        <p:sp>
          <p:nvSpPr>
            <p:cNvPr id="40" name="圆角矩形 39"/>
            <p:cNvSpPr/>
            <p:nvPr/>
          </p:nvSpPr>
          <p:spPr>
            <a:xfrm>
              <a:off x="6988661" y="3007438"/>
              <a:ext cx="687299" cy="68729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6" name="矩形-8"/>
            <p:cNvSpPr>
              <a:spLocks noEditPoints="1"/>
            </p:cNvSpPr>
            <p:nvPr/>
          </p:nvSpPr>
          <p:spPr bwMode="auto">
            <a:xfrm>
              <a:off x="7199144" y="3221049"/>
              <a:ext cx="240555" cy="206190"/>
            </a:xfrm>
            <a:custGeom>
              <a:avLst/>
              <a:gdLst>
                <a:gd name="T0" fmla="*/ 360 w 371"/>
                <a:gd name="T1" fmla="*/ 3 h 299"/>
                <a:gd name="T2" fmla="*/ 7 w 371"/>
                <a:gd name="T3" fmla="*/ 127 h 299"/>
                <a:gd name="T4" fmla="*/ 6 w 371"/>
                <a:gd name="T5" fmla="*/ 137 h 299"/>
                <a:gd name="T6" fmla="*/ 82 w 371"/>
                <a:gd name="T7" fmla="*/ 167 h 299"/>
                <a:gd name="T8" fmla="*/ 82 w 371"/>
                <a:gd name="T9" fmla="*/ 167 h 299"/>
                <a:gd name="T10" fmla="*/ 127 w 371"/>
                <a:gd name="T11" fmla="*/ 185 h 299"/>
                <a:gd name="T12" fmla="*/ 347 w 371"/>
                <a:gd name="T13" fmla="*/ 24 h 299"/>
                <a:gd name="T14" fmla="*/ 351 w 371"/>
                <a:gd name="T15" fmla="*/ 28 h 299"/>
                <a:gd name="T16" fmla="*/ 194 w 371"/>
                <a:gd name="T17" fmla="*/ 198 h 299"/>
                <a:gd name="T18" fmla="*/ 194 w 371"/>
                <a:gd name="T19" fmla="*/ 198 h 299"/>
                <a:gd name="T20" fmla="*/ 185 w 371"/>
                <a:gd name="T21" fmla="*/ 208 h 299"/>
                <a:gd name="T22" fmla="*/ 197 w 371"/>
                <a:gd name="T23" fmla="*/ 215 h 299"/>
                <a:gd name="T24" fmla="*/ 197 w 371"/>
                <a:gd name="T25" fmla="*/ 215 h 299"/>
                <a:gd name="T26" fmla="*/ 296 w 371"/>
                <a:gd name="T27" fmla="*/ 268 h 299"/>
                <a:gd name="T28" fmla="*/ 311 w 371"/>
                <a:gd name="T29" fmla="*/ 262 h 299"/>
                <a:gd name="T30" fmla="*/ 369 w 371"/>
                <a:gd name="T31" fmla="*/ 11 h 299"/>
                <a:gd name="T32" fmla="*/ 360 w 371"/>
                <a:gd name="T33" fmla="*/ 3 h 299"/>
                <a:gd name="T34" fmla="*/ 127 w 371"/>
                <a:gd name="T35" fmla="*/ 293 h 299"/>
                <a:gd name="T36" fmla="*/ 133 w 371"/>
                <a:gd name="T37" fmla="*/ 296 h 299"/>
                <a:gd name="T38" fmla="*/ 190 w 371"/>
                <a:gd name="T39" fmla="*/ 245 h 299"/>
                <a:gd name="T40" fmla="*/ 127 w 371"/>
                <a:gd name="T41" fmla="*/ 212 h 299"/>
                <a:gd name="T42" fmla="*/ 127 w 371"/>
                <a:gd name="T43" fmla="*/ 29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1" h="299">
                  <a:moveTo>
                    <a:pt x="360" y="3"/>
                  </a:moveTo>
                  <a:cubicBezTo>
                    <a:pt x="353" y="5"/>
                    <a:pt x="13" y="125"/>
                    <a:pt x="7" y="127"/>
                  </a:cubicBezTo>
                  <a:cubicBezTo>
                    <a:pt x="1" y="129"/>
                    <a:pt x="0" y="134"/>
                    <a:pt x="6" y="137"/>
                  </a:cubicBezTo>
                  <a:cubicBezTo>
                    <a:pt x="14" y="140"/>
                    <a:pt x="82" y="167"/>
                    <a:pt x="82" y="167"/>
                  </a:cubicBezTo>
                  <a:cubicBezTo>
                    <a:pt x="82" y="167"/>
                    <a:pt x="82" y="167"/>
                    <a:pt x="82" y="167"/>
                  </a:cubicBezTo>
                  <a:cubicBezTo>
                    <a:pt x="127" y="185"/>
                    <a:pt x="127" y="185"/>
                    <a:pt x="127" y="185"/>
                  </a:cubicBezTo>
                  <a:cubicBezTo>
                    <a:pt x="127" y="185"/>
                    <a:pt x="344" y="26"/>
                    <a:pt x="347" y="24"/>
                  </a:cubicBezTo>
                  <a:cubicBezTo>
                    <a:pt x="350" y="22"/>
                    <a:pt x="353" y="26"/>
                    <a:pt x="351" y="28"/>
                  </a:cubicBezTo>
                  <a:cubicBezTo>
                    <a:pt x="349" y="30"/>
                    <a:pt x="194" y="198"/>
                    <a:pt x="194" y="198"/>
                  </a:cubicBezTo>
                  <a:cubicBezTo>
                    <a:pt x="194" y="198"/>
                    <a:pt x="194" y="198"/>
                    <a:pt x="194" y="198"/>
                  </a:cubicBezTo>
                  <a:cubicBezTo>
                    <a:pt x="185" y="208"/>
                    <a:pt x="185" y="208"/>
                    <a:pt x="185" y="208"/>
                  </a:cubicBezTo>
                  <a:cubicBezTo>
                    <a:pt x="197" y="215"/>
                    <a:pt x="197" y="215"/>
                    <a:pt x="197" y="215"/>
                  </a:cubicBezTo>
                  <a:cubicBezTo>
                    <a:pt x="197" y="215"/>
                    <a:pt x="197" y="215"/>
                    <a:pt x="197" y="215"/>
                  </a:cubicBezTo>
                  <a:cubicBezTo>
                    <a:pt x="197" y="215"/>
                    <a:pt x="290" y="265"/>
                    <a:pt x="296" y="268"/>
                  </a:cubicBezTo>
                  <a:cubicBezTo>
                    <a:pt x="302" y="272"/>
                    <a:pt x="310" y="269"/>
                    <a:pt x="311" y="262"/>
                  </a:cubicBezTo>
                  <a:cubicBezTo>
                    <a:pt x="313" y="253"/>
                    <a:pt x="368" y="16"/>
                    <a:pt x="369" y="11"/>
                  </a:cubicBezTo>
                  <a:cubicBezTo>
                    <a:pt x="371" y="4"/>
                    <a:pt x="367" y="0"/>
                    <a:pt x="360" y="3"/>
                  </a:cubicBezTo>
                  <a:close/>
                  <a:moveTo>
                    <a:pt x="127" y="293"/>
                  </a:moveTo>
                  <a:cubicBezTo>
                    <a:pt x="127" y="298"/>
                    <a:pt x="130" y="299"/>
                    <a:pt x="133" y="296"/>
                  </a:cubicBezTo>
                  <a:cubicBezTo>
                    <a:pt x="138" y="291"/>
                    <a:pt x="190" y="245"/>
                    <a:pt x="190" y="245"/>
                  </a:cubicBezTo>
                  <a:cubicBezTo>
                    <a:pt x="127" y="212"/>
                    <a:pt x="127" y="212"/>
                    <a:pt x="127" y="212"/>
                  </a:cubicBezTo>
                  <a:lnTo>
                    <a:pt x="127" y="29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cs typeface="+mn-ea"/>
                <a:sym typeface="+mn-lt"/>
              </a:endParaRPr>
            </a:p>
          </p:txBody>
        </p:sp>
      </p:grpSp>
      <p:sp>
        <p:nvSpPr>
          <p:cNvPr id="47" name="TextBox 46"/>
          <p:cNvSpPr txBox="1"/>
          <p:nvPr/>
        </p:nvSpPr>
        <p:spPr>
          <a:xfrm>
            <a:off x="1990799" y="781445"/>
            <a:ext cx="1444306" cy="356251"/>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cs typeface="+mn-ea"/>
                <a:sym typeface="+mn-lt"/>
              </a:rPr>
              <a:t>熟记报警讯号</a:t>
            </a:r>
            <a:endParaRPr lang="zh-CN" altLang="en-US" dirty="0">
              <a:solidFill>
                <a:schemeClr val="tx1">
                  <a:lumMod val="75000"/>
                  <a:lumOff val="25000"/>
                </a:schemeClr>
              </a:solidFill>
              <a:cs typeface="+mn-ea"/>
              <a:sym typeface="+mn-lt"/>
            </a:endParaRPr>
          </a:p>
        </p:txBody>
      </p:sp>
      <p:sp>
        <p:nvSpPr>
          <p:cNvPr id="48" name="TextBox 47"/>
          <p:cNvSpPr txBox="1"/>
          <p:nvPr/>
        </p:nvSpPr>
        <p:spPr>
          <a:xfrm>
            <a:off x="1990799" y="1122875"/>
            <a:ext cx="2187726" cy="812530"/>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cs typeface="+mn-ea"/>
                <a:sym typeface="+mn-lt"/>
              </a:rPr>
              <a:t>了解消防知识、不同物质引起的火灾扑救方法，火灾类型的扑救方法以及自救方法等</a:t>
            </a:r>
          </a:p>
        </p:txBody>
      </p:sp>
      <p:sp>
        <p:nvSpPr>
          <p:cNvPr id="49" name="TextBox 48"/>
          <p:cNvSpPr txBox="1"/>
          <p:nvPr/>
        </p:nvSpPr>
        <p:spPr>
          <a:xfrm>
            <a:off x="1376918" y="2771641"/>
            <a:ext cx="1632404" cy="356251"/>
          </a:xfrm>
          <a:prstGeom prst="rect">
            <a:avLst/>
          </a:prstGeom>
          <a:noFill/>
        </p:spPr>
        <p:txBody>
          <a:bodyPr wrap="square" rtlCol="0">
            <a:spAutoFit/>
          </a:bodyPr>
          <a:lstStyle/>
          <a:p>
            <a:pPr algn="r">
              <a:lnSpc>
                <a:spcPct val="130000"/>
              </a:lnSpc>
            </a:pPr>
            <a:r>
              <a:rPr lang="zh-CN" altLang="en-US" b="1" dirty="0">
                <a:solidFill>
                  <a:schemeClr val="tx1">
                    <a:lumMod val="75000"/>
                    <a:lumOff val="25000"/>
                  </a:schemeClr>
                </a:solidFill>
                <a:cs typeface="+mn-ea"/>
                <a:sym typeface="+mn-lt"/>
              </a:rPr>
              <a:t>熟悉使用灭火器</a:t>
            </a:r>
            <a:endParaRPr lang="zh-CN" altLang="en-US" dirty="0">
              <a:solidFill>
                <a:schemeClr val="tx1">
                  <a:lumMod val="75000"/>
                  <a:lumOff val="25000"/>
                </a:schemeClr>
              </a:solidFill>
              <a:cs typeface="+mn-ea"/>
              <a:sym typeface="+mn-lt"/>
            </a:endParaRPr>
          </a:p>
        </p:txBody>
      </p:sp>
      <p:sp>
        <p:nvSpPr>
          <p:cNvPr id="50" name="TextBox 49"/>
          <p:cNvSpPr txBox="1"/>
          <p:nvPr/>
        </p:nvSpPr>
        <p:spPr>
          <a:xfrm>
            <a:off x="1261677" y="3119961"/>
            <a:ext cx="1736895" cy="549061"/>
          </a:xfrm>
          <a:prstGeom prst="rect">
            <a:avLst/>
          </a:prstGeom>
          <a:noFill/>
        </p:spPr>
        <p:txBody>
          <a:bodyPr wrap="square" rtlCol="0">
            <a:spAutoFit/>
          </a:bodyPr>
          <a:lstStyle/>
          <a:p>
            <a:pPr algn="r">
              <a:lnSpc>
                <a:spcPct val="130000"/>
              </a:lnSpc>
            </a:pPr>
            <a:r>
              <a:rPr lang="zh-CN" altLang="en-US" sz="1200" dirty="0">
                <a:solidFill>
                  <a:schemeClr val="tx1">
                    <a:lumMod val="65000"/>
                    <a:lumOff val="35000"/>
                  </a:schemeClr>
                </a:solidFill>
                <a:cs typeface="+mn-ea"/>
                <a:sym typeface="+mn-lt"/>
              </a:rPr>
              <a:t>教会员工如何使用灭火器和消火栓</a:t>
            </a:r>
          </a:p>
        </p:txBody>
      </p:sp>
      <p:sp>
        <p:nvSpPr>
          <p:cNvPr id="51" name="TextBox 50"/>
          <p:cNvSpPr txBox="1"/>
          <p:nvPr/>
        </p:nvSpPr>
        <p:spPr>
          <a:xfrm>
            <a:off x="5814362" y="754391"/>
            <a:ext cx="2049610" cy="356251"/>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cs typeface="+mn-ea"/>
                <a:sym typeface="+mn-lt"/>
              </a:rPr>
              <a:t>熟悉商城内消费通道</a:t>
            </a:r>
            <a:endParaRPr lang="zh-CN" altLang="en-US" dirty="0">
              <a:solidFill>
                <a:schemeClr val="tx1">
                  <a:lumMod val="75000"/>
                  <a:lumOff val="25000"/>
                </a:schemeClr>
              </a:solidFill>
              <a:cs typeface="+mn-ea"/>
              <a:sym typeface="+mn-lt"/>
            </a:endParaRPr>
          </a:p>
        </p:txBody>
      </p:sp>
      <p:sp>
        <p:nvSpPr>
          <p:cNvPr id="52" name="TextBox 51"/>
          <p:cNvSpPr txBox="1"/>
          <p:nvPr/>
        </p:nvSpPr>
        <p:spPr>
          <a:xfrm>
            <a:off x="5814362" y="1122875"/>
            <a:ext cx="2187726" cy="549061"/>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cs typeface="+mn-ea"/>
                <a:sym typeface="+mn-lt"/>
              </a:rPr>
              <a:t>在商场内熟悉各区域的消防设施及安全疏散通道</a:t>
            </a:r>
          </a:p>
        </p:txBody>
      </p:sp>
      <p:sp>
        <p:nvSpPr>
          <p:cNvPr id="53" name="TextBox 52"/>
          <p:cNvSpPr txBox="1"/>
          <p:nvPr/>
        </p:nvSpPr>
        <p:spPr>
          <a:xfrm>
            <a:off x="5315287" y="2797892"/>
            <a:ext cx="1444306" cy="356251"/>
          </a:xfrm>
          <a:prstGeom prst="rect">
            <a:avLst/>
          </a:prstGeom>
          <a:noFill/>
        </p:spPr>
        <p:txBody>
          <a:bodyPr wrap="square" rtlCol="0">
            <a:spAutoFit/>
          </a:bodyPr>
          <a:lstStyle/>
          <a:p>
            <a:pPr algn="r">
              <a:lnSpc>
                <a:spcPct val="130000"/>
              </a:lnSpc>
            </a:pPr>
            <a:r>
              <a:rPr lang="zh-CN" altLang="en-US" b="1" dirty="0">
                <a:solidFill>
                  <a:schemeClr val="tx1">
                    <a:lumMod val="75000"/>
                    <a:lumOff val="25000"/>
                  </a:schemeClr>
                </a:solidFill>
                <a:cs typeface="+mn-ea"/>
                <a:sym typeface="+mn-lt"/>
              </a:rPr>
              <a:t>配合消防检查</a:t>
            </a:r>
            <a:endParaRPr lang="zh-CN" altLang="en-US" dirty="0">
              <a:solidFill>
                <a:schemeClr val="tx1">
                  <a:lumMod val="75000"/>
                  <a:lumOff val="25000"/>
                </a:schemeClr>
              </a:solidFill>
              <a:cs typeface="+mn-ea"/>
              <a:sym typeface="+mn-lt"/>
            </a:endParaRPr>
          </a:p>
        </p:txBody>
      </p:sp>
      <p:sp>
        <p:nvSpPr>
          <p:cNvPr id="54" name="TextBox 53"/>
          <p:cNvSpPr txBox="1"/>
          <p:nvPr/>
        </p:nvSpPr>
        <p:spPr>
          <a:xfrm>
            <a:off x="4571867" y="3139322"/>
            <a:ext cx="2187726" cy="312906"/>
          </a:xfrm>
          <a:prstGeom prst="rect">
            <a:avLst/>
          </a:prstGeom>
          <a:noFill/>
        </p:spPr>
        <p:txBody>
          <a:bodyPr wrap="square" rtlCol="0">
            <a:spAutoFit/>
          </a:bodyPr>
          <a:lstStyle/>
          <a:p>
            <a:pPr algn="r">
              <a:lnSpc>
                <a:spcPct val="130000"/>
              </a:lnSpc>
            </a:pPr>
            <a:r>
              <a:rPr lang="zh-CN" altLang="en-US" sz="1200" dirty="0">
                <a:solidFill>
                  <a:schemeClr val="tx1">
                    <a:lumMod val="65000"/>
                    <a:lumOff val="35000"/>
                  </a:schemeClr>
                </a:solidFill>
                <a:cs typeface="+mn-ea"/>
                <a:sym typeface="+mn-lt"/>
              </a:rPr>
              <a:t>积极配合有关部门的消防检查</a:t>
            </a:r>
          </a:p>
        </p:txBody>
      </p:sp>
      <p:grpSp>
        <p:nvGrpSpPr>
          <p:cNvPr id="11" name="组合 10"/>
          <p:cNvGrpSpPr/>
          <p:nvPr/>
        </p:nvGrpSpPr>
        <p:grpSpPr>
          <a:xfrm>
            <a:off x="1261677" y="2146148"/>
            <a:ext cx="6370631" cy="527258"/>
            <a:chOff x="1261677" y="2146148"/>
            <a:chExt cx="6370631" cy="527258"/>
          </a:xfrm>
        </p:grpSpPr>
        <p:sp>
          <p:nvSpPr>
            <p:cNvPr id="2" name="圆角矩形 1"/>
            <p:cNvSpPr/>
            <p:nvPr/>
          </p:nvSpPr>
          <p:spPr>
            <a:xfrm>
              <a:off x="1261677" y="2146148"/>
              <a:ext cx="527258" cy="52725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cxnSp>
          <p:nvCxnSpPr>
            <p:cNvPr id="12" name="直接连接符 11"/>
            <p:cNvCxnSpPr>
              <a:stCxn id="2" idx="3"/>
            </p:cNvCxnSpPr>
            <p:nvPr/>
          </p:nvCxnSpPr>
          <p:spPr>
            <a:xfrm>
              <a:off x="1788935" y="2409778"/>
              <a:ext cx="55658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3197346" y="2146148"/>
              <a:ext cx="527258" cy="52725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sp>
          <p:nvSpPr>
            <p:cNvPr id="32" name="圆角矩形 31"/>
            <p:cNvSpPr/>
            <p:nvPr/>
          </p:nvSpPr>
          <p:spPr>
            <a:xfrm>
              <a:off x="5133014" y="2146148"/>
              <a:ext cx="527258" cy="52725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sp>
          <p:nvSpPr>
            <p:cNvPr id="34" name="圆角矩形 33"/>
            <p:cNvSpPr/>
            <p:nvPr/>
          </p:nvSpPr>
          <p:spPr>
            <a:xfrm>
              <a:off x="7068682" y="2146148"/>
              <a:ext cx="527258" cy="52725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sp>
          <p:nvSpPr>
            <p:cNvPr id="55" name="TextBox 54"/>
            <p:cNvSpPr txBox="1"/>
            <p:nvPr/>
          </p:nvSpPr>
          <p:spPr>
            <a:xfrm>
              <a:off x="1290957" y="2228997"/>
              <a:ext cx="468697" cy="369332"/>
            </a:xfrm>
            <a:prstGeom prst="rect">
              <a:avLst/>
            </a:prstGeom>
            <a:noFill/>
          </p:spPr>
          <p:txBody>
            <a:bodyPr wrap="square" rtlCol="0">
              <a:spAutoFit/>
            </a:bodyPr>
            <a:lstStyle/>
            <a:p>
              <a:pPr algn="ctr"/>
              <a:r>
                <a:rPr lang="en-US" altLang="zh-CN" sz="1800" dirty="0">
                  <a:solidFill>
                    <a:schemeClr val="tx1">
                      <a:lumMod val="65000"/>
                      <a:lumOff val="35000"/>
                    </a:schemeClr>
                  </a:solidFill>
                  <a:cs typeface="+mn-ea"/>
                  <a:sym typeface="+mn-lt"/>
                </a:rPr>
                <a:t>01</a:t>
              </a:r>
              <a:endParaRPr lang="zh-CN" altLang="en-US" sz="1800" dirty="0">
                <a:solidFill>
                  <a:schemeClr val="tx1">
                    <a:lumMod val="65000"/>
                    <a:lumOff val="35000"/>
                  </a:schemeClr>
                </a:solidFill>
                <a:cs typeface="+mn-ea"/>
                <a:sym typeface="+mn-lt"/>
              </a:endParaRPr>
            </a:p>
          </p:txBody>
        </p:sp>
        <p:sp>
          <p:nvSpPr>
            <p:cNvPr id="56" name="TextBox 55"/>
            <p:cNvSpPr txBox="1"/>
            <p:nvPr/>
          </p:nvSpPr>
          <p:spPr>
            <a:xfrm>
              <a:off x="3226626" y="2228997"/>
              <a:ext cx="591881" cy="369332"/>
            </a:xfrm>
            <a:prstGeom prst="rect">
              <a:avLst/>
            </a:prstGeom>
            <a:noFill/>
          </p:spPr>
          <p:txBody>
            <a:bodyPr wrap="square" rtlCol="0">
              <a:spAutoFit/>
            </a:bodyPr>
            <a:lstStyle/>
            <a:p>
              <a:pPr algn="ctr"/>
              <a:r>
                <a:rPr lang="en-US" altLang="zh-CN" sz="1800" dirty="0">
                  <a:solidFill>
                    <a:schemeClr val="tx1">
                      <a:lumMod val="65000"/>
                      <a:lumOff val="35000"/>
                    </a:schemeClr>
                  </a:solidFill>
                  <a:cs typeface="+mn-ea"/>
                  <a:sym typeface="+mn-lt"/>
                </a:rPr>
                <a:t>02</a:t>
              </a:r>
              <a:endParaRPr lang="zh-CN" altLang="en-US" sz="1800" dirty="0">
                <a:solidFill>
                  <a:schemeClr val="tx1">
                    <a:lumMod val="65000"/>
                    <a:lumOff val="35000"/>
                  </a:schemeClr>
                </a:solidFill>
                <a:cs typeface="+mn-ea"/>
                <a:sym typeface="+mn-lt"/>
              </a:endParaRPr>
            </a:p>
          </p:txBody>
        </p:sp>
        <p:sp>
          <p:nvSpPr>
            <p:cNvPr id="57" name="TextBox 56"/>
            <p:cNvSpPr txBox="1"/>
            <p:nvPr/>
          </p:nvSpPr>
          <p:spPr>
            <a:xfrm>
              <a:off x="5084491" y="2241250"/>
              <a:ext cx="652068" cy="369332"/>
            </a:xfrm>
            <a:prstGeom prst="rect">
              <a:avLst/>
            </a:prstGeom>
            <a:noFill/>
          </p:spPr>
          <p:txBody>
            <a:bodyPr wrap="square" rtlCol="0">
              <a:spAutoFit/>
            </a:bodyPr>
            <a:lstStyle/>
            <a:p>
              <a:pPr algn="ctr"/>
              <a:r>
                <a:rPr lang="en-US" altLang="zh-CN" sz="1800" dirty="0">
                  <a:solidFill>
                    <a:schemeClr val="tx1">
                      <a:lumMod val="65000"/>
                      <a:lumOff val="35000"/>
                    </a:schemeClr>
                  </a:solidFill>
                  <a:cs typeface="+mn-ea"/>
                  <a:sym typeface="+mn-lt"/>
                </a:rPr>
                <a:t>03</a:t>
              </a:r>
              <a:endParaRPr lang="zh-CN" altLang="en-US" sz="1800" dirty="0">
                <a:solidFill>
                  <a:schemeClr val="tx1">
                    <a:lumMod val="65000"/>
                    <a:lumOff val="35000"/>
                  </a:schemeClr>
                </a:solidFill>
                <a:cs typeface="+mn-ea"/>
                <a:sym typeface="+mn-lt"/>
              </a:endParaRPr>
            </a:p>
          </p:txBody>
        </p:sp>
        <p:sp>
          <p:nvSpPr>
            <p:cNvPr id="58" name="TextBox 57"/>
            <p:cNvSpPr txBox="1"/>
            <p:nvPr/>
          </p:nvSpPr>
          <p:spPr>
            <a:xfrm>
              <a:off x="7097963" y="2228997"/>
              <a:ext cx="534345" cy="369332"/>
            </a:xfrm>
            <a:prstGeom prst="rect">
              <a:avLst/>
            </a:prstGeom>
            <a:noFill/>
          </p:spPr>
          <p:txBody>
            <a:bodyPr wrap="square" rtlCol="0">
              <a:spAutoFit/>
            </a:bodyPr>
            <a:lstStyle/>
            <a:p>
              <a:pPr algn="ctr"/>
              <a:r>
                <a:rPr lang="en-US" altLang="zh-CN" sz="1800" dirty="0">
                  <a:solidFill>
                    <a:schemeClr val="tx1">
                      <a:lumMod val="65000"/>
                      <a:lumOff val="35000"/>
                    </a:schemeClr>
                  </a:solidFill>
                  <a:cs typeface="+mn-ea"/>
                  <a:sym typeface="+mn-lt"/>
                </a:rPr>
                <a:t>04</a:t>
              </a:r>
              <a:endParaRPr lang="zh-CN" altLang="en-US" sz="1800" dirty="0">
                <a:solidFill>
                  <a:schemeClr val="tx1">
                    <a:lumMod val="65000"/>
                    <a:lumOff val="35000"/>
                  </a:schemeClr>
                </a:solidFill>
                <a:cs typeface="+mn-ea"/>
                <a:sym typeface="+mn-lt"/>
              </a:endParaRPr>
            </a:p>
          </p:txBody>
        </p:sp>
      </p:grpSp>
      <p:sp>
        <p:nvSpPr>
          <p:cNvPr id="59" name="TextBox 58"/>
          <p:cNvSpPr txBox="1"/>
          <p:nvPr/>
        </p:nvSpPr>
        <p:spPr>
          <a:xfrm>
            <a:off x="1066903" y="3894342"/>
            <a:ext cx="7205302" cy="892552"/>
          </a:xfrm>
          <a:prstGeom prst="rect">
            <a:avLst/>
          </a:prstGeom>
          <a:noFill/>
        </p:spPr>
        <p:txBody>
          <a:bodyPr wrap="square" rtlCol="0">
            <a:spAutoFit/>
          </a:bodyPr>
          <a:lstStyle/>
          <a:p>
            <a:pPr>
              <a:lnSpc>
                <a:spcPct val="130000"/>
              </a:lnSpc>
            </a:pPr>
            <a:r>
              <a:rPr lang="zh-CN" altLang="en-US" sz="1600" b="1" dirty="0">
                <a:solidFill>
                  <a:schemeClr val="tx1">
                    <a:lumMod val="75000"/>
                    <a:lumOff val="25000"/>
                  </a:schemeClr>
                </a:solidFill>
                <a:cs typeface="+mn-ea"/>
                <a:sym typeface="+mn-lt"/>
              </a:rPr>
              <a:t>消防演练</a:t>
            </a:r>
            <a:r>
              <a:rPr lang="zh-CN" altLang="en-US" sz="1200" dirty="0">
                <a:solidFill>
                  <a:schemeClr val="tx1">
                    <a:lumMod val="65000"/>
                    <a:lumOff val="35000"/>
                  </a:schemeClr>
                </a:solidFill>
                <a:cs typeface="+mn-ea"/>
                <a:sym typeface="+mn-lt"/>
              </a:rPr>
              <a:t>，商户及员工对消防疏散和消费设备使用有所了解，检测营运、客服、物业、安保部门人员在遇突发消防安全事故的处置能力、协调能力和作战能力</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商城处置消防应急工作的能力</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员工对消防安全突发事故的防范意识和应变能力。</a:t>
            </a:r>
          </a:p>
        </p:txBody>
      </p:sp>
      <p:sp>
        <p:nvSpPr>
          <p:cNvPr id="61" name="矩形 60">
            <a:extLst>
              <a:ext uri="{FF2B5EF4-FFF2-40B4-BE49-F238E27FC236}">
                <a16:creationId xmlns:a16="http://schemas.microsoft.com/office/drawing/2014/main" id="{388A28A2-95B6-4D44-A2B1-DE72B4E2E14C}"/>
              </a:ext>
            </a:extLst>
          </p:cNvPr>
          <p:cNvSpPr/>
          <p:nvPr/>
        </p:nvSpPr>
        <p:spPr>
          <a:xfrm>
            <a:off x="568585" y="202615"/>
            <a:ext cx="4003415" cy="346249"/>
          </a:xfrm>
          <a:prstGeom prst="rect">
            <a:avLst/>
          </a:prstGeom>
        </p:spPr>
        <p:txBody>
          <a:bodyPr wrap="square" lIns="68580" tIns="34290" rIns="68580" bIns="34290">
            <a:spAutoFit/>
          </a:bodyPr>
          <a:lstStyle/>
          <a:p>
            <a:r>
              <a:rPr lang="zh-CN" altLang="en-US" sz="1800" b="1" dirty="0">
                <a:solidFill>
                  <a:srgbClr val="FFC000"/>
                </a:solidFill>
                <a:cs typeface="+mn-ea"/>
                <a:sym typeface="+mn-lt"/>
              </a:rPr>
              <a:t>配合消防进行培训、学习、演习等</a:t>
            </a:r>
          </a:p>
        </p:txBody>
      </p:sp>
      <p:sp>
        <p:nvSpPr>
          <p:cNvPr id="62" name="矩形 61">
            <a:extLst>
              <a:ext uri="{FF2B5EF4-FFF2-40B4-BE49-F238E27FC236}">
                <a16:creationId xmlns:a16="http://schemas.microsoft.com/office/drawing/2014/main" id="{6BC786B9-AED7-4481-AD83-E86487971A5E}"/>
              </a:ext>
            </a:extLst>
          </p:cNvPr>
          <p:cNvSpPr/>
          <p:nvPr/>
        </p:nvSpPr>
        <p:spPr>
          <a:xfrm>
            <a:off x="1" y="245057"/>
            <a:ext cx="3231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3" name="矩形 62">
            <a:extLst>
              <a:ext uri="{FF2B5EF4-FFF2-40B4-BE49-F238E27FC236}">
                <a16:creationId xmlns:a16="http://schemas.microsoft.com/office/drawing/2014/main" id="{390D0DDC-B6D8-4D52-BE21-ED3211CA6FB4}"/>
              </a:ext>
            </a:extLst>
          </p:cNvPr>
          <p:cNvSpPr/>
          <p:nvPr/>
        </p:nvSpPr>
        <p:spPr>
          <a:xfrm>
            <a:off x="401580" y="245057"/>
            <a:ext cx="1168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146411773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strVal val="#ppt_w+.3"/>
                                          </p:val>
                                        </p:tav>
                                        <p:tav tm="100000">
                                          <p:val>
                                            <p:strVal val="#ppt_w"/>
                                          </p:val>
                                        </p:tav>
                                      </p:tavLst>
                                    </p:anim>
                                    <p:anim calcmode="lin" valueType="num">
                                      <p:cBhvr>
                                        <p:cTn id="8" dur="750" fill="hold"/>
                                        <p:tgtEl>
                                          <p:spTgt spid="11"/>
                                        </p:tgtEl>
                                        <p:attrNameLst>
                                          <p:attrName>ppt_h</p:attrName>
                                        </p:attrNameLst>
                                      </p:cBhvr>
                                      <p:tavLst>
                                        <p:tav tm="0">
                                          <p:val>
                                            <p:strVal val="#ppt_h"/>
                                          </p:val>
                                        </p:tav>
                                        <p:tav tm="100000">
                                          <p:val>
                                            <p:strVal val="#ppt_h"/>
                                          </p:val>
                                        </p:tav>
                                      </p:tavLst>
                                    </p:anim>
                                    <p:animEffect transition="in" filter="fade">
                                      <p:cBhvr>
                                        <p:cTn id="9" dur="750"/>
                                        <p:tgtEl>
                                          <p:spTgt spid="11"/>
                                        </p:tgtEl>
                                      </p:cBhvr>
                                    </p:animEffect>
                                  </p:childTnLst>
                                </p:cTn>
                              </p:par>
                            </p:childTnLst>
                          </p:cTn>
                        </p:par>
                        <p:par>
                          <p:cTn id="10" fill="hold">
                            <p:stCondLst>
                              <p:cond delay="750"/>
                            </p:stCondLst>
                            <p:childTnLst>
                              <p:par>
                                <p:cTn id="11" presetID="22" presetClass="entr" presetSubtype="4"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par>
                          <p:cTn id="14" fill="hold">
                            <p:stCondLst>
                              <p:cond delay="1250"/>
                            </p:stCondLst>
                            <p:childTnLst>
                              <p:par>
                                <p:cTn id="15" presetID="50" presetClass="entr" presetSubtype="0" decel="10000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750" fill="hold"/>
                                        <p:tgtEl>
                                          <p:spTgt spid="3"/>
                                        </p:tgtEl>
                                        <p:attrNameLst>
                                          <p:attrName>ppt_w</p:attrName>
                                        </p:attrNameLst>
                                      </p:cBhvr>
                                      <p:tavLst>
                                        <p:tav tm="0">
                                          <p:val>
                                            <p:strVal val="#ppt_w+.3"/>
                                          </p:val>
                                        </p:tav>
                                        <p:tav tm="100000">
                                          <p:val>
                                            <p:strVal val="#ppt_w"/>
                                          </p:val>
                                        </p:tav>
                                      </p:tavLst>
                                    </p:anim>
                                    <p:anim calcmode="lin" valueType="num">
                                      <p:cBhvr>
                                        <p:cTn id="18" dur="750" fill="hold"/>
                                        <p:tgtEl>
                                          <p:spTgt spid="3"/>
                                        </p:tgtEl>
                                        <p:attrNameLst>
                                          <p:attrName>ppt_h</p:attrName>
                                        </p:attrNameLst>
                                      </p:cBhvr>
                                      <p:tavLst>
                                        <p:tav tm="0">
                                          <p:val>
                                            <p:strVal val="#ppt_h"/>
                                          </p:val>
                                        </p:tav>
                                        <p:tav tm="100000">
                                          <p:val>
                                            <p:strVal val="#ppt_h"/>
                                          </p:val>
                                        </p:tav>
                                      </p:tavLst>
                                    </p:anim>
                                    <p:animEffect transition="in" filter="fade">
                                      <p:cBhvr>
                                        <p:cTn id="19" dur="750"/>
                                        <p:tgtEl>
                                          <p:spTgt spid="3"/>
                                        </p:tgtEl>
                                      </p:cBhvr>
                                    </p:animEffect>
                                  </p:childTnLst>
                                </p:cTn>
                              </p:par>
                            </p:childTnLst>
                          </p:cTn>
                        </p:par>
                        <p:par>
                          <p:cTn id="20" fill="hold">
                            <p:stCondLst>
                              <p:cond delay="200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47"/>
                                        </p:tgtEl>
                                        <p:attrNameLst>
                                          <p:attrName>style.visibility</p:attrName>
                                        </p:attrNameLst>
                                      </p:cBhvr>
                                      <p:to>
                                        <p:strVal val="visible"/>
                                      </p:to>
                                    </p:set>
                                    <p:anim calcmode="lin" valueType="num">
                                      <p:cBhvr>
                                        <p:cTn id="23" dur="500" fill="hold"/>
                                        <p:tgtEl>
                                          <p:spTgt spid="47"/>
                                        </p:tgtEl>
                                        <p:attrNameLst>
                                          <p:attrName>ppt_w</p:attrName>
                                        </p:attrNameLst>
                                      </p:cBhvr>
                                      <p:tavLst>
                                        <p:tav tm="0">
                                          <p:val>
                                            <p:fltVal val="0"/>
                                          </p:val>
                                        </p:tav>
                                        <p:tav tm="100000">
                                          <p:val>
                                            <p:strVal val="#ppt_w"/>
                                          </p:val>
                                        </p:tav>
                                      </p:tavLst>
                                    </p:anim>
                                    <p:anim calcmode="lin" valueType="num">
                                      <p:cBhvr>
                                        <p:cTn id="24" dur="500" fill="hold"/>
                                        <p:tgtEl>
                                          <p:spTgt spid="47"/>
                                        </p:tgtEl>
                                        <p:attrNameLst>
                                          <p:attrName>ppt_h</p:attrName>
                                        </p:attrNameLst>
                                      </p:cBhvr>
                                      <p:tavLst>
                                        <p:tav tm="0">
                                          <p:val>
                                            <p:fltVal val="0"/>
                                          </p:val>
                                        </p:tav>
                                        <p:tav tm="100000">
                                          <p:val>
                                            <p:strVal val="#ppt_h"/>
                                          </p:val>
                                        </p:tav>
                                      </p:tavLst>
                                    </p:anim>
                                    <p:animEffect transition="in" filter="fade">
                                      <p:cBhvr>
                                        <p:cTn id="25" dur="500"/>
                                        <p:tgtEl>
                                          <p:spTgt spid="47"/>
                                        </p:tgtEl>
                                      </p:cBhvr>
                                    </p:animEffect>
                                  </p:childTnLst>
                                </p:cTn>
                              </p:par>
                            </p:childTnLst>
                          </p:cTn>
                        </p:par>
                        <p:par>
                          <p:cTn id="26" fill="hold">
                            <p:stCondLst>
                              <p:cond delay="2750"/>
                            </p:stCondLst>
                            <p:childTnLst>
                              <p:par>
                                <p:cTn id="27" presetID="22" presetClass="entr" presetSubtype="1"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up)">
                                      <p:cBhvr>
                                        <p:cTn id="29" dur="750"/>
                                        <p:tgtEl>
                                          <p:spTgt spid="48"/>
                                        </p:tgtEl>
                                      </p:cBhvr>
                                    </p:animEffect>
                                  </p:childTnLst>
                                </p:cTn>
                              </p:par>
                            </p:childTnLst>
                          </p:cTn>
                        </p:par>
                        <p:par>
                          <p:cTn id="30" fill="hold">
                            <p:stCondLst>
                              <p:cond delay="3500"/>
                            </p:stCondLst>
                            <p:childTnLst>
                              <p:par>
                                <p:cTn id="31" presetID="22" presetClass="entr" presetSubtype="1"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par>
                          <p:cTn id="34" fill="hold">
                            <p:stCondLst>
                              <p:cond delay="4000"/>
                            </p:stCondLst>
                            <p:childTnLst>
                              <p:par>
                                <p:cTn id="35" presetID="50" presetClass="entr" presetSubtype="0" decel="10000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750" fill="hold"/>
                                        <p:tgtEl>
                                          <p:spTgt spid="13"/>
                                        </p:tgtEl>
                                        <p:attrNameLst>
                                          <p:attrName>ppt_w</p:attrName>
                                        </p:attrNameLst>
                                      </p:cBhvr>
                                      <p:tavLst>
                                        <p:tav tm="0">
                                          <p:val>
                                            <p:strVal val="#ppt_w+.3"/>
                                          </p:val>
                                        </p:tav>
                                        <p:tav tm="100000">
                                          <p:val>
                                            <p:strVal val="#ppt_w"/>
                                          </p:val>
                                        </p:tav>
                                      </p:tavLst>
                                    </p:anim>
                                    <p:anim calcmode="lin" valueType="num">
                                      <p:cBhvr>
                                        <p:cTn id="38" dur="750" fill="hold"/>
                                        <p:tgtEl>
                                          <p:spTgt spid="13"/>
                                        </p:tgtEl>
                                        <p:attrNameLst>
                                          <p:attrName>ppt_h</p:attrName>
                                        </p:attrNameLst>
                                      </p:cBhvr>
                                      <p:tavLst>
                                        <p:tav tm="0">
                                          <p:val>
                                            <p:strVal val="#ppt_h"/>
                                          </p:val>
                                        </p:tav>
                                        <p:tav tm="100000">
                                          <p:val>
                                            <p:strVal val="#ppt_h"/>
                                          </p:val>
                                        </p:tav>
                                      </p:tavLst>
                                    </p:anim>
                                    <p:animEffect transition="in" filter="fade">
                                      <p:cBhvr>
                                        <p:cTn id="39" dur="750"/>
                                        <p:tgtEl>
                                          <p:spTgt spid="13"/>
                                        </p:tgtEl>
                                      </p:cBhvr>
                                    </p:animEffect>
                                  </p:childTnLst>
                                </p:cTn>
                              </p:par>
                            </p:childTnLst>
                          </p:cTn>
                        </p:par>
                        <p:par>
                          <p:cTn id="40" fill="hold">
                            <p:stCondLst>
                              <p:cond delay="475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49"/>
                                        </p:tgtEl>
                                        <p:attrNameLst>
                                          <p:attrName>style.visibility</p:attrName>
                                        </p:attrNameLst>
                                      </p:cBhvr>
                                      <p:to>
                                        <p:strVal val="visible"/>
                                      </p:to>
                                    </p:set>
                                    <p:anim calcmode="lin" valueType="num">
                                      <p:cBhvr>
                                        <p:cTn id="43" dur="500" fill="hold"/>
                                        <p:tgtEl>
                                          <p:spTgt spid="49"/>
                                        </p:tgtEl>
                                        <p:attrNameLst>
                                          <p:attrName>ppt_w</p:attrName>
                                        </p:attrNameLst>
                                      </p:cBhvr>
                                      <p:tavLst>
                                        <p:tav tm="0">
                                          <p:val>
                                            <p:fltVal val="0"/>
                                          </p:val>
                                        </p:tav>
                                        <p:tav tm="100000">
                                          <p:val>
                                            <p:strVal val="#ppt_w"/>
                                          </p:val>
                                        </p:tav>
                                      </p:tavLst>
                                    </p:anim>
                                    <p:anim calcmode="lin" valueType="num">
                                      <p:cBhvr>
                                        <p:cTn id="44" dur="500" fill="hold"/>
                                        <p:tgtEl>
                                          <p:spTgt spid="49"/>
                                        </p:tgtEl>
                                        <p:attrNameLst>
                                          <p:attrName>ppt_h</p:attrName>
                                        </p:attrNameLst>
                                      </p:cBhvr>
                                      <p:tavLst>
                                        <p:tav tm="0">
                                          <p:val>
                                            <p:fltVal val="0"/>
                                          </p:val>
                                        </p:tav>
                                        <p:tav tm="100000">
                                          <p:val>
                                            <p:strVal val="#ppt_h"/>
                                          </p:val>
                                        </p:tav>
                                      </p:tavLst>
                                    </p:anim>
                                    <p:animEffect transition="in" filter="fade">
                                      <p:cBhvr>
                                        <p:cTn id="45" dur="500"/>
                                        <p:tgtEl>
                                          <p:spTgt spid="49"/>
                                        </p:tgtEl>
                                      </p:cBhvr>
                                    </p:animEffect>
                                  </p:childTnLst>
                                </p:cTn>
                              </p:par>
                            </p:childTnLst>
                          </p:cTn>
                        </p:par>
                        <p:par>
                          <p:cTn id="46" fill="hold">
                            <p:stCondLst>
                              <p:cond delay="5550"/>
                            </p:stCondLst>
                            <p:childTnLst>
                              <p:par>
                                <p:cTn id="47" presetID="22" presetClass="entr" presetSubtype="1"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up)">
                                      <p:cBhvr>
                                        <p:cTn id="49" dur="750"/>
                                        <p:tgtEl>
                                          <p:spTgt spid="50"/>
                                        </p:tgtEl>
                                      </p:cBhvr>
                                    </p:animEffect>
                                  </p:childTnLst>
                                </p:cTn>
                              </p:par>
                            </p:childTnLst>
                          </p:cTn>
                        </p:par>
                        <p:par>
                          <p:cTn id="50" fill="hold">
                            <p:stCondLst>
                              <p:cond delay="6300"/>
                            </p:stCondLst>
                            <p:childTnLst>
                              <p:par>
                                <p:cTn id="51" presetID="22" presetClass="entr" presetSubtype="4"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down)">
                                      <p:cBhvr>
                                        <p:cTn id="53" dur="500"/>
                                        <p:tgtEl>
                                          <p:spTgt spid="38"/>
                                        </p:tgtEl>
                                      </p:cBhvr>
                                    </p:animEffect>
                                  </p:childTnLst>
                                </p:cTn>
                              </p:par>
                            </p:childTnLst>
                          </p:cTn>
                        </p:par>
                        <p:par>
                          <p:cTn id="54" fill="hold">
                            <p:stCondLst>
                              <p:cond delay="6800"/>
                            </p:stCondLst>
                            <p:childTnLst>
                              <p:par>
                                <p:cTn id="55" presetID="50" presetClass="entr" presetSubtype="0" decel="10000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750" fill="hold"/>
                                        <p:tgtEl>
                                          <p:spTgt spid="14"/>
                                        </p:tgtEl>
                                        <p:attrNameLst>
                                          <p:attrName>ppt_w</p:attrName>
                                        </p:attrNameLst>
                                      </p:cBhvr>
                                      <p:tavLst>
                                        <p:tav tm="0">
                                          <p:val>
                                            <p:strVal val="#ppt_w+.3"/>
                                          </p:val>
                                        </p:tav>
                                        <p:tav tm="100000">
                                          <p:val>
                                            <p:strVal val="#ppt_w"/>
                                          </p:val>
                                        </p:tav>
                                      </p:tavLst>
                                    </p:anim>
                                    <p:anim calcmode="lin" valueType="num">
                                      <p:cBhvr>
                                        <p:cTn id="58" dur="750" fill="hold"/>
                                        <p:tgtEl>
                                          <p:spTgt spid="14"/>
                                        </p:tgtEl>
                                        <p:attrNameLst>
                                          <p:attrName>ppt_h</p:attrName>
                                        </p:attrNameLst>
                                      </p:cBhvr>
                                      <p:tavLst>
                                        <p:tav tm="0">
                                          <p:val>
                                            <p:strVal val="#ppt_h"/>
                                          </p:val>
                                        </p:tav>
                                        <p:tav tm="100000">
                                          <p:val>
                                            <p:strVal val="#ppt_h"/>
                                          </p:val>
                                        </p:tav>
                                      </p:tavLst>
                                    </p:anim>
                                    <p:animEffect transition="in" filter="fade">
                                      <p:cBhvr>
                                        <p:cTn id="59" dur="750"/>
                                        <p:tgtEl>
                                          <p:spTgt spid="14"/>
                                        </p:tgtEl>
                                      </p:cBhvr>
                                    </p:animEffect>
                                  </p:childTnLst>
                                </p:cTn>
                              </p:par>
                            </p:childTnLst>
                          </p:cTn>
                        </p:par>
                        <p:par>
                          <p:cTn id="60" fill="hold">
                            <p:stCondLst>
                              <p:cond delay="7550"/>
                            </p:stCondLst>
                            <p:childTnLst>
                              <p:par>
                                <p:cTn id="61" presetID="53" presetClass="entr" presetSubtype="16" fill="hold" grpId="0" nodeType="afterEffect">
                                  <p:stCondLst>
                                    <p:cond delay="0"/>
                                  </p:stCondLst>
                                  <p:iterate type="lt">
                                    <p:tmPct val="10000"/>
                                  </p:iterate>
                                  <p:childTnLst>
                                    <p:set>
                                      <p:cBhvr>
                                        <p:cTn id="62" dur="1" fill="hold">
                                          <p:stCondLst>
                                            <p:cond delay="0"/>
                                          </p:stCondLst>
                                        </p:cTn>
                                        <p:tgtEl>
                                          <p:spTgt spid="51"/>
                                        </p:tgtEl>
                                        <p:attrNameLst>
                                          <p:attrName>style.visibility</p:attrName>
                                        </p:attrNameLst>
                                      </p:cBhvr>
                                      <p:to>
                                        <p:strVal val="visible"/>
                                      </p:to>
                                    </p:set>
                                    <p:anim calcmode="lin" valueType="num">
                                      <p:cBhvr>
                                        <p:cTn id="63" dur="500" fill="hold"/>
                                        <p:tgtEl>
                                          <p:spTgt spid="51"/>
                                        </p:tgtEl>
                                        <p:attrNameLst>
                                          <p:attrName>ppt_w</p:attrName>
                                        </p:attrNameLst>
                                      </p:cBhvr>
                                      <p:tavLst>
                                        <p:tav tm="0">
                                          <p:val>
                                            <p:fltVal val="0"/>
                                          </p:val>
                                        </p:tav>
                                        <p:tav tm="100000">
                                          <p:val>
                                            <p:strVal val="#ppt_w"/>
                                          </p:val>
                                        </p:tav>
                                      </p:tavLst>
                                    </p:anim>
                                    <p:anim calcmode="lin" valueType="num">
                                      <p:cBhvr>
                                        <p:cTn id="64" dur="500" fill="hold"/>
                                        <p:tgtEl>
                                          <p:spTgt spid="51"/>
                                        </p:tgtEl>
                                        <p:attrNameLst>
                                          <p:attrName>ppt_h</p:attrName>
                                        </p:attrNameLst>
                                      </p:cBhvr>
                                      <p:tavLst>
                                        <p:tav tm="0">
                                          <p:val>
                                            <p:fltVal val="0"/>
                                          </p:val>
                                        </p:tav>
                                        <p:tav tm="100000">
                                          <p:val>
                                            <p:strVal val="#ppt_h"/>
                                          </p:val>
                                        </p:tav>
                                      </p:tavLst>
                                    </p:anim>
                                    <p:animEffect transition="in" filter="fade">
                                      <p:cBhvr>
                                        <p:cTn id="65" dur="500"/>
                                        <p:tgtEl>
                                          <p:spTgt spid="51"/>
                                        </p:tgtEl>
                                      </p:cBhvr>
                                    </p:animEffect>
                                  </p:childTnLst>
                                </p:cTn>
                              </p:par>
                            </p:childTnLst>
                          </p:cTn>
                        </p:par>
                        <p:par>
                          <p:cTn id="66" fill="hold">
                            <p:stCondLst>
                              <p:cond delay="8450"/>
                            </p:stCondLst>
                            <p:childTnLst>
                              <p:par>
                                <p:cTn id="67" presetID="22" presetClass="entr" presetSubtype="1" fill="hold" grpId="0"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wipe(up)">
                                      <p:cBhvr>
                                        <p:cTn id="69" dur="750"/>
                                        <p:tgtEl>
                                          <p:spTgt spid="52"/>
                                        </p:tgtEl>
                                      </p:cBhvr>
                                    </p:animEffect>
                                  </p:childTnLst>
                                </p:cTn>
                              </p:par>
                            </p:childTnLst>
                          </p:cTn>
                        </p:par>
                        <p:par>
                          <p:cTn id="70" fill="hold">
                            <p:stCondLst>
                              <p:cond delay="9200"/>
                            </p:stCondLst>
                            <p:childTnLst>
                              <p:par>
                                <p:cTn id="71" presetID="22" presetClass="entr" presetSubtype="1"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up)">
                                      <p:cBhvr>
                                        <p:cTn id="73" dur="500"/>
                                        <p:tgtEl>
                                          <p:spTgt spid="39"/>
                                        </p:tgtEl>
                                      </p:cBhvr>
                                    </p:animEffect>
                                  </p:childTnLst>
                                </p:cTn>
                              </p:par>
                            </p:childTnLst>
                          </p:cTn>
                        </p:par>
                        <p:par>
                          <p:cTn id="74" fill="hold">
                            <p:stCondLst>
                              <p:cond delay="9700"/>
                            </p:stCondLst>
                            <p:childTnLst>
                              <p:par>
                                <p:cTn id="75" presetID="50" presetClass="entr" presetSubtype="0" decel="100000"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750" fill="hold"/>
                                        <p:tgtEl>
                                          <p:spTgt spid="15"/>
                                        </p:tgtEl>
                                        <p:attrNameLst>
                                          <p:attrName>ppt_w</p:attrName>
                                        </p:attrNameLst>
                                      </p:cBhvr>
                                      <p:tavLst>
                                        <p:tav tm="0">
                                          <p:val>
                                            <p:strVal val="#ppt_w+.3"/>
                                          </p:val>
                                        </p:tav>
                                        <p:tav tm="100000">
                                          <p:val>
                                            <p:strVal val="#ppt_w"/>
                                          </p:val>
                                        </p:tav>
                                      </p:tavLst>
                                    </p:anim>
                                    <p:anim calcmode="lin" valueType="num">
                                      <p:cBhvr>
                                        <p:cTn id="78" dur="750" fill="hold"/>
                                        <p:tgtEl>
                                          <p:spTgt spid="15"/>
                                        </p:tgtEl>
                                        <p:attrNameLst>
                                          <p:attrName>ppt_h</p:attrName>
                                        </p:attrNameLst>
                                      </p:cBhvr>
                                      <p:tavLst>
                                        <p:tav tm="0">
                                          <p:val>
                                            <p:strVal val="#ppt_h"/>
                                          </p:val>
                                        </p:tav>
                                        <p:tav tm="100000">
                                          <p:val>
                                            <p:strVal val="#ppt_h"/>
                                          </p:val>
                                        </p:tav>
                                      </p:tavLst>
                                    </p:anim>
                                    <p:animEffect transition="in" filter="fade">
                                      <p:cBhvr>
                                        <p:cTn id="79" dur="750"/>
                                        <p:tgtEl>
                                          <p:spTgt spid="15"/>
                                        </p:tgtEl>
                                      </p:cBhvr>
                                    </p:animEffect>
                                  </p:childTnLst>
                                </p:cTn>
                              </p:par>
                            </p:childTnLst>
                          </p:cTn>
                        </p:par>
                        <p:par>
                          <p:cTn id="80" fill="hold">
                            <p:stCondLst>
                              <p:cond delay="10450"/>
                            </p:stCondLst>
                            <p:childTnLst>
                              <p:par>
                                <p:cTn id="81" presetID="53" presetClass="entr" presetSubtype="16" fill="hold" grpId="0" nodeType="afterEffect">
                                  <p:stCondLst>
                                    <p:cond delay="0"/>
                                  </p:stCondLst>
                                  <p:iterate type="lt">
                                    <p:tmPct val="10000"/>
                                  </p:iterate>
                                  <p:childTnLst>
                                    <p:set>
                                      <p:cBhvr>
                                        <p:cTn id="82" dur="1" fill="hold">
                                          <p:stCondLst>
                                            <p:cond delay="0"/>
                                          </p:stCondLst>
                                        </p:cTn>
                                        <p:tgtEl>
                                          <p:spTgt spid="53"/>
                                        </p:tgtEl>
                                        <p:attrNameLst>
                                          <p:attrName>style.visibility</p:attrName>
                                        </p:attrNameLst>
                                      </p:cBhvr>
                                      <p:to>
                                        <p:strVal val="visible"/>
                                      </p:to>
                                    </p:set>
                                    <p:anim calcmode="lin" valueType="num">
                                      <p:cBhvr>
                                        <p:cTn id="83" dur="500" fill="hold"/>
                                        <p:tgtEl>
                                          <p:spTgt spid="53"/>
                                        </p:tgtEl>
                                        <p:attrNameLst>
                                          <p:attrName>ppt_w</p:attrName>
                                        </p:attrNameLst>
                                      </p:cBhvr>
                                      <p:tavLst>
                                        <p:tav tm="0">
                                          <p:val>
                                            <p:fltVal val="0"/>
                                          </p:val>
                                        </p:tav>
                                        <p:tav tm="100000">
                                          <p:val>
                                            <p:strVal val="#ppt_w"/>
                                          </p:val>
                                        </p:tav>
                                      </p:tavLst>
                                    </p:anim>
                                    <p:anim calcmode="lin" valueType="num">
                                      <p:cBhvr>
                                        <p:cTn id="84" dur="500" fill="hold"/>
                                        <p:tgtEl>
                                          <p:spTgt spid="53"/>
                                        </p:tgtEl>
                                        <p:attrNameLst>
                                          <p:attrName>ppt_h</p:attrName>
                                        </p:attrNameLst>
                                      </p:cBhvr>
                                      <p:tavLst>
                                        <p:tav tm="0">
                                          <p:val>
                                            <p:fltVal val="0"/>
                                          </p:val>
                                        </p:tav>
                                        <p:tav tm="100000">
                                          <p:val>
                                            <p:strVal val="#ppt_h"/>
                                          </p:val>
                                        </p:tav>
                                      </p:tavLst>
                                    </p:anim>
                                    <p:animEffect transition="in" filter="fade">
                                      <p:cBhvr>
                                        <p:cTn id="85" dur="500"/>
                                        <p:tgtEl>
                                          <p:spTgt spid="53"/>
                                        </p:tgtEl>
                                      </p:cBhvr>
                                    </p:animEffect>
                                  </p:childTnLst>
                                </p:cTn>
                              </p:par>
                            </p:childTnLst>
                          </p:cTn>
                        </p:par>
                        <p:par>
                          <p:cTn id="86" fill="hold">
                            <p:stCondLst>
                              <p:cond delay="11200"/>
                            </p:stCondLst>
                            <p:childTnLst>
                              <p:par>
                                <p:cTn id="87" presetID="22" presetClass="entr" presetSubtype="1" fill="hold" grpId="0" nodeType="after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wipe(up)">
                                      <p:cBhvr>
                                        <p:cTn id="89" dur="750"/>
                                        <p:tgtEl>
                                          <p:spTgt spid="54"/>
                                        </p:tgtEl>
                                      </p:cBhvr>
                                    </p:animEffect>
                                  </p:childTnLst>
                                </p:cTn>
                              </p:par>
                            </p:childTnLst>
                          </p:cTn>
                        </p:par>
                        <p:par>
                          <p:cTn id="90" fill="hold">
                            <p:stCondLst>
                              <p:cond delay="11950"/>
                            </p:stCondLst>
                            <p:childTnLst>
                              <p:par>
                                <p:cTn id="91" presetID="22" presetClass="entr" presetSubtype="1" fill="hold" grpId="0" nodeType="after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wipe(up)">
                                      <p:cBhvr>
                                        <p:cTn id="93" dur="500"/>
                                        <p:tgtEl>
                                          <p:spTgt spid="60"/>
                                        </p:tgtEl>
                                      </p:cBhvr>
                                    </p:animEffect>
                                  </p:childTnLst>
                                </p:cTn>
                              </p:par>
                            </p:childTnLst>
                          </p:cTn>
                        </p:par>
                        <p:par>
                          <p:cTn id="94" fill="hold">
                            <p:stCondLst>
                              <p:cond delay="12450"/>
                            </p:stCondLst>
                            <p:childTnLst>
                              <p:par>
                                <p:cTn id="95" presetID="22" presetClass="entr" presetSubtype="1" fill="hold" grpId="0" nodeType="after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wipe(up)">
                                      <p:cBhvr>
                                        <p:cTn id="97" dur="750"/>
                                        <p:tgtEl>
                                          <p:spTgt spid="59"/>
                                        </p:tgtEl>
                                      </p:cBhvr>
                                    </p:animEffect>
                                  </p:childTnLst>
                                </p:cTn>
                              </p:par>
                              <p:par>
                                <p:cTn id="98" presetID="53" presetClass="entr" presetSubtype="16" fill="hold" grpId="0" nodeType="withEffect">
                                  <p:stCondLst>
                                    <p:cond delay="0"/>
                                  </p:stCondLst>
                                  <p:iterate type="lt">
                                    <p:tmPct val="10000"/>
                                  </p:iterate>
                                  <p:childTnLst>
                                    <p:set>
                                      <p:cBhvr>
                                        <p:cTn id="99" dur="1" fill="hold">
                                          <p:stCondLst>
                                            <p:cond delay="0"/>
                                          </p:stCondLst>
                                        </p:cTn>
                                        <p:tgtEl>
                                          <p:spTgt spid="61"/>
                                        </p:tgtEl>
                                        <p:attrNameLst>
                                          <p:attrName>style.visibility</p:attrName>
                                        </p:attrNameLst>
                                      </p:cBhvr>
                                      <p:to>
                                        <p:strVal val="visible"/>
                                      </p:to>
                                    </p:set>
                                    <p:anim calcmode="lin" valueType="num">
                                      <p:cBhvr>
                                        <p:cTn id="100" dur="500" fill="hold"/>
                                        <p:tgtEl>
                                          <p:spTgt spid="61"/>
                                        </p:tgtEl>
                                        <p:attrNameLst>
                                          <p:attrName>ppt_w</p:attrName>
                                        </p:attrNameLst>
                                      </p:cBhvr>
                                      <p:tavLst>
                                        <p:tav tm="0">
                                          <p:val>
                                            <p:fltVal val="0"/>
                                          </p:val>
                                        </p:tav>
                                        <p:tav tm="100000">
                                          <p:val>
                                            <p:strVal val="#ppt_w"/>
                                          </p:val>
                                        </p:tav>
                                      </p:tavLst>
                                    </p:anim>
                                    <p:anim calcmode="lin" valueType="num">
                                      <p:cBhvr>
                                        <p:cTn id="101" dur="500" fill="hold"/>
                                        <p:tgtEl>
                                          <p:spTgt spid="61"/>
                                        </p:tgtEl>
                                        <p:attrNameLst>
                                          <p:attrName>ppt_h</p:attrName>
                                        </p:attrNameLst>
                                      </p:cBhvr>
                                      <p:tavLst>
                                        <p:tav tm="0">
                                          <p:val>
                                            <p:fltVal val="0"/>
                                          </p:val>
                                        </p:tav>
                                        <p:tav tm="100000">
                                          <p:val>
                                            <p:strVal val="#ppt_h"/>
                                          </p:val>
                                        </p:tav>
                                      </p:tavLst>
                                    </p:anim>
                                    <p:animEffect transition="in" filter="fade">
                                      <p:cBhvr>
                                        <p:cTn id="10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47" grpId="0"/>
      <p:bldP spid="48" grpId="0"/>
      <p:bldP spid="49" grpId="0"/>
      <p:bldP spid="50" grpId="0"/>
      <p:bldP spid="51" grpId="0"/>
      <p:bldP spid="52" grpId="0"/>
      <p:bldP spid="53" grpId="0"/>
      <p:bldP spid="54" grpId="0"/>
      <p:bldP spid="59" grpId="0"/>
      <p:bldP spid="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035620" y="3409346"/>
            <a:ext cx="65954" cy="3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3438216" y="224631"/>
            <a:ext cx="138564" cy="346249"/>
          </a:xfrm>
          <a:prstGeom prst="rect">
            <a:avLst/>
          </a:prstGeom>
        </p:spPr>
        <p:txBody>
          <a:bodyPr wrap="none" lIns="68580" tIns="34290" rIns="68580" bIns="34290">
            <a:spAutoFit/>
          </a:bodyPr>
          <a:lstStyle/>
          <a:p>
            <a:endParaRPr lang="zh-CN" altLang="en-US" sz="1800" dirty="0">
              <a:solidFill>
                <a:srgbClr val="73687C"/>
              </a:solidFill>
              <a:cs typeface="+mn-ea"/>
              <a:sym typeface="+mn-lt"/>
            </a:endParaRPr>
          </a:p>
        </p:txBody>
      </p:sp>
      <p:sp>
        <p:nvSpPr>
          <p:cNvPr id="21" name="TextBox 20"/>
          <p:cNvSpPr txBox="1"/>
          <p:nvPr/>
        </p:nvSpPr>
        <p:spPr>
          <a:xfrm>
            <a:off x="737850" y="855976"/>
            <a:ext cx="1766129" cy="431657"/>
          </a:xfrm>
          <a:prstGeom prst="rect">
            <a:avLst/>
          </a:prstGeom>
          <a:noFill/>
        </p:spPr>
        <p:txBody>
          <a:bodyPr wrap="square" rtlCol="0">
            <a:spAutoFit/>
          </a:bodyPr>
          <a:lstStyle/>
          <a:p>
            <a:pPr marL="342900" indent="-342900">
              <a:lnSpc>
                <a:spcPct val="130000"/>
              </a:lnSpc>
              <a:buFont typeface="Wingdings" panose="05000000000000000000" pitchFamily="2" charset="2"/>
              <a:buChar char="u"/>
            </a:pPr>
            <a:r>
              <a:rPr lang="zh-CN" altLang="en-US" sz="1800" b="1" dirty="0">
                <a:solidFill>
                  <a:schemeClr val="tx1">
                    <a:lumMod val="75000"/>
                    <a:lumOff val="25000"/>
                  </a:schemeClr>
                </a:solidFill>
                <a:cs typeface="+mn-ea"/>
                <a:sym typeface="+mn-lt"/>
              </a:rPr>
              <a:t>学习内容</a:t>
            </a:r>
            <a:endParaRPr lang="zh-CN" altLang="en-US" sz="1800" dirty="0">
              <a:solidFill>
                <a:schemeClr val="tx1">
                  <a:lumMod val="75000"/>
                  <a:lumOff val="25000"/>
                </a:schemeClr>
              </a:solidFill>
              <a:cs typeface="+mn-ea"/>
              <a:sym typeface="+mn-lt"/>
            </a:endParaRPr>
          </a:p>
        </p:txBody>
      </p:sp>
      <p:sp>
        <p:nvSpPr>
          <p:cNvPr id="29" name="TextBox 28"/>
          <p:cNvSpPr txBox="1"/>
          <p:nvPr/>
        </p:nvSpPr>
        <p:spPr>
          <a:xfrm>
            <a:off x="998273" y="1311000"/>
            <a:ext cx="2999949" cy="1892826"/>
          </a:xfrm>
          <a:prstGeom prst="rect">
            <a:avLst/>
          </a:prstGeom>
          <a:noFill/>
        </p:spPr>
        <p:txBody>
          <a:bodyPr wrap="square" rtlCol="0">
            <a:spAutoFit/>
          </a:bodyPr>
          <a:lstStyle/>
          <a:p>
            <a:pPr marL="228600" indent="-228600">
              <a:lnSpc>
                <a:spcPct val="200000"/>
              </a:lnSpc>
              <a:buFont typeface="+mj-ea"/>
              <a:buAutoNum type="circleNumDbPlain"/>
            </a:pPr>
            <a:r>
              <a:rPr lang="zh-CN" altLang="en-US" sz="1200" dirty="0">
                <a:solidFill>
                  <a:schemeClr val="tx1">
                    <a:lumMod val="75000"/>
                    <a:lumOff val="25000"/>
                  </a:schemeClr>
                </a:solidFill>
                <a:cs typeface="+mn-ea"/>
                <a:sym typeface="+mn-lt"/>
              </a:rPr>
              <a:t>电梯设备的突发故障的紧急制动处理； </a:t>
            </a:r>
          </a:p>
          <a:p>
            <a:pPr marL="228600" indent="-228600">
              <a:lnSpc>
                <a:spcPct val="200000"/>
              </a:lnSpc>
              <a:buFont typeface="+mj-ea"/>
              <a:buAutoNum type="circleNumDbPlain"/>
            </a:pPr>
            <a:r>
              <a:rPr lang="zh-CN" altLang="en-US" sz="1200" dirty="0">
                <a:solidFill>
                  <a:schemeClr val="tx1">
                    <a:lumMod val="75000"/>
                    <a:lumOff val="25000"/>
                  </a:schemeClr>
                </a:solidFill>
                <a:cs typeface="+mn-ea"/>
                <a:sym typeface="+mn-lt"/>
              </a:rPr>
              <a:t>安全疏散，逃生门，逃生路线的了解；</a:t>
            </a:r>
          </a:p>
          <a:p>
            <a:pPr marL="228600" indent="-228600">
              <a:lnSpc>
                <a:spcPct val="200000"/>
              </a:lnSpc>
              <a:buFont typeface="+mj-ea"/>
              <a:buAutoNum type="circleNumDbPlain"/>
            </a:pPr>
            <a:r>
              <a:rPr lang="zh-CN" altLang="en-US" sz="1200" dirty="0">
                <a:solidFill>
                  <a:schemeClr val="tx1">
                    <a:lumMod val="75000"/>
                    <a:lumOff val="25000"/>
                  </a:schemeClr>
                </a:solidFill>
                <a:cs typeface="+mn-ea"/>
                <a:sym typeface="+mn-lt"/>
              </a:rPr>
              <a:t>发生斗殴事件的报案及现场处理；</a:t>
            </a:r>
          </a:p>
          <a:p>
            <a:pPr marL="228600" indent="-228600">
              <a:lnSpc>
                <a:spcPct val="200000"/>
              </a:lnSpc>
              <a:buFont typeface="+mj-ea"/>
              <a:buAutoNum type="circleNumDbPlain"/>
            </a:pPr>
            <a:r>
              <a:rPr lang="zh-CN" altLang="en-US" sz="1200" dirty="0">
                <a:solidFill>
                  <a:schemeClr val="tx1">
                    <a:lumMod val="75000"/>
                    <a:lumOff val="25000"/>
                  </a:schemeClr>
                </a:solidFill>
                <a:cs typeface="+mn-ea"/>
                <a:sym typeface="+mn-lt"/>
              </a:rPr>
              <a:t>电路、水路事故后的现场保护；</a:t>
            </a:r>
          </a:p>
          <a:p>
            <a:pPr marL="228600" indent="-228600">
              <a:lnSpc>
                <a:spcPct val="200000"/>
              </a:lnSpc>
              <a:buFont typeface="+mj-ea"/>
              <a:buAutoNum type="circleNumDbPlain"/>
            </a:pPr>
            <a:r>
              <a:rPr lang="zh-CN" altLang="en-US" sz="1200" dirty="0">
                <a:solidFill>
                  <a:schemeClr val="tx1">
                    <a:lumMod val="75000"/>
                    <a:lumOff val="25000"/>
                  </a:schemeClr>
                </a:solidFill>
                <a:cs typeface="+mn-ea"/>
                <a:sym typeface="+mn-lt"/>
              </a:rPr>
              <a:t>日常公共设备的监督、检查；</a:t>
            </a:r>
          </a:p>
        </p:txBody>
      </p:sp>
      <p:grpSp>
        <p:nvGrpSpPr>
          <p:cNvPr id="5" name="组合 4"/>
          <p:cNvGrpSpPr/>
          <p:nvPr/>
        </p:nvGrpSpPr>
        <p:grpSpPr>
          <a:xfrm>
            <a:off x="1070248" y="3398460"/>
            <a:ext cx="1917130" cy="370886"/>
            <a:chOff x="6363546" y="1157952"/>
            <a:chExt cx="1917130" cy="370886"/>
          </a:xfrm>
        </p:grpSpPr>
        <p:sp>
          <p:nvSpPr>
            <p:cNvPr id="35" name="矩形 34"/>
            <p:cNvSpPr/>
            <p:nvPr/>
          </p:nvSpPr>
          <p:spPr>
            <a:xfrm>
              <a:off x="6363546" y="1168838"/>
              <a:ext cx="1917130" cy="3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TextBox 31"/>
            <p:cNvSpPr txBox="1"/>
            <p:nvPr/>
          </p:nvSpPr>
          <p:spPr>
            <a:xfrm>
              <a:off x="6503431" y="1157952"/>
              <a:ext cx="1531021" cy="349648"/>
            </a:xfrm>
            <a:prstGeom prst="rect">
              <a:avLst/>
            </a:prstGeom>
            <a:noFill/>
          </p:spPr>
          <p:txBody>
            <a:bodyPr wrap="square" rtlCol="0">
              <a:spAutoFit/>
            </a:bodyPr>
            <a:lstStyle/>
            <a:p>
              <a:pPr>
                <a:lnSpc>
                  <a:spcPct val="130000"/>
                </a:lnSpc>
              </a:pPr>
              <a:r>
                <a:rPr lang="zh-CN" altLang="en-US" b="1" dirty="0">
                  <a:solidFill>
                    <a:schemeClr val="bg1"/>
                  </a:solidFill>
                  <a:cs typeface="+mn-ea"/>
                  <a:sym typeface="+mn-lt"/>
                </a:rPr>
                <a:t>培训与配合内容</a:t>
              </a:r>
              <a:endParaRPr lang="zh-CN" altLang="en-US" dirty="0">
                <a:solidFill>
                  <a:schemeClr val="bg1"/>
                </a:solidFill>
                <a:cs typeface="+mn-ea"/>
                <a:sym typeface="+mn-lt"/>
              </a:endParaRPr>
            </a:p>
          </p:txBody>
        </p:sp>
      </p:grpSp>
      <p:sp>
        <p:nvSpPr>
          <p:cNvPr id="34" name="TextBox 33"/>
          <p:cNvSpPr txBox="1"/>
          <p:nvPr/>
        </p:nvSpPr>
        <p:spPr>
          <a:xfrm>
            <a:off x="998273" y="3818271"/>
            <a:ext cx="3132756" cy="900246"/>
          </a:xfrm>
          <a:prstGeom prst="rect">
            <a:avLst/>
          </a:prstGeom>
          <a:noFill/>
        </p:spPr>
        <p:txBody>
          <a:bodyPr wrap="square" rtlCol="0">
            <a:spAutoFit/>
          </a:bodyPr>
          <a:lstStyle/>
          <a:p>
            <a:pPr marL="228600" indent="-228600">
              <a:lnSpc>
                <a:spcPct val="150000"/>
              </a:lnSpc>
              <a:buFont typeface="+mj-ea"/>
              <a:buAutoNum type="circleNumDbPlain"/>
            </a:pPr>
            <a:r>
              <a:rPr lang="zh-CN" altLang="en-US" sz="1200" dirty="0">
                <a:solidFill>
                  <a:schemeClr val="tx1">
                    <a:lumMod val="75000"/>
                    <a:lumOff val="25000"/>
                  </a:schemeClr>
                </a:solidFill>
                <a:cs typeface="+mn-ea"/>
                <a:sym typeface="+mn-lt"/>
              </a:rPr>
              <a:t>定期学习安全知识；</a:t>
            </a:r>
          </a:p>
          <a:p>
            <a:pPr marL="228600" indent="-228600">
              <a:lnSpc>
                <a:spcPct val="150000"/>
              </a:lnSpc>
              <a:buFont typeface="+mj-ea"/>
              <a:buAutoNum type="circleNumDbPlain"/>
            </a:pPr>
            <a:r>
              <a:rPr lang="zh-CN" altLang="en-US" sz="1200" dirty="0">
                <a:solidFill>
                  <a:schemeClr val="tx1">
                    <a:lumMod val="75000"/>
                    <a:lumOff val="25000"/>
                  </a:schemeClr>
                </a:solidFill>
                <a:cs typeface="+mn-ea"/>
                <a:sym typeface="+mn-lt"/>
              </a:rPr>
              <a:t>定期对市场相关设施设备进行巡检了解；</a:t>
            </a:r>
          </a:p>
          <a:p>
            <a:pPr marL="228600" indent="-228600">
              <a:lnSpc>
                <a:spcPct val="150000"/>
              </a:lnSpc>
              <a:buFont typeface="+mj-ea"/>
              <a:buAutoNum type="circleNumDbPlain"/>
            </a:pPr>
            <a:r>
              <a:rPr lang="zh-CN" altLang="en-US" sz="1200" dirty="0">
                <a:solidFill>
                  <a:schemeClr val="tx1">
                    <a:lumMod val="75000"/>
                    <a:lumOff val="25000"/>
                  </a:schemeClr>
                </a:solidFill>
                <a:cs typeface="+mn-ea"/>
                <a:sym typeface="+mn-lt"/>
              </a:rPr>
              <a:t>积极配合物业部门进行各项检查工作；</a:t>
            </a:r>
          </a:p>
        </p:txBody>
      </p:sp>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4254" y="1071804"/>
            <a:ext cx="2603961" cy="3608287"/>
          </a:xfrm>
          <a:prstGeom prst="rect">
            <a:avLst/>
          </a:prstGeom>
        </p:spPr>
      </p:pic>
      <p:sp>
        <p:nvSpPr>
          <p:cNvPr id="20" name="矩形 19">
            <a:extLst>
              <a:ext uri="{FF2B5EF4-FFF2-40B4-BE49-F238E27FC236}">
                <a16:creationId xmlns:a16="http://schemas.microsoft.com/office/drawing/2014/main" id="{E26C126B-4A6F-49D8-9AC7-920685A3ED2E}"/>
              </a:ext>
            </a:extLst>
          </p:cNvPr>
          <p:cNvSpPr/>
          <p:nvPr/>
        </p:nvSpPr>
        <p:spPr>
          <a:xfrm>
            <a:off x="568585" y="202615"/>
            <a:ext cx="4659398" cy="346249"/>
          </a:xfrm>
          <a:prstGeom prst="rect">
            <a:avLst/>
          </a:prstGeom>
        </p:spPr>
        <p:txBody>
          <a:bodyPr wrap="square" lIns="68580" tIns="34290" rIns="68580" bIns="34290">
            <a:spAutoFit/>
          </a:bodyPr>
          <a:lstStyle/>
          <a:p>
            <a:r>
              <a:rPr lang="zh-CN" altLang="en-US" sz="1800" dirty="0">
                <a:solidFill>
                  <a:srgbClr val="FFC000"/>
                </a:solidFill>
                <a:cs typeface="+mn-ea"/>
                <a:sym typeface="+mn-lt"/>
              </a:rPr>
              <a:t>配合物业对各类安全知识的学习、培训</a:t>
            </a:r>
          </a:p>
        </p:txBody>
      </p:sp>
      <p:sp>
        <p:nvSpPr>
          <p:cNvPr id="22" name="矩形 21">
            <a:extLst>
              <a:ext uri="{FF2B5EF4-FFF2-40B4-BE49-F238E27FC236}">
                <a16:creationId xmlns:a16="http://schemas.microsoft.com/office/drawing/2014/main" id="{C723755E-2998-445A-A830-1C2A58203DD4}"/>
              </a:ext>
            </a:extLst>
          </p:cNvPr>
          <p:cNvSpPr/>
          <p:nvPr/>
        </p:nvSpPr>
        <p:spPr>
          <a:xfrm>
            <a:off x="1" y="245057"/>
            <a:ext cx="3231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矩形 22">
            <a:extLst>
              <a:ext uri="{FF2B5EF4-FFF2-40B4-BE49-F238E27FC236}">
                <a16:creationId xmlns:a16="http://schemas.microsoft.com/office/drawing/2014/main" id="{184CC318-44C7-4CB1-A065-51A6563BA864}"/>
              </a:ext>
            </a:extLst>
          </p:cNvPr>
          <p:cNvSpPr/>
          <p:nvPr/>
        </p:nvSpPr>
        <p:spPr>
          <a:xfrm>
            <a:off x="401580" y="245057"/>
            <a:ext cx="1168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308551016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1300"/>
                            </p:stCondLst>
                            <p:childTnLst>
                              <p:par>
                                <p:cTn id="11" presetID="14" presetClass="entr" presetSubtype="1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childTnLst>
                          </p:cTn>
                        </p:par>
                        <p:par>
                          <p:cTn id="14" fill="hold">
                            <p:stCondLst>
                              <p:cond delay="1800"/>
                            </p:stCondLst>
                            <p:childTnLst>
                              <p:par>
                                <p:cTn id="15" presetID="42" presetClass="entr" presetSubtype="0" fill="hold" grpId="0" nodeType="afterEffect">
                                  <p:stCondLst>
                                    <p:cond delay="0"/>
                                  </p:stCondLst>
                                  <p:childTnLst>
                                    <p:set>
                                      <p:cBhvr>
                                        <p:cTn id="16" dur="1" fill="hold">
                                          <p:stCondLst>
                                            <p:cond delay="0"/>
                                          </p:stCondLst>
                                        </p:cTn>
                                        <p:tgtEl>
                                          <p:spTgt spid="29">
                                            <p:txEl>
                                              <p:pRg st="0" end="0"/>
                                            </p:txEl>
                                          </p:spTgt>
                                        </p:tgtEl>
                                        <p:attrNameLst>
                                          <p:attrName>style.visibility</p:attrName>
                                        </p:attrNameLst>
                                      </p:cBhvr>
                                      <p:to>
                                        <p:strVal val="visible"/>
                                      </p:to>
                                    </p:set>
                                    <p:animEffect transition="in" filter="fade">
                                      <p:cBhvr>
                                        <p:cTn id="17" dur="750"/>
                                        <p:tgtEl>
                                          <p:spTgt spid="29">
                                            <p:txEl>
                                              <p:pRg st="0" end="0"/>
                                            </p:txEl>
                                          </p:spTgt>
                                        </p:tgtEl>
                                      </p:cBhvr>
                                    </p:animEffect>
                                    <p:anim calcmode="lin" valueType="num">
                                      <p:cBhvr>
                                        <p:cTn id="18"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9" dur="750" fill="hold"/>
                                        <p:tgtEl>
                                          <p:spTgt spid="29">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29">
                                            <p:txEl>
                                              <p:pRg st="1" end="1"/>
                                            </p:txEl>
                                          </p:spTgt>
                                        </p:tgtEl>
                                        <p:attrNameLst>
                                          <p:attrName>style.visibility</p:attrName>
                                        </p:attrNameLst>
                                      </p:cBhvr>
                                      <p:to>
                                        <p:strVal val="visible"/>
                                      </p:to>
                                    </p:set>
                                    <p:animEffect transition="in" filter="fade">
                                      <p:cBhvr>
                                        <p:cTn id="22" dur="750"/>
                                        <p:tgtEl>
                                          <p:spTgt spid="29">
                                            <p:txEl>
                                              <p:pRg st="1" end="1"/>
                                            </p:txEl>
                                          </p:spTgt>
                                        </p:tgtEl>
                                      </p:cBhvr>
                                    </p:animEffect>
                                    <p:anim calcmode="lin" valueType="num">
                                      <p:cBhvr>
                                        <p:cTn id="23" dur="75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24" dur="750" fill="hold"/>
                                        <p:tgtEl>
                                          <p:spTgt spid="29">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29">
                                            <p:txEl>
                                              <p:pRg st="2" end="2"/>
                                            </p:txEl>
                                          </p:spTgt>
                                        </p:tgtEl>
                                        <p:attrNameLst>
                                          <p:attrName>style.visibility</p:attrName>
                                        </p:attrNameLst>
                                      </p:cBhvr>
                                      <p:to>
                                        <p:strVal val="visible"/>
                                      </p:to>
                                    </p:set>
                                    <p:animEffect transition="in" filter="fade">
                                      <p:cBhvr>
                                        <p:cTn id="27" dur="750"/>
                                        <p:tgtEl>
                                          <p:spTgt spid="29">
                                            <p:txEl>
                                              <p:pRg st="2" end="2"/>
                                            </p:txEl>
                                          </p:spTgt>
                                        </p:tgtEl>
                                      </p:cBhvr>
                                    </p:animEffect>
                                    <p:anim calcmode="lin" valueType="num">
                                      <p:cBhvr>
                                        <p:cTn id="28" dur="75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29" dur="750" fill="hold"/>
                                        <p:tgtEl>
                                          <p:spTgt spid="29">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750"/>
                                  </p:stCondLst>
                                  <p:childTnLst>
                                    <p:set>
                                      <p:cBhvr>
                                        <p:cTn id="31" dur="1" fill="hold">
                                          <p:stCondLst>
                                            <p:cond delay="0"/>
                                          </p:stCondLst>
                                        </p:cTn>
                                        <p:tgtEl>
                                          <p:spTgt spid="29">
                                            <p:txEl>
                                              <p:pRg st="3" end="3"/>
                                            </p:txEl>
                                          </p:spTgt>
                                        </p:tgtEl>
                                        <p:attrNameLst>
                                          <p:attrName>style.visibility</p:attrName>
                                        </p:attrNameLst>
                                      </p:cBhvr>
                                      <p:to>
                                        <p:strVal val="visible"/>
                                      </p:to>
                                    </p:set>
                                    <p:animEffect transition="in" filter="fade">
                                      <p:cBhvr>
                                        <p:cTn id="32" dur="750"/>
                                        <p:tgtEl>
                                          <p:spTgt spid="29">
                                            <p:txEl>
                                              <p:pRg st="3" end="3"/>
                                            </p:txEl>
                                          </p:spTgt>
                                        </p:tgtEl>
                                      </p:cBhvr>
                                    </p:animEffect>
                                    <p:anim calcmode="lin" valueType="num">
                                      <p:cBhvr>
                                        <p:cTn id="33" dur="750" fill="hold"/>
                                        <p:tgtEl>
                                          <p:spTgt spid="29">
                                            <p:txEl>
                                              <p:pRg st="3" end="3"/>
                                            </p:txEl>
                                          </p:spTgt>
                                        </p:tgtEl>
                                        <p:attrNameLst>
                                          <p:attrName>ppt_x</p:attrName>
                                        </p:attrNameLst>
                                      </p:cBhvr>
                                      <p:tavLst>
                                        <p:tav tm="0">
                                          <p:val>
                                            <p:strVal val="#ppt_x"/>
                                          </p:val>
                                        </p:tav>
                                        <p:tav tm="100000">
                                          <p:val>
                                            <p:strVal val="#ppt_x"/>
                                          </p:val>
                                        </p:tav>
                                      </p:tavLst>
                                    </p:anim>
                                    <p:anim calcmode="lin" valueType="num">
                                      <p:cBhvr>
                                        <p:cTn id="34" dur="750" fill="hold"/>
                                        <p:tgtEl>
                                          <p:spTgt spid="29">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29">
                                            <p:txEl>
                                              <p:pRg st="4" end="4"/>
                                            </p:txEl>
                                          </p:spTgt>
                                        </p:tgtEl>
                                        <p:attrNameLst>
                                          <p:attrName>style.visibility</p:attrName>
                                        </p:attrNameLst>
                                      </p:cBhvr>
                                      <p:to>
                                        <p:strVal val="visible"/>
                                      </p:to>
                                    </p:set>
                                    <p:animEffect transition="in" filter="fade">
                                      <p:cBhvr>
                                        <p:cTn id="37" dur="750"/>
                                        <p:tgtEl>
                                          <p:spTgt spid="29">
                                            <p:txEl>
                                              <p:pRg st="4" end="4"/>
                                            </p:txEl>
                                          </p:spTgt>
                                        </p:tgtEl>
                                      </p:cBhvr>
                                    </p:animEffect>
                                    <p:anim calcmode="lin" valueType="num">
                                      <p:cBhvr>
                                        <p:cTn id="38" dur="750" fill="hold"/>
                                        <p:tgtEl>
                                          <p:spTgt spid="29">
                                            <p:txEl>
                                              <p:pRg st="4" end="4"/>
                                            </p:txEl>
                                          </p:spTgt>
                                        </p:tgtEl>
                                        <p:attrNameLst>
                                          <p:attrName>ppt_x</p:attrName>
                                        </p:attrNameLst>
                                      </p:cBhvr>
                                      <p:tavLst>
                                        <p:tav tm="0">
                                          <p:val>
                                            <p:strVal val="#ppt_x"/>
                                          </p:val>
                                        </p:tav>
                                        <p:tav tm="100000">
                                          <p:val>
                                            <p:strVal val="#ppt_x"/>
                                          </p:val>
                                        </p:tav>
                                      </p:tavLst>
                                    </p:anim>
                                    <p:anim calcmode="lin" valueType="num">
                                      <p:cBhvr>
                                        <p:cTn id="39" dur="750" fill="hold"/>
                                        <p:tgtEl>
                                          <p:spTgt spid="29">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3550"/>
                            </p:stCondLst>
                            <p:childTnLst>
                              <p:par>
                                <p:cTn id="41" presetID="16" presetClass="entr" presetSubtype="21"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arn(inVertical)">
                                      <p:cBhvr>
                                        <p:cTn id="43" dur="500"/>
                                        <p:tgtEl>
                                          <p:spTgt spid="5"/>
                                        </p:tgtEl>
                                      </p:cBhvr>
                                    </p:animEffect>
                                  </p:childTnLst>
                                </p:cTn>
                              </p:par>
                            </p:childTnLst>
                          </p:cTn>
                        </p:par>
                        <p:par>
                          <p:cTn id="44" fill="hold">
                            <p:stCondLst>
                              <p:cond delay="4050"/>
                            </p:stCondLst>
                            <p:childTnLst>
                              <p:par>
                                <p:cTn id="45" presetID="22" presetClass="entr" presetSubtype="8"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500"/>
                                        <p:tgtEl>
                                          <p:spTgt spid="36"/>
                                        </p:tgtEl>
                                      </p:cBhvr>
                                    </p:animEffect>
                                  </p:childTnLst>
                                </p:cTn>
                              </p:par>
                            </p:childTnLst>
                          </p:cTn>
                        </p:par>
                        <p:par>
                          <p:cTn id="48" fill="hold">
                            <p:stCondLst>
                              <p:cond delay="4550"/>
                            </p:stCondLst>
                            <p:childTnLst>
                              <p:par>
                                <p:cTn id="49" presetID="42" presetClass="entr" presetSubtype="0" fill="hold" grpId="0" nodeType="afterEffect">
                                  <p:stCondLst>
                                    <p:cond delay="0"/>
                                  </p:stCondLst>
                                  <p:childTnLst>
                                    <p:set>
                                      <p:cBhvr>
                                        <p:cTn id="50" dur="1" fill="hold">
                                          <p:stCondLst>
                                            <p:cond delay="0"/>
                                          </p:stCondLst>
                                        </p:cTn>
                                        <p:tgtEl>
                                          <p:spTgt spid="34">
                                            <p:txEl>
                                              <p:pRg st="0" end="0"/>
                                            </p:txEl>
                                          </p:spTgt>
                                        </p:tgtEl>
                                        <p:attrNameLst>
                                          <p:attrName>style.visibility</p:attrName>
                                        </p:attrNameLst>
                                      </p:cBhvr>
                                      <p:to>
                                        <p:strVal val="visible"/>
                                      </p:to>
                                    </p:set>
                                    <p:animEffect transition="in" filter="fade">
                                      <p:cBhvr>
                                        <p:cTn id="51" dur="750"/>
                                        <p:tgtEl>
                                          <p:spTgt spid="34">
                                            <p:txEl>
                                              <p:pRg st="0" end="0"/>
                                            </p:txEl>
                                          </p:spTgt>
                                        </p:tgtEl>
                                      </p:cBhvr>
                                    </p:animEffect>
                                    <p:anim calcmode="lin" valueType="num">
                                      <p:cBhvr>
                                        <p:cTn id="52" dur="75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3" dur="750" fill="hold"/>
                                        <p:tgtEl>
                                          <p:spTgt spid="34">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50"/>
                                  </p:stCondLst>
                                  <p:childTnLst>
                                    <p:set>
                                      <p:cBhvr>
                                        <p:cTn id="55" dur="1" fill="hold">
                                          <p:stCondLst>
                                            <p:cond delay="0"/>
                                          </p:stCondLst>
                                        </p:cTn>
                                        <p:tgtEl>
                                          <p:spTgt spid="34">
                                            <p:txEl>
                                              <p:pRg st="1" end="1"/>
                                            </p:txEl>
                                          </p:spTgt>
                                        </p:tgtEl>
                                        <p:attrNameLst>
                                          <p:attrName>style.visibility</p:attrName>
                                        </p:attrNameLst>
                                      </p:cBhvr>
                                      <p:to>
                                        <p:strVal val="visible"/>
                                      </p:to>
                                    </p:set>
                                    <p:animEffect transition="in" filter="fade">
                                      <p:cBhvr>
                                        <p:cTn id="56" dur="750"/>
                                        <p:tgtEl>
                                          <p:spTgt spid="34">
                                            <p:txEl>
                                              <p:pRg st="1" end="1"/>
                                            </p:txEl>
                                          </p:spTgt>
                                        </p:tgtEl>
                                      </p:cBhvr>
                                    </p:animEffect>
                                    <p:anim calcmode="lin" valueType="num">
                                      <p:cBhvr>
                                        <p:cTn id="57" dur="75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58" dur="750" fill="hold"/>
                                        <p:tgtEl>
                                          <p:spTgt spid="34">
                                            <p:txEl>
                                              <p:pRg st="1" end="1"/>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00"/>
                                  </p:stCondLst>
                                  <p:childTnLst>
                                    <p:set>
                                      <p:cBhvr>
                                        <p:cTn id="60" dur="1" fill="hold">
                                          <p:stCondLst>
                                            <p:cond delay="0"/>
                                          </p:stCondLst>
                                        </p:cTn>
                                        <p:tgtEl>
                                          <p:spTgt spid="34">
                                            <p:txEl>
                                              <p:pRg st="2" end="2"/>
                                            </p:txEl>
                                          </p:spTgt>
                                        </p:tgtEl>
                                        <p:attrNameLst>
                                          <p:attrName>style.visibility</p:attrName>
                                        </p:attrNameLst>
                                      </p:cBhvr>
                                      <p:to>
                                        <p:strVal val="visible"/>
                                      </p:to>
                                    </p:set>
                                    <p:animEffect transition="in" filter="fade">
                                      <p:cBhvr>
                                        <p:cTn id="61" dur="750"/>
                                        <p:tgtEl>
                                          <p:spTgt spid="34">
                                            <p:txEl>
                                              <p:pRg st="2" end="2"/>
                                            </p:txEl>
                                          </p:spTgt>
                                        </p:tgtEl>
                                      </p:cBhvr>
                                    </p:animEffect>
                                    <p:anim calcmode="lin" valueType="num">
                                      <p:cBhvr>
                                        <p:cTn id="62" dur="75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63" dur="750" fill="hold"/>
                                        <p:tgtEl>
                                          <p:spTgt spid="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
                                        </p:tgtEl>
                                        <p:attrNameLst>
                                          <p:attrName>style.visibility</p:attrName>
                                        </p:attrNameLst>
                                      </p:cBhvr>
                                      <p:to>
                                        <p:strVal val="visible"/>
                                      </p:to>
                                    </p:set>
                                    <p:anim calcmode="lin" valueType="num">
                                      <p:cBhvr additive="base">
                                        <p:cTn id="68" dur="500" fill="hold"/>
                                        <p:tgtEl>
                                          <p:spTgt spid="2"/>
                                        </p:tgtEl>
                                        <p:attrNameLst>
                                          <p:attrName>ppt_x</p:attrName>
                                        </p:attrNameLst>
                                      </p:cBhvr>
                                      <p:tavLst>
                                        <p:tav tm="0">
                                          <p:val>
                                            <p:strVal val="#ppt_x"/>
                                          </p:val>
                                        </p:tav>
                                        <p:tav tm="100000">
                                          <p:val>
                                            <p:strVal val="#ppt_x"/>
                                          </p:val>
                                        </p:tav>
                                      </p:tavLst>
                                    </p:anim>
                                    <p:anim calcmode="lin" valueType="num">
                                      <p:cBhvr additive="base">
                                        <p:cTn id="69" dur="500" fill="hold"/>
                                        <p:tgtEl>
                                          <p:spTgt spid="2"/>
                                        </p:tgtEl>
                                        <p:attrNameLst>
                                          <p:attrName>ppt_y</p:attrName>
                                        </p:attrNameLst>
                                      </p:cBhvr>
                                      <p:tavLst>
                                        <p:tav tm="0">
                                          <p:val>
                                            <p:strVal val="1+#ppt_h/2"/>
                                          </p:val>
                                        </p:tav>
                                        <p:tav tm="100000">
                                          <p:val>
                                            <p:strVal val="#ppt_y"/>
                                          </p:val>
                                        </p:tav>
                                      </p:tavLst>
                                    </p:anim>
                                  </p:childTnLst>
                                </p:cTn>
                              </p:par>
                              <p:par>
                                <p:cTn id="70" presetID="53" presetClass="entr" presetSubtype="16" fill="hold" grpId="0" nodeType="withEffect">
                                  <p:stCondLst>
                                    <p:cond delay="0"/>
                                  </p:stCondLst>
                                  <p:iterate type="lt">
                                    <p:tmPct val="10000"/>
                                  </p:iterate>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9" grpId="0"/>
      <p:bldP spid="21" grpId="0"/>
      <p:bldP spid="29" grpId="0" uiExpand="1" build="p"/>
      <p:bldP spid="34" grpId="0" uiExpand="1" build="p"/>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37850" y="815221"/>
            <a:ext cx="7426800" cy="6021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 name="矩形-1"/>
          <p:cNvSpPr>
            <a:spLocks/>
          </p:cNvSpPr>
          <p:nvPr/>
        </p:nvSpPr>
        <p:spPr bwMode="auto">
          <a:xfrm>
            <a:off x="4210718" y="947881"/>
            <a:ext cx="277830" cy="276135"/>
          </a:xfrm>
          <a:custGeom>
            <a:avLst/>
            <a:gdLst>
              <a:gd name="T0" fmla="*/ 3138061 w 21600"/>
              <a:gd name="T1" fmla="*/ 599310 h 21600"/>
              <a:gd name="T2" fmla="*/ 2903867 w 21600"/>
              <a:gd name="T3" fmla="*/ 3099897 h 21600"/>
              <a:gd name="T4" fmla="*/ 0 w 21600"/>
              <a:gd name="T5" fmla="*/ 2868413 h 21600"/>
              <a:gd name="T6" fmla="*/ 234194 w 21600"/>
              <a:gd name="T7" fmla="*/ 370269 h 21600"/>
              <a:gd name="T8" fmla="*/ 332549 w 21600"/>
              <a:gd name="T9" fmla="*/ 221158 h 21600"/>
              <a:gd name="T10" fmla="*/ 696906 w 21600"/>
              <a:gd name="T11" fmla="*/ 0 h 21600"/>
              <a:gd name="T12" fmla="*/ 1062433 w 21600"/>
              <a:gd name="T13" fmla="*/ 221876 h 21600"/>
              <a:gd name="T14" fmla="*/ 1181712 w 21600"/>
              <a:gd name="T15" fmla="*/ 370269 h 21600"/>
              <a:gd name="T16" fmla="*/ 1266555 w 21600"/>
              <a:gd name="T17" fmla="*/ 109926 h 21600"/>
              <a:gd name="T18" fmla="*/ 1746418 w 21600"/>
              <a:gd name="T19" fmla="*/ 30572 h 21600"/>
              <a:gd name="T20" fmla="*/ 1956783 w 21600"/>
              <a:gd name="T21" fmla="*/ 344717 h 21600"/>
              <a:gd name="T22" fmla="*/ 2054704 w 21600"/>
              <a:gd name="T23" fmla="*/ 344717 h 21600"/>
              <a:gd name="T24" fmla="*/ 2259983 w 21600"/>
              <a:gd name="T25" fmla="*/ 30572 h 21600"/>
              <a:gd name="T26" fmla="*/ 2740714 w 21600"/>
              <a:gd name="T27" fmla="*/ 109926 h 21600"/>
              <a:gd name="T28" fmla="*/ 2825557 w 21600"/>
              <a:gd name="T29" fmla="*/ 370269 h 21600"/>
              <a:gd name="T30" fmla="*/ 316711 w 21600"/>
              <a:gd name="T31" fmla="*/ 1143512 h 21600"/>
              <a:gd name="T32" fmla="*/ 881417 w 21600"/>
              <a:gd name="T33" fmla="*/ 1143512 h 21600"/>
              <a:gd name="T34" fmla="*/ 316711 w 21600"/>
              <a:gd name="T35" fmla="*/ 2217578 h 21600"/>
              <a:gd name="T36" fmla="*/ 881417 w 21600"/>
              <a:gd name="T37" fmla="*/ 2292775 h 21600"/>
              <a:gd name="T38" fmla="*/ 881417 w 21600"/>
              <a:gd name="T39" fmla="*/ 2787466 h 21600"/>
              <a:gd name="T40" fmla="*/ 697352 w 21600"/>
              <a:gd name="T41" fmla="*/ 907584 h 21600"/>
              <a:gd name="T42" fmla="*/ 697352 w 21600"/>
              <a:gd name="T43" fmla="*/ 231484 h 21600"/>
              <a:gd name="T44" fmla="*/ 1530533 w 21600"/>
              <a:gd name="T45" fmla="*/ 1143512 h 21600"/>
              <a:gd name="T46" fmla="*/ 1530533 w 21600"/>
              <a:gd name="T47" fmla="*/ 1642372 h 21600"/>
              <a:gd name="T48" fmla="*/ 960017 w 21600"/>
              <a:gd name="T49" fmla="*/ 1718719 h 21600"/>
              <a:gd name="T50" fmla="*/ 1530533 w 21600"/>
              <a:gd name="T51" fmla="*/ 1718719 h 21600"/>
              <a:gd name="T52" fmla="*/ 960017 w 21600"/>
              <a:gd name="T53" fmla="*/ 2787466 h 21600"/>
              <a:gd name="T54" fmla="*/ 1420113 w 21600"/>
              <a:gd name="T55" fmla="*/ 795501 h 21600"/>
              <a:gd name="T56" fmla="*/ 1683657 w 21600"/>
              <a:gd name="T57" fmla="*/ 881168 h 21600"/>
              <a:gd name="T58" fmla="*/ 1683657 w 21600"/>
              <a:gd name="T59" fmla="*/ 258750 h 21600"/>
              <a:gd name="T60" fmla="*/ 1420113 w 21600"/>
              <a:gd name="T61" fmla="*/ 344285 h 21600"/>
              <a:gd name="T62" fmla="*/ 1608842 w 21600"/>
              <a:gd name="T63" fmla="*/ 1143512 h 21600"/>
              <a:gd name="T64" fmla="*/ 2177177 w 21600"/>
              <a:gd name="T65" fmla="*/ 1143512 h 21600"/>
              <a:gd name="T66" fmla="*/ 1608842 w 21600"/>
              <a:gd name="T67" fmla="*/ 2217578 h 21600"/>
              <a:gd name="T68" fmla="*/ 2177177 w 21600"/>
              <a:gd name="T69" fmla="*/ 2292775 h 21600"/>
              <a:gd name="T70" fmla="*/ 2177177 w 21600"/>
              <a:gd name="T71" fmla="*/ 2787466 h 21600"/>
              <a:gd name="T72" fmla="*/ 2255041 w 21600"/>
              <a:gd name="T73" fmla="*/ 1143512 h 21600"/>
              <a:gd name="T74" fmla="*/ 2821784 w 21600"/>
              <a:gd name="T75" fmla="*/ 1143512 h 21600"/>
              <a:gd name="T76" fmla="*/ 2255041 w 21600"/>
              <a:gd name="T77" fmla="*/ 2217578 h 21600"/>
              <a:gd name="T78" fmla="*/ 2821784 w 21600"/>
              <a:gd name="T79" fmla="*/ 2292775 h 21600"/>
              <a:gd name="T80" fmla="*/ 2821784 w 21600"/>
              <a:gd name="T81" fmla="*/ 2787466 h 21600"/>
              <a:gd name="T82" fmla="*/ 2441589 w 21600"/>
              <a:gd name="T83" fmla="*/ 907584 h 21600"/>
              <a:gd name="T84" fmla="*/ 2441589 w 21600"/>
              <a:gd name="T85" fmla="*/ 231484 h 21600"/>
              <a:gd name="T86" fmla="*/ 2289332 w 21600"/>
              <a:gd name="T87" fmla="*/ 795501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a:moveTo>
                  <a:pt x="19988" y="2580"/>
                </a:moveTo>
                <a:cubicBezTo>
                  <a:pt x="20420" y="2580"/>
                  <a:pt x="20794" y="2736"/>
                  <a:pt x="21116" y="3053"/>
                </a:cubicBezTo>
                <a:cubicBezTo>
                  <a:pt x="21439" y="3372"/>
                  <a:pt x="21600" y="3744"/>
                  <a:pt x="21600" y="4176"/>
                </a:cubicBezTo>
                <a:lnTo>
                  <a:pt x="21600" y="19987"/>
                </a:lnTo>
                <a:cubicBezTo>
                  <a:pt x="21600" y="20419"/>
                  <a:pt x="21439" y="20797"/>
                  <a:pt x="21116" y="21116"/>
                </a:cubicBezTo>
                <a:cubicBezTo>
                  <a:pt x="20794" y="21439"/>
                  <a:pt x="20420" y="21600"/>
                  <a:pt x="19988" y="21600"/>
                </a:cubicBezTo>
                <a:lnTo>
                  <a:pt x="1612" y="21600"/>
                </a:lnTo>
                <a:cubicBezTo>
                  <a:pt x="1180" y="21600"/>
                  <a:pt x="806" y="21439"/>
                  <a:pt x="484" y="21116"/>
                </a:cubicBezTo>
                <a:cubicBezTo>
                  <a:pt x="161" y="20797"/>
                  <a:pt x="0" y="20419"/>
                  <a:pt x="0" y="19987"/>
                </a:cubicBezTo>
                <a:lnTo>
                  <a:pt x="0" y="4176"/>
                </a:lnTo>
                <a:cubicBezTo>
                  <a:pt x="0" y="3744"/>
                  <a:pt x="161" y="3372"/>
                  <a:pt x="484" y="3053"/>
                </a:cubicBezTo>
                <a:cubicBezTo>
                  <a:pt x="806" y="2736"/>
                  <a:pt x="1180" y="2580"/>
                  <a:pt x="1612" y="2580"/>
                </a:cubicBezTo>
                <a:lnTo>
                  <a:pt x="2151" y="2580"/>
                </a:lnTo>
                <a:lnTo>
                  <a:pt x="2151" y="2402"/>
                </a:lnTo>
                <a:cubicBezTo>
                  <a:pt x="2151" y="2117"/>
                  <a:pt x="2197" y="1829"/>
                  <a:pt x="2289" y="1541"/>
                </a:cubicBezTo>
                <a:cubicBezTo>
                  <a:pt x="2381" y="1250"/>
                  <a:pt x="2531" y="991"/>
                  <a:pt x="2738" y="766"/>
                </a:cubicBezTo>
                <a:cubicBezTo>
                  <a:pt x="2943" y="542"/>
                  <a:pt x="3216" y="360"/>
                  <a:pt x="3556" y="213"/>
                </a:cubicBezTo>
                <a:cubicBezTo>
                  <a:pt x="3896" y="75"/>
                  <a:pt x="4310" y="0"/>
                  <a:pt x="4797" y="0"/>
                </a:cubicBezTo>
                <a:cubicBezTo>
                  <a:pt x="5283" y="0"/>
                  <a:pt x="5698" y="75"/>
                  <a:pt x="6038" y="213"/>
                </a:cubicBezTo>
                <a:cubicBezTo>
                  <a:pt x="6378" y="360"/>
                  <a:pt x="6651" y="542"/>
                  <a:pt x="6858" y="766"/>
                </a:cubicBezTo>
                <a:cubicBezTo>
                  <a:pt x="7063" y="991"/>
                  <a:pt x="7215" y="1256"/>
                  <a:pt x="7313" y="1546"/>
                </a:cubicBezTo>
                <a:cubicBezTo>
                  <a:pt x="7411" y="1840"/>
                  <a:pt x="7457" y="2125"/>
                  <a:pt x="7457" y="2402"/>
                </a:cubicBezTo>
                <a:lnTo>
                  <a:pt x="7457" y="2580"/>
                </a:lnTo>
                <a:lnTo>
                  <a:pt x="8134" y="2580"/>
                </a:lnTo>
                <a:lnTo>
                  <a:pt x="8134" y="2402"/>
                </a:lnTo>
                <a:cubicBezTo>
                  <a:pt x="8134" y="2117"/>
                  <a:pt x="8180" y="1829"/>
                  <a:pt x="8269" y="1541"/>
                </a:cubicBezTo>
                <a:cubicBezTo>
                  <a:pt x="8364" y="1250"/>
                  <a:pt x="8511" y="991"/>
                  <a:pt x="8718" y="766"/>
                </a:cubicBezTo>
                <a:cubicBezTo>
                  <a:pt x="8926" y="541"/>
                  <a:pt x="9199" y="360"/>
                  <a:pt x="9539" y="213"/>
                </a:cubicBezTo>
                <a:cubicBezTo>
                  <a:pt x="9879" y="75"/>
                  <a:pt x="10293" y="0"/>
                  <a:pt x="10780" y="0"/>
                </a:cubicBezTo>
                <a:cubicBezTo>
                  <a:pt x="11266" y="0"/>
                  <a:pt x="11678" y="75"/>
                  <a:pt x="12021" y="213"/>
                </a:cubicBezTo>
                <a:cubicBezTo>
                  <a:pt x="12361" y="360"/>
                  <a:pt x="12637" y="542"/>
                  <a:pt x="12853" y="766"/>
                </a:cubicBezTo>
                <a:cubicBezTo>
                  <a:pt x="13069" y="991"/>
                  <a:pt x="13227" y="1256"/>
                  <a:pt x="13322" y="1546"/>
                </a:cubicBezTo>
                <a:cubicBezTo>
                  <a:pt x="13417" y="1840"/>
                  <a:pt x="13469" y="2125"/>
                  <a:pt x="13469" y="2402"/>
                </a:cubicBezTo>
                <a:lnTo>
                  <a:pt x="13469" y="2580"/>
                </a:lnTo>
                <a:lnTo>
                  <a:pt x="14143" y="2580"/>
                </a:lnTo>
                <a:lnTo>
                  <a:pt x="14143" y="2402"/>
                </a:lnTo>
                <a:cubicBezTo>
                  <a:pt x="14143" y="2117"/>
                  <a:pt x="14192" y="1829"/>
                  <a:pt x="14287" y="1541"/>
                </a:cubicBezTo>
                <a:cubicBezTo>
                  <a:pt x="14385" y="1250"/>
                  <a:pt x="14534" y="991"/>
                  <a:pt x="14742" y="766"/>
                </a:cubicBezTo>
                <a:cubicBezTo>
                  <a:pt x="14949" y="541"/>
                  <a:pt x="15220" y="360"/>
                  <a:pt x="15556" y="213"/>
                </a:cubicBezTo>
                <a:cubicBezTo>
                  <a:pt x="15890" y="75"/>
                  <a:pt x="16305" y="0"/>
                  <a:pt x="16803" y="0"/>
                </a:cubicBezTo>
                <a:cubicBezTo>
                  <a:pt x="17290" y="0"/>
                  <a:pt x="17704" y="75"/>
                  <a:pt x="18044" y="213"/>
                </a:cubicBezTo>
                <a:cubicBezTo>
                  <a:pt x="18384" y="360"/>
                  <a:pt x="18657" y="541"/>
                  <a:pt x="18865" y="766"/>
                </a:cubicBezTo>
                <a:cubicBezTo>
                  <a:pt x="19069" y="991"/>
                  <a:pt x="19219" y="1256"/>
                  <a:pt x="19311" y="1546"/>
                </a:cubicBezTo>
                <a:cubicBezTo>
                  <a:pt x="19403" y="1840"/>
                  <a:pt x="19449" y="2125"/>
                  <a:pt x="19449" y="2402"/>
                </a:cubicBezTo>
                <a:lnTo>
                  <a:pt x="19449" y="2580"/>
                </a:lnTo>
                <a:lnTo>
                  <a:pt x="19988" y="2580"/>
                </a:lnTo>
                <a:close/>
                <a:moveTo>
                  <a:pt x="6067" y="7968"/>
                </a:moveTo>
                <a:lnTo>
                  <a:pt x="2180" y="7968"/>
                </a:lnTo>
                <a:lnTo>
                  <a:pt x="2180" y="11444"/>
                </a:lnTo>
                <a:lnTo>
                  <a:pt x="6067" y="11444"/>
                </a:lnTo>
                <a:lnTo>
                  <a:pt x="6067" y="7968"/>
                </a:lnTo>
                <a:close/>
                <a:moveTo>
                  <a:pt x="6067" y="11976"/>
                </a:moveTo>
                <a:lnTo>
                  <a:pt x="2180" y="11976"/>
                </a:lnTo>
                <a:lnTo>
                  <a:pt x="2180" y="15452"/>
                </a:lnTo>
                <a:lnTo>
                  <a:pt x="6067" y="15452"/>
                </a:lnTo>
                <a:lnTo>
                  <a:pt x="6067" y="11976"/>
                </a:lnTo>
                <a:close/>
                <a:moveTo>
                  <a:pt x="6067" y="15976"/>
                </a:moveTo>
                <a:lnTo>
                  <a:pt x="2180" y="15976"/>
                </a:lnTo>
                <a:lnTo>
                  <a:pt x="2180" y="19423"/>
                </a:lnTo>
                <a:lnTo>
                  <a:pt x="6067" y="19423"/>
                </a:lnTo>
                <a:lnTo>
                  <a:pt x="6067" y="15976"/>
                </a:lnTo>
                <a:close/>
                <a:moveTo>
                  <a:pt x="3755" y="5543"/>
                </a:moveTo>
                <a:cubicBezTo>
                  <a:pt x="3755" y="6068"/>
                  <a:pt x="4103" y="6324"/>
                  <a:pt x="4800" y="6324"/>
                </a:cubicBezTo>
                <a:cubicBezTo>
                  <a:pt x="5499" y="6324"/>
                  <a:pt x="5848" y="6068"/>
                  <a:pt x="5848" y="5543"/>
                </a:cubicBezTo>
                <a:lnTo>
                  <a:pt x="5848" y="2399"/>
                </a:lnTo>
                <a:cubicBezTo>
                  <a:pt x="5848" y="1878"/>
                  <a:pt x="5499" y="1613"/>
                  <a:pt x="4800" y="1613"/>
                </a:cubicBezTo>
                <a:cubicBezTo>
                  <a:pt x="4103" y="1613"/>
                  <a:pt x="3755" y="1878"/>
                  <a:pt x="3755" y="2399"/>
                </a:cubicBezTo>
                <a:lnTo>
                  <a:pt x="3755" y="5543"/>
                </a:lnTo>
                <a:close/>
                <a:moveTo>
                  <a:pt x="10535" y="7968"/>
                </a:moveTo>
                <a:lnTo>
                  <a:pt x="6608" y="7968"/>
                </a:lnTo>
                <a:lnTo>
                  <a:pt x="6608" y="11444"/>
                </a:lnTo>
                <a:lnTo>
                  <a:pt x="10535" y="11444"/>
                </a:lnTo>
                <a:lnTo>
                  <a:pt x="10535" y="7968"/>
                </a:lnTo>
                <a:close/>
                <a:moveTo>
                  <a:pt x="10535" y="11976"/>
                </a:moveTo>
                <a:lnTo>
                  <a:pt x="6608" y="11976"/>
                </a:lnTo>
                <a:lnTo>
                  <a:pt x="6608" y="15452"/>
                </a:lnTo>
                <a:lnTo>
                  <a:pt x="10535" y="15452"/>
                </a:lnTo>
                <a:lnTo>
                  <a:pt x="10535" y="11976"/>
                </a:lnTo>
                <a:close/>
                <a:moveTo>
                  <a:pt x="10535" y="15976"/>
                </a:moveTo>
                <a:lnTo>
                  <a:pt x="6608" y="15976"/>
                </a:lnTo>
                <a:lnTo>
                  <a:pt x="6608" y="19423"/>
                </a:lnTo>
                <a:lnTo>
                  <a:pt x="10535" y="19423"/>
                </a:lnTo>
                <a:lnTo>
                  <a:pt x="10535" y="15976"/>
                </a:lnTo>
                <a:close/>
                <a:moveTo>
                  <a:pt x="9775" y="5543"/>
                </a:moveTo>
                <a:cubicBezTo>
                  <a:pt x="9775" y="5826"/>
                  <a:pt x="9850" y="6027"/>
                  <a:pt x="9997" y="6145"/>
                </a:cubicBezTo>
                <a:cubicBezTo>
                  <a:pt x="10144" y="6269"/>
                  <a:pt x="10406" y="6324"/>
                  <a:pt x="10783" y="6324"/>
                </a:cubicBezTo>
                <a:cubicBezTo>
                  <a:pt x="11160" y="6324"/>
                  <a:pt x="11428" y="6263"/>
                  <a:pt x="11589" y="6140"/>
                </a:cubicBezTo>
                <a:cubicBezTo>
                  <a:pt x="11750" y="6016"/>
                  <a:pt x="11831" y="5820"/>
                  <a:pt x="11831" y="5544"/>
                </a:cubicBezTo>
                <a:lnTo>
                  <a:pt x="11831" y="2399"/>
                </a:lnTo>
                <a:cubicBezTo>
                  <a:pt x="11831" y="2128"/>
                  <a:pt x="11750" y="1933"/>
                  <a:pt x="11589" y="1803"/>
                </a:cubicBezTo>
                <a:cubicBezTo>
                  <a:pt x="11428" y="1673"/>
                  <a:pt x="11160" y="1613"/>
                  <a:pt x="10783" y="1613"/>
                </a:cubicBezTo>
                <a:cubicBezTo>
                  <a:pt x="10406" y="1613"/>
                  <a:pt x="10144" y="1679"/>
                  <a:pt x="9997" y="1814"/>
                </a:cubicBezTo>
                <a:cubicBezTo>
                  <a:pt x="9850" y="1944"/>
                  <a:pt x="9775" y="2140"/>
                  <a:pt x="9775" y="2399"/>
                </a:cubicBezTo>
                <a:lnTo>
                  <a:pt x="9775" y="5543"/>
                </a:lnTo>
                <a:close/>
                <a:moveTo>
                  <a:pt x="14986" y="7968"/>
                </a:moveTo>
                <a:lnTo>
                  <a:pt x="11074" y="7968"/>
                </a:lnTo>
                <a:lnTo>
                  <a:pt x="11074" y="11444"/>
                </a:lnTo>
                <a:lnTo>
                  <a:pt x="14986" y="11444"/>
                </a:lnTo>
                <a:lnTo>
                  <a:pt x="14986" y="7968"/>
                </a:lnTo>
                <a:close/>
                <a:moveTo>
                  <a:pt x="14986" y="11976"/>
                </a:moveTo>
                <a:lnTo>
                  <a:pt x="11074" y="11976"/>
                </a:lnTo>
                <a:lnTo>
                  <a:pt x="11074" y="15452"/>
                </a:lnTo>
                <a:lnTo>
                  <a:pt x="14986" y="15452"/>
                </a:lnTo>
                <a:lnTo>
                  <a:pt x="14986" y="11976"/>
                </a:lnTo>
                <a:close/>
                <a:moveTo>
                  <a:pt x="14986" y="15976"/>
                </a:moveTo>
                <a:lnTo>
                  <a:pt x="11074" y="15976"/>
                </a:lnTo>
                <a:lnTo>
                  <a:pt x="11074" y="19423"/>
                </a:lnTo>
                <a:lnTo>
                  <a:pt x="14986" y="19423"/>
                </a:lnTo>
                <a:lnTo>
                  <a:pt x="14986" y="15976"/>
                </a:lnTo>
                <a:close/>
                <a:moveTo>
                  <a:pt x="19423" y="7968"/>
                </a:moveTo>
                <a:lnTo>
                  <a:pt x="15522" y="7968"/>
                </a:lnTo>
                <a:lnTo>
                  <a:pt x="15522" y="11444"/>
                </a:lnTo>
                <a:lnTo>
                  <a:pt x="19423" y="11444"/>
                </a:lnTo>
                <a:lnTo>
                  <a:pt x="19423" y="7968"/>
                </a:lnTo>
                <a:close/>
                <a:moveTo>
                  <a:pt x="19423" y="11976"/>
                </a:moveTo>
                <a:lnTo>
                  <a:pt x="15522" y="11976"/>
                </a:lnTo>
                <a:lnTo>
                  <a:pt x="15522" y="15452"/>
                </a:lnTo>
                <a:lnTo>
                  <a:pt x="19423" y="15452"/>
                </a:lnTo>
                <a:lnTo>
                  <a:pt x="19423" y="11976"/>
                </a:lnTo>
                <a:close/>
                <a:moveTo>
                  <a:pt x="19423" y="15976"/>
                </a:moveTo>
                <a:lnTo>
                  <a:pt x="15522" y="15976"/>
                </a:lnTo>
                <a:lnTo>
                  <a:pt x="15522" y="19423"/>
                </a:lnTo>
                <a:lnTo>
                  <a:pt x="19423" y="19423"/>
                </a:lnTo>
                <a:lnTo>
                  <a:pt x="19423" y="15976"/>
                </a:lnTo>
                <a:close/>
                <a:moveTo>
                  <a:pt x="15758" y="5543"/>
                </a:moveTo>
                <a:cubicBezTo>
                  <a:pt x="15758" y="6068"/>
                  <a:pt x="16106" y="6324"/>
                  <a:pt x="16806" y="6324"/>
                </a:cubicBezTo>
                <a:cubicBezTo>
                  <a:pt x="17503" y="6324"/>
                  <a:pt x="17848" y="6068"/>
                  <a:pt x="17840" y="5543"/>
                </a:cubicBezTo>
                <a:lnTo>
                  <a:pt x="17840" y="2399"/>
                </a:lnTo>
                <a:cubicBezTo>
                  <a:pt x="17840" y="1878"/>
                  <a:pt x="17494" y="1613"/>
                  <a:pt x="16806" y="1613"/>
                </a:cubicBezTo>
                <a:cubicBezTo>
                  <a:pt x="16106" y="1613"/>
                  <a:pt x="15758" y="1878"/>
                  <a:pt x="15758" y="2399"/>
                </a:cubicBezTo>
                <a:lnTo>
                  <a:pt x="15758" y="5543"/>
                </a:lnTo>
                <a:close/>
                <a:moveTo>
                  <a:pt x="15758" y="5543"/>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cs typeface="+mn-ea"/>
              <a:sym typeface="+mn-lt"/>
            </a:endParaRPr>
          </a:p>
        </p:txBody>
      </p:sp>
      <p:sp>
        <p:nvSpPr>
          <p:cNvPr id="37" name="矩形 36"/>
          <p:cNvSpPr/>
          <p:nvPr/>
        </p:nvSpPr>
        <p:spPr>
          <a:xfrm>
            <a:off x="769141" y="1487111"/>
            <a:ext cx="3580492" cy="1532727"/>
          </a:xfrm>
          <a:prstGeom prst="rect">
            <a:avLst/>
          </a:prstGeom>
        </p:spPr>
        <p:txBody>
          <a:bodyPr wrap="square">
            <a:spAutoFit/>
          </a:bodyPr>
          <a:lstStyle/>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cs typeface="+mn-ea"/>
                <a:sym typeface="+mn-lt"/>
              </a:rPr>
              <a:t>负责广告活动的监督管理工作；</a:t>
            </a:r>
          </a:p>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cs typeface="+mn-ea"/>
                <a:sym typeface="+mn-lt"/>
              </a:rPr>
              <a:t>负责商标注册和管理工作，依法保护商标专用权和查处商标侵权行为；</a:t>
            </a:r>
          </a:p>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cs typeface="+mn-ea"/>
                <a:sym typeface="+mn-lt"/>
              </a:rPr>
              <a:t>负责特殊标志、官方标志的登记、备案和保护；</a:t>
            </a:r>
          </a:p>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cs typeface="+mn-ea"/>
                <a:sym typeface="+mn-lt"/>
              </a:rPr>
              <a:t>指导企业、个体工商户、商品交易市场信用分类管理；</a:t>
            </a:r>
          </a:p>
        </p:txBody>
      </p:sp>
      <p:sp>
        <p:nvSpPr>
          <p:cNvPr id="38" name="矩形 37"/>
          <p:cNvSpPr/>
          <p:nvPr/>
        </p:nvSpPr>
        <p:spPr>
          <a:xfrm>
            <a:off x="4594421" y="1487111"/>
            <a:ext cx="3768412" cy="1532727"/>
          </a:xfrm>
          <a:prstGeom prst="rect">
            <a:avLst/>
          </a:prstGeom>
        </p:spPr>
        <p:txBody>
          <a:bodyPr wrap="square">
            <a:spAutoFit/>
          </a:bodyPr>
          <a:lstStyle/>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cs typeface="+mn-ea"/>
                <a:sym typeface="+mn-lt"/>
              </a:rPr>
              <a:t>定期学习政府职能部门管理条例；</a:t>
            </a:r>
          </a:p>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cs typeface="+mn-ea"/>
                <a:sym typeface="+mn-lt"/>
              </a:rPr>
              <a:t>定期对市场经营者进行法律、法规、政策和市场相关管理制度的宣传教育，并进行有效督导；</a:t>
            </a:r>
          </a:p>
          <a:p>
            <a:pPr marL="285750" indent="-285750">
              <a:lnSpc>
                <a:spcPct val="130000"/>
              </a:lnSpc>
              <a:buFont typeface="Wingdings" panose="05000000000000000000" pitchFamily="2" charset="2"/>
              <a:buChar char="Ø"/>
            </a:pPr>
            <a:r>
              <a:rPr lang="zh-CN" altLang="en-US" sz="1200" dirty="0">
                <a:solidFill>
                  <a:schemeClr val="tx1">
                    <a:lumMod val="65000"/>
                    <a:lumOff val="35000"/>
                  </a:schemeClr>
                </a:solidFill>
                <a:cs typeface="+mn-ea"/>
                <a:sym typeface="+mn-lt"/>
              </a:rPr>
              <a:t>积极配合政府职能部门各项检查工作，打击不法经营行为，保障消费者和经营户的合法权益，保证市场的有序运转；</a:t>
            </a:r>
          </a:p>
        </p:txBody>
      </p:sp>
      <p:grpSp>
        <p:nvGrpSpPr>
          <p:cNvPr id="4" name="组合 3"/>
          <p:cNvGrpSpPr/>
          <p:nvPr/>
        </p:nvGrpSpPr>
        <p:grpSpPr>
          <a:xfrm>
            <a:off x="1469313" y="913797"/>
            <a:ext cx="1800200" cy="383994"/>
            <a:chOff x="1691680" y="2670326"/>
            <a:chExt cx="1800200" cy="383994"/>
          </a:xfrm>
        </p:grpSpPr>
        <p:sp>
          <p:nvSpPr>
            <p:cNvPr id="29" name="矩形 28"/>
            <p:cNvSpPr/>
            <p:nvPr/>
          </p:nvSpPr>
          <p:spPr>
            <a:xfrm>
              <a:off x="2270453" y="2692616"/>
              <a:ext cx="1024639" cy="338554"/>
            </a:xfrm>
            <a:prstGeom prst="rect">
              <a:avLst/>
            </a:prstGeom>
          </p:spPr>
          <p:txBody>
            <a:bodyPr wrap="none">
              <a:spAutoFit/>
            </a:bodyPr>
            <a:lstStyle/>
            <a:p>
              <a:r>
                <a:rPr lang="zh-CN" altLang="en-US" sz="1600" b="1" dirty="0">
                  <a:solidFill>
                    <a:schemeClr val="bg1"/>
                  </a:solidFill>
                  <a:cs typeface="+mn-ea"/>
                  <a:sym typeface="+mn-lt"/>
                </a:rPr>
                <a:t>学习内容</a:t>
              </a:r>
            </a:p>
          </p:txBody>
        </p:sp>
        <p:sp>
          <p:nvSpPr>
            <p:cNvPr id="35" name="矩形 34"/>
            <p:cNvSpPr/>
            <p:nvPr/>
          </p:nvSpPr>
          <p:spPr>
            <a:xfrm>
              <a:off x="1691680" y="2670326"/>
              <a:ext cx="1800200" cy="38399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9" name="组合 38"/>
            <p:cNvGrpSpPr/>
            <p:nvPr/>
          </p:nvGrpSpPr>
          <p:grpSpPr>
            <a:xfrm>
              <a:off x="1935305" y="2706240"/>
              <a:ext cx="383438" cy="329090"/>
              <a:chOff x="1935305" y="2625301"/>
              <a:chExt cx="383438" cy="329090"/>
            </a:xfrm>
          </p:grpSpPr>
          <p:sp>
            <p:nvSpPr>
              <p:cNvPr id="40" name="椭圆 39"/>
              <p:cNvSpPr/>
              <p:nvPr/>
            </p:nvSpPr>
            <p:spPr>
              <a:xfrm>
                <a:off x="1956849" y="2625301"/>
                <a:ext cx="310102" cy="3101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矩形 40"/>
              <p:cNvSpPr/>
              <p:nvPr/>
            </p:nvSpPr>
            <p:spPr>
              <a:xfrm>
                <a:off x="1935305" y="2646614"/>
                <a:ext cx="383438" cy="307777"/>
              </a:xfrm>
              <a:prstGeom prst="rect">
                <a:avLst/>
              </a:prstGeom>
            </p:spPr>
            <p:txBody>
              <a:bodyPr wrap="none">
                <a:spAutoFit/>
              </a:bodyPr>
              <a:lstStyle/>
              <a:p>
                <a:pPr algn="ctr"/>
                <a:r>
                  <a:rPr lang="en-US" altLang="zh-CN" sz="1400" b="1" dirty="0">
                    <a:solidFill>
                      <a:srgbClr val="73687C"/>
                    </a:solidFill>
                    <a:cs typeface="+mn-ea"/>
                    <a:sym typeface="+mn-lt"/>
                  </a:rPr>
                  <a:t>01</a:t>
                </a:r>
                <a:endParaRPr lang="zh-CN" altLang="en-US" sz="1400" dirty="0">
                  <a:solidFill>
                    <a:srgbClr val="73687C"/>
                  </a:solidFill>
                  <a:cs typeface="+mn-ea"/>
                  <a:sym typeface="+mn-lt"/>
                </a:endParaRPr>
              </a:p>
            </p:txBody>
          </p:sp>
        </p:grpSp>
      </p:grpSp>
      <p:grpSp>
        <p:nvGrpSpPr>
          <p:cNvPr id="5" name="组合 4"/>
          <p:cNvGrpSpPr/>
          <p:nvPr/>
        </p:nvGrpSpPr>
        <p:grpSpPr>
          <a:xfrm>
            <a:off x="5349485" y="913797"/>
            <a:ext cx="2109818" cy="383994"/>
            <a:chOff x="5571852" y="2670326"/>
            <a:chExt cx="2109818" cy="383994"/>
          </a:xfrm>
        </p:grpSpPr>
        <p:sp>
          <p:nvSpPr>
            <p:cNvPr id="32" name="矩形 31"/>
            <p:cNvSpPr/>
            <p:nvPr/>
          </p:nvSpPr>
          <p:spPr>
            <a:xfrm>
              <a:off x="5571852" y="2692616"/>
              <a:ext cx="1654620" cy="338554"/>
            </a:xfrm>
            <a:prstGeom prst="rect">
              <a:avLst/>
            </a:prstGeom>
          </p:spPr>
          <p:txBody>
            <a:bodyPr wrap="none">
              <a:spAutoFit/>
            </a:bodyPr>
            <a:lstStyle/>
            <a:p>
              <a:r>
                <a:rPr lang="zh-CN" altLang="en-US" sz="1600" b="1" dirty="0">
                  <a:solidFill>
                    <a:schemeClr val="bg1"/>
                  </a:solidFill>
                  <a:cs typeface="+mn-ea"/>
                  <a:sym typeface="+mn-lt"/>
                </a:rPr>
                <a:t>培训与配合内容</a:t>
              </a:r>
            </a:p>
          </p:txBody>
        </p:sp>
        <p:sp>
          <p:nvSpPr>
            <p:cNvPr id="36" name="矩形 35"/>
            <p:cNvSpPr/>
            <p:nvPr/>
          </p:nvSpPr>
          <p:spPr>
            <a:xfrm>
              <a:off x="5593796" y="2670326"/>
              <a:ext cx="2087874" cy="38399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2" name="组合 41"/>
            <p:cNvGrpSpPr/>
            <p:nvPr/>
          </p:nvGrpSpPr>
          <p:grpSpPr>
            <a:xfrm>
              <a:off x="7168842" y="2708214"/>
              <a:ext cx="393056" cy="310100"/>
              <a:chOff x="6850072" y="2695514"/>
              <a:chExt cx="393056" cy="310100"/>
            </a:xfrm>
          </p:grpSpPr>
          <p:sp>
            <p:nvSpPr>
              <p:cNvPr id="43" name="椭圆 42"/>
              <p:cNvSpPr/>
              <p:nvPr/>
            </p:nvSpPr>
            <p:spPr>
              <a:xfrm>
                <a:off x="6891549" y="2695514"/>
                <a:ext cx="310102" cy="3101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43"/>
              <p:cNvSpPr/>
              <p:nvPr/>
            </p:nvSpPr>
            <p:spPr>
              <a:xfrm>
                <a:off x="6850072" y="2696676"/>
                <a:ext cx="393056" cy="307777"/>
              </a:xfrm>
              <a:prstGeom prst="rect">
                <a:avLst/>
              </a:prstGeom>
            </p:spPr>
            <p:txBody>
              <a:bodyPr wrap="none">
                <a:spAutoFit/>
              </a:bodyPr>
              <a:lstStyle/>
              <a:p>
                <a:pPr algn="ctr"/>
                <a:r>
                  <a:rPr lang="en-US" altLang="zh-CN" sz="1400" b="1" dirty="0">
                    <a:solidFill>
                      <a:srgbClr val="73687C"/>
                    </a:solidFill>
                    <a:cs typeface="+mn-ea"/>
                    <a:sym typeface="+mn-lt"/>
                  </a:rPr>
                  <a:t>02</a:t>
                </a:r>
                <a:endParaRPr lang="zh-CN" altLang="en-US" sz="1400" dirty="0">
                  <a:solidFill>
                    <a:srgbClr val="73687C"/>
                  </a:solidFill>
                  <a:cs typeface="+mn-ea"/>
                  <a:sym typeface="+mn-lt"/>
                </a:endParaRPr>
              </a:p>
            </p:txBody>
          </p:sp>
        </p:grpSp>
      </p:grpSp>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8644" y="3089548"/>
            <a:ext cx="2707729" cy="1799599"/>
          </a:xfrm>
          <a:prstGeom prst="rect">
            <a:avLst/>
          </a:prstGeom>
        </p:spPr>
      </p:pic>
      <p:pic>
        <p:nvPicPr>
          <p:cNvPr id="59" name="图片 5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46433" y="3089548"/>
            <a:ext cx="2697644" cy="1799599"/>
          </a:xfrm>
          <a:prstGeom prst="rect">
            <a:avLst/>
          </a:prstGeom>
        </p:spPr>
      </p:pic>
      <p:sp>
        <p:nvSpPr>
          <p:cNvPr id="30" name="矩形 29">
            <a:extLst>
              <a:ext uri="{FF2B5EF4-FFF2-40B4-BE49-F238E27FC236}">
                <a16:creationId xmlns:a16="http://schemas.microsoft.com/office/drawing/2014/main" id="{85681610-348A-430C-B5F2-3313070252C0}"/>
              </a:ext>
            </a:extLst>
          </p:cNvPr>
          <p:cNvSpPr/>
          <p:nvPr/>
        </p:nvSpPr>
        <p:spPr>
          <a:xfrm>
            <a:off x="3438216" y="224631"/>
            <a:ext cx="138564" cy="346249"/>
          </a:xfrm>
          <a:prstGeom prst="rect">
            <a:avLst/>
          </a:prstGeom>
        </p:spPr>
        <p:txBody>
          <a:bodyPr wrap="none" lIns="68580" tIns="34290" rIns="68580" bIns="34290">
            <a:spAutoFit/>
          </a:bodyPr>
          <a:lstStyle/>
          <a:p>
            <a:endParaRPr lang="zh-CN" altLang="en-US" sz="1800" dirty="0">
              <a:solidFill>
                <a:srgbClr val="73687C"/>
              </a:solidFill>
              <a:cs typeface="+mn-ea"/>
              <a:sym typeface="+mn-lt"/>
            </a:endParaRPr>
          </a:p>
        </p:txBody>
      </p:sp>
      <p:sp>
        <p:nvSpPr>
          <p:cNvPr id="31" name="矩形 30">
            <a:extLst>
              <a:ext uri="{FF2B5EF4-FFF2-40B4-BE49-F238E27FC236}">
                <a16:creationId xmlns:a16="http://schemas.microsoft.com/office/drawing/2014/main" id="{50C27E6A-55A8-4915-949B-A1C19DCC248F}"/>
              </a:ext>
            </a:extLst>
          </p:cNvPr>
          <p:cNvSpPr/>
          <p:nvPr/>
        </p:nvSpPr>
        <p:spPr>
          <a:xfrm>
            <a:off x="568585" y="202615"/>
            <a:ext cx="4659398" cy="346249"/>
          </a:xfrm>
          <a:prstGeom prst="rect">
            <a:avLst/>
          </a:prstGeom>
        </p:spPr>
        <p:txBody>
          <a:bodyPr wrap="square" lIns="68580" tIns="34290" rIns="68580" bIns="34290">
            <a:spAutoFit/>
          </a:bodyPr>
          <a:lstStyle/>
          <a:p>
            <a:r>
              <a:rPr lang="zh-CN" altLang="en-US" sz="1800" dirty="0">
                <a:solidFill>
                  <a:srgbClr val="FFC000"/>
                </a:solidFill>
                <a:cs typeface="+mn-ea"/>
                <a:sym typeface="+mn-lt"/>
              </a:rPr>
              <a:t>配合物业对各类安全知识的学习、培训</a:t>
            </a:r>
          </a:p>
        </p:txBody>
      </p:sp>
      <p:sp>
        <p:nvSpPr>
          <p:cNvPr id="33" name="矩形 32">
            <a:extLst>
              <a:ext uri="{FF2B5EF4-FFF2-40B4-BE49-F238E27FC236}">
                <a16:creationId xmlns:a16="http://schemas.microsoft.com/office/drawing/2014/main" id="{5157B09D-701A-4AD4-918D-FF5E803EA548}"/>
              </a:ext>
            </a:extLst>
          </p:cNvPr>
          <p:cNvSpPr/>
          <p:nvPr/>
        </p:nvSpPr>
        <p:spPr>
          <a:xfrm>
            <a:off x="1" y="245057"/>
            <a:ext cx="3231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矩形 44">
            <a:extLst>
              <a:ext uri="{FF2B5EF4-FFF2-40B4-BE49-F238E27FC236}">
                <a16:creationId xmlns:a16="http://schemas.microsoft.com/office/drawing/2014/main" id="{2546B76E-E30C-41C9-B842-E0F28F72F023}"/>
              </a:ext>
            </a:extLst>
          </p:cNvPr>
          <p:cNvSpPr/>
          <p:nvPr/>
        </p:nvSpPr>
        <p:spPr>
          <a:xfrm>
            <a:off x="401580" y="245057"/>
            <a:ext cx="1168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375430189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3" presetClass="entr" presetSubtype="288"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p:cTn id="10" dur="500" fill="hold"/>
                                        <p:tgtEl>
                                          <p:spTgt spid="34"/>
                                        </p:tgtEl>
                                        <p:attrNameLst>
                                          <p:attrName>ppt_w</p:attrName>
                                        </p:attrNameLst>
                                      </p:cBhvr>
                                      <p:tavLst>
                                        <p:tav tm="0">
                                          <p:val>
                                            <p:strVal val="4/3*#ppt_w"/>
                                          </p:val>
                                        </p:tav>
                                        <p:tav tm="100000">
                                          <p:val>
                                            <p:strVal val="#ppt_w"/>
                                          </p:val>
                                        </p:tav>
                                      </p:tavLst>
                                    </p:anim>
                                    <p:anim calcmode="lin" valueType="num">
                                      <p:cBhvr>
                                        <p:cTn id="11" dur="500" fill="hold"/>
                                        <p:tgtEl>
                                          <p:spTgt spid="34"/>
                                        </p:tgtEl>
                                        <p:attrNameLst>
                                          <p:attrName>ppt_h</p:attrName>
                                        </p:attrNameLst>
                                      </p:cBhvr>
                                      <p:tavLst>
                                        <p:tav tm="0">
                                          <p:val>
                                            <p:strVal val="4/3*#ppt_h"/>
                                          </p:val>
                                        </p:tav>
                                        <p:tav tm="100000">
                                          <p:val>
                                            <p:strVal val="#ppt_h"/>
                                          </p:val>
                                        </p:tav>
                                      </p:tavLst>
                                    </p:anim>
                                  </p:childTnLst>
                                </p:cTn>
                              </p:par>
                            </p:childTnLst>
                          </p:cTn>
                        </p:par>
                        <p:par>
                          <p:cTn id="12" fill="hold">
                            <p:stCondLst>
                              <p:cond delay="500"/>
                            </p:stCondLst>
                            <p:childTnLst>
                              <p:par>
                                <p:cTn id="13" presetID="21"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750"/>
                                        <p:tgtEl>
                                          <p:spTgt spid="4"/>
                                        </p:tgtEl>
                                      </p:cBhvr>
                                    </p:animEffect>
                                  </p:childTnLst>
                                </p:cTn>
                              </p:par>
                            </p:childTnLst>
                          </p:cTn>
                        </p:par>
                        <p:par>
                          <p:cTn id="16" fill="hold">
                            <p:stCondLst>
                              <p:cond delay="1250"/>
                            </p:stCondLst>
                            <p:childTnLst>
                              <p:par>
                                <p:cTn id="17" presetID="42" presetClass="entr" presetSubtype="0" fill="hold" grpId="0" nodeType="afterEffect">
                                  <p:stCondLst>
                                    <p:cond delay="0"/>
                                  </p:stCondLst>
                                  <p:childTnLst>
                                    <p:set>
                                      <p:cBhvr>
                                        <p:cTn id="18" dur="1" fill="hold">
                                          <p:stCondLst>
                                            <p:cond delay="0"/>
                                          </p:stCondLst>
                                        </p:cTn>
                                        <p:tgtEl>
                                          <p:spTgt spid="37">
                                            <p:txEl>
                                              <p:pRg st="0" end="0"/>
                                            </p:txEl>
                                          </p:spTgt>
                                        </p:tgtEl>
                                        <p:attrNameLst>
                                          <p:attrName>style.visibility</p:attrName>
                                        </p:attrNameLst>
                                      </p:cBhvr>
                                      <p:to>
                                        <p:strVal val="visible"/>
                                      </p:to>
                                    </p:set>
                                    <p:animEffect transition="in" filter="fade">
                                      <p:cBhvr>
                                        <p:cTn id="19" dur="750"/>
                                        <p:tgtEl>
                                          <p:spTgt spid="37">
                                            <p:txEl>
                                              <p:pRg st="0" end="0"/>
                                            </p:txEl>
                                          </p:spTgt>
                                        </p:tgtEl>
                                      </p:cBhvr>
                                    </p:animEffect>
                                    <p:anim calcmode="lin" valueType="num">
                                      <p:cBhvr>
                                        <p:cTn id="20" dur="75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1" dur="750" fill="hold"/>
                                        <p:tgtEl>
                                          <p:spTgt spid="3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50"/>
                                  </p:stCondLst>
                                  <p:childTnLst>
                                    <p:set>
                                      <p:cBhvr>
                                        <p:cTn id="23" dur="1" fill="hold">
                                          <p:stCondLst>
                                            <p:cond delay="0"/>
                                          </p:stCondLst>
                                        </p:cTn>
                                        <p:tgtEl>
                                          <p:spTgt spid="37">
                                            <p:txEl>
                                              <p:pRg st="1" end="1"/>
                                            </p:txEl>
                                          </p:spTgt>
                                        </p:tgtEl>
                                        <p:attrNameLst>
                                          <p:attrName>style.visibility</p:attrName>
                                        </p:attrNameLst>
                                      </p:cBhvr>
                                      <p:to>
                                        <p:strVal val="visible"/>
                                      </p:to>
                                    </p:set>
                                    <p:animEffect transition="in" filter="fade">
                                      <p:cBhvr>
                                        <p:cTn id="24" dur="750"/>
                                        <p:tgtEl>
                                          <p:spTgt spid="37">
                                            <p:txEl>
                                              <p:pRg st="1" end="1"/>
                                            </p:txEl>
                                          </p:spTgt>
                                        </p:tgtEl>
                                      </p:cBhvr>
                                    </p:animEffect>
                                    <p:anim calcmode="lin" valueType="num">
                                      <p:cBhvr>
                                        <p:cTn id="25" dur="75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26" dur="750" fill="hold"/>
                                        <p:tgtEl>
                                          <p:spTgt spid="3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37">
                                            <p:txEl>
                                              <p:pRg st="2" end="2"/>
                                            </p:txEl>
                                          </p:spTgt>
                                        </p:tgtEl>
                                        <p:attrNameLst>
                                          <p:attrName>style.visibility</p:attrName>
                                        </p:attrNameLst>
                                      </p:cBhvr>
                                      <p:to>
                                        <p:strVal val="visible"/>
                                      </p:to>
                                    </p:set>
                                    <p:animEffect transition="in" filter="fade">
                                      <p:cBhvr>
                                        <p:cTn id="29" dur="750"/>
                                        <p:tgtEl>
                                          <p:spTgt spid="37">
                                            <p:txEl>
                                              <p:pRg st="2" end="2"/>
                                            </p:txEl>
                                          </p:spTgt>
                                        </p:tgtEl>
                                      </p:cBhvr>
                                    </p:animEffect>
                                    <p:anim calcmode="lin" valueType="num">
                                      <p:cBhvr>
                                        <p:cTn id="30" dur="75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31" dur="750" fill="hold"/>
                                        <p:tgtEl>
                                          <p:spTgt spid="3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37">
                                            <p:txEl>
                                              <p:pRg st="3" end="3"/>
                                            </p:txEl>
                                          </p:spTgt>
                                        </p:tgtEl>
                                        <p:attrNameLst>
                                          <p:attrName>style.visibility</p:attrName>
                                        </p:attrNameLst>
                                      </p:cBhvr>
                                      <p:to>
                                        <p:strVal val="visible"/>
                                      </p:to>
                                    </p:set>
                                    <p:animEffect transition="in" filter="fade">
                                      <p:cBhvr>
                                        <p:cTn id="34" dur="750"/>
                                        <p:tgtEl>
                                          <p:spTgt spid="37">
                                            <p:txEl>
                                              <p:pRg st="3" end="3"/>
                                            </p:txEl>
                                          </p:spTgt>
                                        </p:tgtEl>
                                      </p:cBhvr>
                                    </p:animEffect>
                                    <p:anim calcmode="lin" valueType="num">
                                      <p:cBhvr>
                                        <p:cTn id="35" dur="750" fill="hold"/>
                                        <p:tgtEl>
                                          <p:spTgt spid="37">
                                            <p:txEl>
                                              <p:pRg st="3" end="3"/>
                                            </p:txEl>
                                          </p:spTgt>
                                        </p:tgtEl>
                                        <p:attrNameLst>
                                          <p:attrName>ppt_x</p:attrName>
                                        </p:attrNameLst>
                                      </p:cBhvr>
                                      <p:tavLst>
                                        <p:tav tm="0">
                                          <p:val>
                                            <p:strVal val="#ppt_x"/>
                                          </p:val>
                                        </p:tav>
                                        <p:tav tm="100000">
                                          <p:val>
                                            <p:strVal val="#ppt_x"/>
                                          </p:val>
                                        </p:tav>
                                      </p:tavLst>
                                    </p:anim>
                                    <p:anim calcmode="lin" valueType="num">
                                      <p:cBhvr>
                                        <p:cTn id="36" dur="750" fill="hold"/>
                                        <p:tgtEl>
                                          <p:spTgt spid="37">
                                            <p:txEl>
                                              <p:pRg st="3" end="3"/>
                                            </p:txEl>
                                          </p:spTgt>
                                        </p:tgtEl>
                                        <p:attrNameLst>
                                          <p:attrName>ppt_y</p:attrName>
                                        </p:attrNameLst>
                                      </p:cBhvr>
                                      <p:tavLst>
                                        <p:tav tm="0">
                                          <p:val>
                                            <p:strVal val="#ppt_y+.1"/>
                                          </p:val>
                                        </p:tav>
                                        <p:tav tm="100000">
                                          <p:val>
                                            <p:strVal val="#ppt_y"/>
                                          </p:val>
                                        </p:tav>
                                      </p:tavLst>
                                    </p:anim>
                                  </p:childTnLst>
                                </p:cTn>
                              </p:par>
                            </p:childTnLst>
                          </p:cTn>
                        </p:par>
                        <p:par>
                          <p:cTn id="37" fill="hold">
                            <p:stCondLst>
                              <p:cond delay="2750"/>
                            </p:stCondLst>
                            <p:childTnLst>
                              <p:par>
                                <p:cTn id="38" presetID="21" presetClass="entr" presetSubtype="1"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heel(1)">
                                      <p:cBhvr>
                                        <p:cTn id="40" dur="750"/>
                                        <p:tgtEl>
                                          <p:spTgt spid="5"/>
                                        </p:tgtEl>
                                      </p:cBhvr>
                                    </p:animEffect>
                                  </p:childTnLst>
                                </p:cTn>
                              </p:par>
                            </p:childTnLst>
                          </p:cTn>
                        </p:par>
                        <p:par>
                          <p:cTn id="41" fill="hold">
                            <p:stCondLst>
                              <p:cond delay="3500"/>
                            </p:stCondLst>
                            <p:childTnLst>
                              <p:par>
                                <p:cTn id="42" presetID="42" presetClass="entr" presetSubtype="0" fill="hold" grpId="0" nodeType="afterEffect">
                                  <p:stCondLst>
                                    <p:cond delay="0"/>
                                  </p:stCondLst>
                                  <p:childTnLst>
                                    <p:set>
                                      <p:cBhvr>
                                        <p:cTn id="43" dur="1" fill="hold">
                                          <p:stCondLst>
                                            <p:cond delay="0"/>
                                          </p:stCondLst>
                                        </p:cTn>
                                        <p:tgtEl>
                                          <p:spTgt spid="38">
                                            <p:txEl>
                                              <p:pRg st="0" end="0"/>
                                            </p:txEl>
                                          </p:spTgt>
                                        </p:tgtEl>
                                        <p:attrNameLst>
                                          <p:attrName>style.visibility</p:attrName>
                                        </p:attrNameLst>
                                      </p:cBhvr>
                                      <p:to>
                                        <p:strVal val="visible"/>
                                      </p:to>
                                    </p:set>
                                    <p:animEffect transition="in" filter="fade">
                                      <p:cBhvr>
                                        <p:cTn id="44" dur="750"/>
                                        <p:tgtEl>
                                          <p:spTgt spid="38">
                                            <p:txEl>
                                              <p:pRg st="0" end="0"/>
                                            </p:txEl>
                                          </p:spTgt>
                                        </p:tgtEl>
                                      </p:cBhvr>
                                    </p:animEffect>
                                    <p:anim calcmode="lin" valueType="num">
                                      <p:cBhvr>
                                        <p:cTn id="45"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46" dur="750" fill="hold"/>
                                        <p:tgtEl>
                                          <p:spTgt spid="38">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250"/>
                                  </p:stCondLst>
                                  <p:childTnLst>
                                    <p:set>
                                      <p:cBhvr>
                                        <p:cTn id="48" dur="1" fill="hold">
                                          <p:stCondLst>
                                            <p:cond delay="0"/>
                                          </p:stCondLst>
                                        </p:cTn>
                                        <p:tgtEl>
                                          <p:spTgt spid="38">
                                            <p:txEl>
                                              <p:pRg st="1" end="1"/>
                                            </p:txEl>
                                          </p:spTgt>
                                        </p:tgtEl>
                                        <p:attrNameLst>
                                          <p:attrName>style.visibility</p:attrName>
                                        </p:attrNameLst>
                                      </p:cBhvr>
                                      <p:to>
                                        <p:strVal val="visible"/>
                                      </p:to>
                                    </p:set>
                                    <p:animEffect transition="in" filter="fade">
                                      <p:cBhvr>
                                        <p:cTn id="49" dur="750"/>
                                        <p:tgtEl>
                                          <p:spTgt spid="38">
                                            <p:txEl>
                                              <p:pRg st="1" end="1"/>
                                            </p:txEl>
                                          </p:spTgt>
                                        </p:tgtEl>
                                      </p:cBhvr>
                                    </p:animEffect>
                                    <p:anim calcmode="lin" valueType="num">
                                      <p:cBhvr>
                                        <p:cTn id="50" dur="75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51" dur="750" fill="hold"/>
                                        <p:tgtEl>
                                          <p:spTgt spid="38">
                                            <p:txEl>
                                              <p:pRg st="1" end="1"/>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500"/>
                                  </p:stCondLst>
                                  <p:childTnLst>
                                    <p:set>
                                      <p:cBhvr>
                                        <p:cTn id="53" dur="1" fill="hold">
                                          <p:stCondLst>
                                            <p:cond delay="0"/>
                                          </p:stCondLst>
                                        </p:cTn>
                                        <p:tgtEl>
                                          <p:spTgt spid="38">
                                            <p:txEl>
                                              <p:pRg st="2" end="2"/>
                                            </p:txEl>
                                          </p:spTgt>
                                        </p:tgtEl>
                                        <p:attrNameLst>
                                          <p:attrName>style.visibility</p:attrName>
                                        </p:attrNameLst>
                                      </p:cBhvr>
                                      <p:to>
                                        <p:strVal val="visible"/>
                                      </p:to>
                                    </p:set>
                                    <p:animEffect transition="in" filter="fade">
                                      <p:cBhvr>
                                        <p:cTn id="54" dur="750"/>
                                        <p:tgtEl>
                                          <p:spTgt spid="38">
                                            <p:txEl>
                                              <p:pRg st="2" end="2"/>
                                            </p:txEl>
                                          </p:spTgt>
                                        </p:tgtEl>
                                      </p:cBhvr>
                                    </p:animEffect>
                                    <p:anim calcmode="lin" valueType="num">
                                      <p:cBhvr>
                                        <p:cTn id="55" dur="75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56" dur="750" fill="hold"/>
                                        <p:tgtEl>
                                          <p:spTgt spid="3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fill="hold"/>
                                        <p:tgtEl>
                                          <p:spTgt spid="2"/>
                                        </p:tgtEl>
                                        <p:attrNameLst>
                                          <p:attrName>ppt_x</p:attrName>
                                        </p:attrNameLst>
                                      </p:cBhvr>
                                      <p:tavLst>
                                        <p:tav tm="0">
                                          <p:val>
                                            <p:strVal val="#ppt_x"/>
                                          </p:val>
                                        </p:tav>
                                        <p:tav tm="100000">
                                          <p:val>
                                            <p:strVal val="#ppt_x"/>
                                          </p:val>
                                        </p:tav>
                                      </p:tavLst>
                                    </p:anim>
                                    <p:anim calcmode="lin" valueType="num">
                                      <p:cBhvr additive="base">
                                        <p:cTn id="6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500" fill="hold"/>
                                        <p:tgtEl>
                                          <p:spTgt spid="59"/>
                                        </p:tgtEl>
                                        <p:attrNameLst>
                                          <p:attrName>ppt_x</p:attrName>
                                        </p:attrNameLst>
                                      </p:cBhvr>
                                      <p:tavLst>
                                        <p:tav tm="0">
                                          <p:val>
                                            <p:strVal val="#ppt_x"/>
                                          </p:val>
                                        </p:tav>
                                        <p:tav tm="100000">
                                          <p:val>
                                            <p:strVal val="#ppt_x"/>
                                          </p:val>
                                        </p:tav>
                                      </p:tavLst>
                                    </p:anim>
                                    <p:anim calcmode="lin" valueType="num">
                                      <p:cBhvr additive="base">
                                        <p:cTn id="68" dur="500" fill="hold"/>
                                        <p:tgtEl>
                                          <p:spTgt spid="59"/>
                                        </p:tgtEl>
                                        <p:attrNameLst>
                                          <p:attrName>ppt_y</p:attrName>
                                        </p:attrNameLst>
                                      </p:cBhvr>
                                      <p:tavLst>
                                        <p:tav tm="0">
                                          <p:val>
                                            <p:strVal val="1+#ppt_h/2"/>
                                          </p:val>
                                        </p:tav>
                                        <p:tav tm="100000">
                                          <p:val>
                                            <p:strVal val="#ppt_y"/>
                                          </p:val>
                                        </p:tav>
                                      </p:tavLst>
                                    </p:anim>
                                  </p:childTnLst>
                                </p:cTn>
                              </p:par>
                              <p:par>
                                <p:cTn id="69" presetID="53" presetClass="entr" presetSubtype="16" fill="hold" grpId="0" nodeType="withEffect" nodePh="1">
                                  <p:stCondLst>
                                    <p:cond delay="0"/>
                                  </p:stCondLst>
                                  <p:endCondLst>
                                    <p:cond evt="begin" delay="0">
                                      <p:tn val="69"/>
                                    </p:cond>
                                  </p:endCondLst>
                                  <p:iterate type="lt">
                                    <p:tmPct val="10000"/>
                                  </p:iterate>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animEffect transition="in" filter="fade">
                                      <p:cBhvr>
                                        <p:cTn id="73" dur="500"/>
                                        <p:tgtEl>
                                          <p:spTgt spid="30"/>
                                        </p:tgtEl>
                                      </p:cBhvr>
                                    </p:animEffect>
                                  </p:childTnLst>
                                </p:cTn>
                              </p:par>
                              <p:par>
                                <p:cTn id="74" presetID="53" presetClass="entr" presetSubtype="16" fill="hold" grpId="0" nodeType="withEffect">
                                  <p:stCondLst>
                                    <p:cond delay="0"/>
                                  </p:stCondLst>
                                  <p:iterate type="lt">
                                    <p:tmPct val="10000"/>
                                  </p:iterate>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4" grpId="0" animBg="1"/>
      <p:bldP spid="37" grpId="0" uiExpand="1" build="p"/>
      <p:bldP spid="38" grpId="0" uiExpand="1" build="p"/>
      <p:bldP spid="30"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flipH="1">
            <a:off x="1230770" y="2684669"/>
            <a:ext cx="3358874" cy="1494536"/>
          </a:xfrm>
          <a:prstGeom prst="roundRect">
            <a:avLst>
              <a:gd name="adj" fmla="val 1148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0" name="圆角矩形 19"/>
          <p:cNvSpPr/>
          <p:nvPr/>
        </p:nvSpPr>
        <p:spPr>
          <a:xfrm flipH="1">
            <a:off x="1230770" y="976438"/>
            <a:ext cx="3358874" cy="1494536"/>
          </a:xfrm>
          <a:prstGeom prst="roundRect">
            <a:avLst>
              <a:gd name="adj" fmla="val 1148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2" name="圆角矩形 31"/>
          <p:cNvSpPr/>
          <p:nvPr/>
        </p:nvSpPr>
        <p:spPr>
          <a:xfrm>
            <a:off x="4806487" y="2698039"/>
            <a:ext cx="3434945" cy="1494536"/>
          </a:xfrm>
          <a:prstGeom prst="roundRect">
            <a:avLst>
              <a:gd name="adj" fmla="val 1148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4" name="圆角矩形 33"/>
          <p:cNvSpPr/>
          <p:nvPr/>
        </p:nvSpPr>
        <p:spPr>
          <a:xfrm>
            <a:off x="4806487" y="989808"/>
            <a:ext cx="3434945" cy="1494536"/>
          </a:xfrm>
          <a:prstGeom prst="roundRect">
            <a:avLst>
              <a:gd name="adj" fmla="val 1148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7" name="TextBox 50"/>
          <p:cNvSpPr txBox="1"/>
          <p:nvPr/>
        </p:nvSpPr>
        <p:spPr>
          <a:xfrm>
            <a:off x="1622477" y="1018269"/>
            <a:ext cx="2792303" cy="1452705"/>
          </a:xfrm>
          <a:prstGeom prst="rect">
            <a:avLst/>
          </a:prstGeom>
          <a:noFill/>
        </p:spPr>
        <p:txBody>
          <a:bodyPr wrap="square" rtlCol="0">
            <a:spAutoFit/>
          </a:bodyPr>
          <a:lstStyle/>
          <a:p>
            <a:pPr>
              <a:lnSpc>
                <a:spcPct val="130000"/>
              </a:lnSpc>
            </a:pPr>
            <a:r>
              <a:rPr lang="zh-CN" altLang="en-US" sz="1200" b="1" dirty="0">
                <a:solidFill>
                  <a:schemeClr val="tx1">
                    <a:lumMod val="75000"/>
                    <a:lumOff val="25000"/>
                  </a:schemeClr>
                </a:solidFill>
                <a:cs typeface="+mn-ea"/>
                <a:sym typeface="+mn-lt"/>
              </a:rPr>
              <a:t>商品买卖纠纷：</a:t>
            </a:r>
            <a:endParaRPr lang="en-US" altLang="zh-CN" sz="1200" b="1" dirty="0">
              <a:solidFill>
                <a:schemeClr val="tx1">
                  <a:lumMod val="75000"/>
                  <a:lumOff val="25000"/>
                </a:schemeClr>
              </a:solidFill>
              <a:cs typeface="+mn-ea"/>
              <a:sym typeface="+mn-lt"/>
            </a:endParaRPr>
          </a:p>
          <a:p>
            <a:pPr>
              <a:lnSpc>
                <a:spcPct val="130000"/>
              </a:lnSpc>
            </a:pPr>
            <a:r>
              <a:rPr lang="zh-CN" altLang="en-US" sz="1100" dirty="0">
                <a:solidFill>
                  <a:schemeClr val="tx1">
                    <a:lumMod val="75000"/>
                    <a:lumOff val="25000"/>
                  </a:schemeClr>
                </a:solidFill>
                <a:cs typeface="+mn-ea"/>
                <a:sym typeface="+mn-lt"/>
              </a:rPr>
              <a:t>货不对板、产品质量、退换货与返修、商家态度差、价格欺诈、虚假承诺</a:t>
            </a:r>
            <a:endParaRPr lang="en-US" altLang="zh-CN" sz="1100" dirty="0">
              <a:solidFill>
                <a:schemeClr val="tx1">
                  <a:lumMod val="75000"/>
                  <a:lumOff val="25000"/>
                </a:schemeClr>
              </a:solidFill>
              <a:cs typeface="+mn-ea"/>
              <a:sym typeface="+mn-lt"/>
            </a:endParaRPr>
          </a:p>
          <a:p>
            <a:pPr>
              <a:lnSpc>
                <a:spcPct val="130000"/>
              </a:lnSpc>
            </a:pPr>
            <a:r>
              <a:rPr lang="zh-CN" altLang="en-US" sz="1200" b="1" dirty="0">
                <a:solidFill>
                  <a:schemeClr val="tx1">
                    <a:lumMod val="75000"/>
                    <a:lumOff val="25000"/>
                  </a:schemeClr>
                </a:solidFill>
                <a:cs typeface="+mn-ea"/>
                <a:sym typeface="+mn-lt"/>
              </a:rPr>
              <a:t>消防安全隐患纠纷：</a:t>
            </a:r>
            <a:endParaRPr lang="en-US" altLang="zh-CN" sz="1200" b="1" dirty="0">
              <a:solidFill>
                <a:schemeClr val="tx1">
                  <a:lumMod val="75000"/>
                  <a:lumOff val="25000"/>
                </a:schemeClr>
              </a:solidFill>
              <a:cs typeface="+mn-ea"/>
              <a:sym typeface="+mn-lt"/>
            </a:endParaRPr>
          </a:p>
          <a:p>
            <a:pPr>
              <a:lnSpc>
                <a:spcPct val="130000"/>
              </a:lnSpc>
            </a:pPr>
            <a:r>
              <a:rPr lang="zh-CN" altLang="en-US" sz="1100" dirty="0">
                <a:solidFill>
                  <a:schemeClr val="tx1">
                    <a:lumMod val="75000"/>
                    <a:lumOff val="25000"/>
                  </a:schemeClr>
                </a:solidFill>
                <a:cs typeface="+mn-ea"/>
                <a:sym typeface="+mn-lt"/>
              </a:rPr>
              <a:t>占用消防通道、门窗安装违规、店内明火、私接电线</a:t>
            </a:r>
            <a:endParaRPr lang="en-US" altLang="zh-CN" sz="1100" dirty="0">
              <a:solidFill>
                <a:schemeClr val="tx1">
                  <a:lumMod val="75000"/>
                  <a:lumOff val="25000"/>
                </a:schemeClr>
              </a:solidFill>
              <a:cs typeface="+mn-ea"/>
              <a:sym typeface="+mn-lt"/>
            </a:endParaRPr>
          </a:p>
        </p:txBody>
      </p:sp>
      <p:sp>
        <p:nvSpPr>
          <p:cNvPr id="71" name="TextBox 50"/>
          <p:cNvSpPr txBox="1"/>
          <p:nvPr/>
        </p:nvSpPr>
        <p:spPr>
          <a:xfrm>
            <a:off x="5211842" y="2707369"/>
            <a:ext cx="2697860" cy="1452705"/>
          </a:xfrm>
          <a:prstGeom prst="rect">
            <a:avLst/>
          </a:prstGeom>
          <a:noFill/>
        </p:spPr>
        <p:txBody>
          <a:bodyPr wrap="square" rtlCol="0">
            <a:spAutoFit/>
          </a:bodyPr>
          <a:lstStyle/>
          <a:p>
            <a:pPr algn="r">
              <a:lnSpc>
                <a:spcPct val="130000"/>
              </a:lnSpc>
            </a:pPr>
            <a:r>
              <a:rPr lang="zh-CN" altLang="en-US" sz="1200" b="1" dirty="0">
                <a:solidFill>
                  <a:schemeClr val="tx1">
                    <a:lumMod val="75000"/>
                    <a:lumOff val="25000"/>
                  </a:schemeClr>
                </a:solidFill>
                <a:cs typeface="+mn-ea"/>
                <a:sym typeface="+mn-lt"/>
              </a:rPr>
              <a:t>市场治安纠纷：</a:t>
            </a:r>
            <a:endParaRPr lang="en-US" altLang="zh-CN" sz="1200" b="1" dirty="0">
              <a:solidFill>
                <a:schemeClr val="tx1">
                  <a:lumMod val="75000"/>
                  <a:lumOff val="25000"/>
                </a:schemeClr>
              </a:solidFill>
              <a:cs typeface="+mn-ea"/>
              <a:sym typeface="+mn-lt"/>
            </a:endParaRPr>
          </a:p>
          <a:p>
            <a:pPr algn="r">
              <a:lnSpc>
                <a:spcPct val="130000"/>
              </a:lnSpc>
            </a:pPr>
            <a:r>
              <a:rPr lang="zh-CN" altLang="en-US" sz="1100" dirty="0">
                <a:solidFill>
                  <a:schemeClr val="tx1">
                    <a:lumMod val="75000"/>
                    <a:lumOff val="25000"/>
                  </a:schemeClr>
                </a:solidFill>
                <a:cs typeface="+mn-ea"/>
                <a:sym typeface="+mn-lt"/>
              </a:rPr>
              <a:t>打架斗殴、酗酒闹事、情感矛盾争执、防火防盗、损坏监控设备与市场设施</a:t>
            </a:r>
            <a:endParaRPr lang="en-US" altLang="zh-CN" sz="1100" dirty="0">
              <a:solidFill>
                <a:schemeClr val="tx1">
                  <a:lumMod val="75000"/>
                  <a:lumOff val="25000"/>
                </a:schemeClr>
              </a:solidFill>
              <a:cs typeface="+mn-ea"/>
              <a:sym typeface="+mn-lt"/>
            </a:endParaRPr>
          </a:p>
          <a:p>
            <a:pPr algn="r">
              <a:lnSpc>
                <a:spcPct val="130000"/>
              </a:lnSpc>
            </a:pPr>
            <a:r>
              <a:rPr lang="zh-CN" altLang="en-US" sz="1200" b="1" dirty="0">
                <a:solidFill>
                  <a:schemeClr val="tx1">
                    <a:lumMod val="75000"/>
                    <a:lumOff val="25000"/>
                  </a:schemeClr>
                </a:solidFill>
                <a:cs typeface="+mn-ea"/>
                <a:sym typeface="+mn-lt"/>
              </a:rPr>
              <a:t>管理维护纠纷：</a:t>
            </a:r>
            <a:endParaRPr lang="en-US" altLang="zh-CN" sz="1200" b="1" dirty="0">
              <a:solidFill>
                <a:schemeClr val="tx1">
                  <a:lumMod val="75000"/>
                  <a:lumOff val="25000"/>
                </a:schemeClr>
              </a:solidFill>
              <a:cs typeface="+mn-ea"/>
              <a:sym typeface="+mn-lt"/>
            </a:endParaRPr>
          </a:p>
          <a:p>
            <a:pPr algn="r">
              <a:lnSpc>
                <a:spcPct val="130000"/>
              </a:lnSpc>
            </a:pPr>
            <a:r>
              <a:rPr lang="zh-CN" altLang="en-US" sz="1100" dirty="0">
                <a:solidFill>
                  <a:schemeClr val="tx1">
                    <a:lumMod val="75000"/>
                    <a:lumOff val="25000"/>
                  </a:schemeClr>
                </a:solidFill>
                <a:cs typeface="+mn-ea"/>
                <a:sym typeface="+mn-lt"/>
              </a:rPr>
              <a:t>违规食宿、违规发布广告、违规设计招牌、故意罢市、群体事件</a:t>
            </a:r>
            <a:endParaRPr lang="en-US" altLang="zh-CN" sz="1100" dirty="0">
              <a:solidFill>
                <a:schemeClr val="tx1">
                  <a:lumMod val="75000"/>
                  <a:lumOff val="25000"/>
                </a:schemeClr>
              </a:solidFill>
              <a:cs typeface="+mn-ea"/>
              <a:sym typeface="+mn-lt"/>
            </a:endParaRPr>
          </a:p>
        </p:txBody>
      </p:sp>
      <p:sp>
        <p:nvSpPr>
          <p:cNvPr id="72" name="TextBox 50"/>
          <p:cNvSpPr txBox="1"/>
          <p:nvPr/>
        </p:nvSpPr>
        <p:spPr>
          <a:xfrm>
            <a:off x="5199142" y="1018269"/>
            <a:ext cx="2697860" cy="1452705"/>
          </a:xfrm>
          <a:prstGeom prst="rect">
            <a:avLst/>
          </a:prstGeom>
          <a:noFill/>
        </p:spPr>
        <p:txBody>
          <a:bodyPr wrap="square" rtlCol="0">
            <a:spAutoFit/>
          </a:bodyPr>
          <a:lstStyle/>
          <a:p>
            <a:pPr algn="r">
              <a:lnSpc>
                <a:spcPct val="130000"/>
              </a:lnSpc>
            </a:pPr>
            <a:r>
              <a:rPr lang="zh-CN" altLang="en-US" sz="1200" b="1" dirty="0">
                <a:solidFill>
                  <a:schemeClr val="tx1">
                    <a:lumMod val="75000"/>
                    <a:lumOff val="25000"/>
                  </a:schemeClr>
                </a:solidFill>
                <a:cs typeface="+mn-ea"/>
                <a:sym typeface="+mn-lt"/>
              </a:rPr>
              <a:t>停车场纠纷：</a:t>
            </a:r>
            <a:endParaRPr lang="en-US" altLang="zh-CN" sz="1200" b="1" dirty="0">
              <a:solidFill>
                <a:schemeClr val="tx1">
                  <a:lumMod val="75000"/>
                  <a:lumOff val="25000"/>
                </a:schemeClr>
              </a:solidFill>
              <a:cs typeface="+mn-ea"/>
              <a:sym typeface="+mn-lt"/>
            </a:endParaRPr>
          </a:p>
          <a:p>
            <a:pPr algn="r">
              <a:lnSpc>
                <a:spcPct val="130000"/>
              </a:lnSpc>
            </a:pPr>
            <a:r>
              <a:rPr lang="zh-CN" altLang="en-US" sz="1100" dirty="0">
                <a:solidFill>
                  <a:schemeClr val="tx1">
                    <a:lumMod val="75000"/>
                    <a:lumOff val="25000"/>
                  </a:schemeClr>
                </a:solidFill>
                <a:cs typeface="+mn-ea"/>
                <a:sym typeface="+mn-lt"/>
              </a:rPr>
              <a:t>超时收费、车辆刮擦、被盗、服务态度差、交通事故、行车斗气</a:t>
            </a:r>
            <a:endParaRPr lang="en-US" altLang="zh-CN" sz="1100" dirty="0">
              <a:solidFill>
                <a:schemeClr val="tx1">
                  <a:lumMod val="75000"/>
                  <a:lumOff val="25000"/>
                </a:schemeClr>
              </a:solidFill>
              <a:cs typeface="+mn-ea"/>
              <a:sym typeface="+mn-lt"/>
            </a:endParaRPr>
          </a:p>
          <a:p>
            <a:pPr algn="r">
              <a:lnSpc>
                <a:spcPct val="130000"/>
              </a:lnSpc>
            </a:pPr>
            <a:r>
              <a:rPr lang="zh-CN" altLang="en-US" sz="1200" b="1" dirty="0">
                <a:solidFill>
                  <a:schemeClr val="tx1">
                    <a:lumMod val="75000"/>
                    <a:lumOff val="25000"/>
                  </a:schemeClr>
                </a:solidFill>
                <a:cs typeface="+mn-ea"/>
                <a:sym typeface="+mn-lt"/>
              </a:rPr>
              <a:t>物业收费纠纷：</a:t>
            </a:r>
            <a:endParaRPr lang="en-US" altLang="zh-CN" sz="1200" b="1" dirty="0">
              <a:solidFill>
                <a:schemeClr val="tx1">
                  <a:lumMod val="75000"/>
                  <a:lumOff val="25000"/>
                </a:schemeClr>
              </a:solidFill>
              <a:cs typeface="+mn-ea"/>
              <a:sym typeface="+mn-lt"/>
            </a:endParaRPr>
          </a:p>
          <a:p>
            <a:pPr algn="r">
              <a:lnSpc>
                <a:spcPct val="130000"/>
              </a:lnSpc>
            </a:pPr>
            <a:r>
              <a:rPr lang="zh-CN" altLang="en-US" sz="1100" dirty="0">
                <a:solidFill>
                  <a:schemeClr val="tx1">
                    <a:lumMod val="75000"/>
                    <a:lumOff val="25000"/>
                  </a:schemeClr>
                </a:solidFill>
                <a:cs typeface="+mn-ea"/>
                <a:sym typeface="+mn-lt"/>
              </a:rPr>
              <a:t>拒不缴费、投诉抱怨、服务态度差、物业设备设施不健全</a:t>
            </a:r>
            <a:endParaRPr lang="en-US" altLang="zh-CN" sz="1100" dirty="0">
              <a:solidFill>
                <a:schemeClr val="tx1">
                  <a:lumMod val="75000"/>
                  <a:lumOff val="25000"/>
                </a:schemeClr>
              </a:solidFill>
              <a:cs typeface="+mn-ea"/>
              <a:sym typeface="+mn-lt"/>
            </a:endParaRPr>
          </a:p>
        </p:txBody>
      </p:sp>
      <p:sp>
        <p:nvSpPr>
          <p:cNvPr id="73" name="TextBox 50"/>
          <p:cNvSpPr txBox="1"/>
          <p:nvPr/>
        </p:nvSpPr>
        <p:spPr>
          <a:xfrm>
            <a:off x="1609777" y="2681969"/>
            <a:ext cx="2792303" cy="1452705"/>
          </a:xfrm>
          <a:prstGeom prst="rect">
            <a:avLst/>
          </a:prstGeom>
          <a:noFill/>
        </p:spPr>
        <p:txBody>
          <a:bodyPr wrap="square" rtlCol="0">
            <a:spAutoFit/>
          </a:bodyPr>
          <a:lstStyle/>
          <a:p>
            <a:pPr>
              <a:lnSpc>
                <a:spcPct val="130000"/>
              </a:lnSpc>
            </a:pPr>
            <a:r>
              <a:rPr lang="zh-CN" altLang="en-US" sz="1200" b="1" dirty="0">
                <a:solidFill>
                  <a:schemeClr val="tx1">
                    <a:lumMod val="75000"/>
                    <a:lumOff val="25000"/>
                  </a:schemeClr>
                </a:solidFill>
                <a:cs typeface="+mn-ea"/>
                <a:sym typeface="+mn-lt"/>
              </a:rPr>
              <a:t>各类装修纠纷：</a:t>
            </a:r>
            <a:endParaRPr lang="en-US" altLang="zh-CN" sz="1200" b="1" dirty="0">
              <a:solidFill>
                <a:schemeClr val="tx1">
                  <a:lumMod val="75000"/>
                  <a:lumOff val="25000"/>
                </a:schemeClr>
              </a:solidFill>
              <a:cs typeface="+mn-ea"/>
              <a:sym typeface="+mn-lt"/>
            </a:endParaRPr>
          </a:p>
          <a:p>
            <a:pPr>
              <a:lnSpc>
                <a:spcPct val="130000"/>
              </a:lnSpc>
            </a:pPr>
            <a:r>
              <a:rPr lang="zh-CN" altLang="en-US" sz="1100" dirty="0">
                <a:solidFill>
                  <a:schemeClr val="tx1">
                    <a:lumMod val="75000"/>
                    <a:lumOff val="25000"/>
                  </a:schemeClr>
                </a:solidFill>
                <a:cs typeface="+mn-ea"/>
                <a:sym typeface="+mn-lt"/>
              </a:rPr>
              <a:t>噪声与空气污染、违规处理垃圾、人员违规作业、商户投诉</a:t>
            </a:r>
            <a:endParaRPr lang="en-US" altLang="zh-CN" sz="1100" dirty="0">
              <a:solidFill>
                <a:schemeClr val="tx1">
                  <a:lumMod val="75000"/>
                  <a:lumOff val="25000"/>
                </a:schemeClr>
              </a:solidFill>
              <a:cs typeface="+mn-ea"/>
              <a:sym typeface="+mn-lt"/>
            </a:endParaRPr>
          </a:p>
          <a:p>
            <a:pPr>
              <a:lnSpc>
                <a:spcPct val="130000"/>
              </a:lnSpc>
            </a:pPr>
            <a:r>
              <a:rPr lang="zh-CN" altLang="en-US" sz="1200" b="1" dirty="0">
                <a:solidFill>
                  <a:schemeClr val="tx1">
                    <a:lumMod val="75000"/>
                    <a:lumOff val="25000"/>
                  </a:schemeClr>
                </a:solidFill>
                <a:cs typeface="+mn-ea"/>
                <a:sym typeface="+mn-lt"/>
              </a:rPr>
              <a:t>环境保洁纠结：</a:t>
            </a:r>
            <a:endParaRPr lang="en-US" altLang="zh-CN" sz="1200" b="1" dirty="0">
              <a:solidFill>
                <a:schemeClr val="tx1">
                  <a:lumMod val="75000"/>
                  <a:lumOff val="25000"/>
                </a:schemeClr>
              </a:solidFill>
              <a:cs typeface="+mn-ea"/>
              <a:sym typeface="+mn-lt"/>
            </a:endParaRPr>
          </a:p>
          <a:p>
            <a:pPr>
              <a:lnSpc>
                <a:spcPct val="130000"/>
              </a:lnSpc>
            </a:pPr>
            <a:r>
              <a:rPr lang="zh-CN" altLang="en-US" sz="1100" dirty="0">
                <a:solidFill>
                  <a:schemeClr val="tx1">
                    <a:lumMod val="75000"/>
                    <a:lumOff val="25000"/>
                  </a:schemeClr>
                </a:solidFill>
                <a:cs typeface="+mn-ea"/>
                <a:sym typeface="+mn-lt"/>
              </a:rPr>
              <a:t>乱扔垃圾、乱贴乱画、毁坏绿化带、违规乱摆卖、私自焚烧垃圾</a:t>
            </a:r>
            <a:endParaRPr lang="en-US" altLang="zh-CN" sz="1100" dirty="0">
              <a:solidFill>
                <a:schemeClr val="tx1">
                  <a:lumMod val="75000"/>
                  <a:lumOff val="25000"/>
                </a:schemeClr>
              </a:solidFill>
              <a:cs typeface="+mn-ea"/>
              <a:sym typeface="+mn-lt"/>
            </a:endParaRPr>
          </a:p>
        </p:txBody>
      </p:sp>
      <p:cxnSp>
        <p:nvCxnSpPr>
          <p:cNvPr id="87" name="直接连接符 86"/>
          <p:cNvCxnSpPr/>
          <p:nvPr/>
        </p:nvCxnSpPr>
        <p:spPr>
          <a:xfrm>
            <a:off x="0" y="4969233"/>
            <a:ext cx="9144000" cy="0"/>
          </a:xfrm>
          <a:prstGeom prst="line">
            <a:avLst/>
          </a:prstGeom>
          <a:ln w="19050">
            <a:solidFill>
              <a:srgbClr val="73687C"/>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5EF64E1-7F32-446A-86C9-833F95D7E703}"/>
              </a:ext>
            </a:extLst>
          </p:cNvPr>
          <p:cNvSpPr/>
          <p:nvPr/>
        </p:nvSpPr>
        <p:spPr>
          <a:xfrm>
            <a:off x="596859" y="192130"/>
            <a:ext cx="4659398" cy="346249"/>
          </a:xfrm>
          <a:prstGeom prst="rect">
            <a:avLst/>
          </a:prstGeom>
        </p:spPr>
        <p:txBody>
          <a:bodyPr wrap="square" lIns="68580" tIns="34290" rIns="68580" bIns="34290">
            <a:spAutoFit/>
          </a:bodyPr>
          <a:lstStyle/>
          <a:p>
            <a:r>
              <a:rPr lang="zh-CN" altLang="en-US" sz="1800" dirty="0">
                <a:solidFill>
                  <a:srgbClr val="FFC000"/>
                </a:solidFill>
                <a:cs typeface="+mn-ea"/>
                <a:sym typeface="+mn-lt"/>
              </a:rPr>
              <a:t>几种常见的市场纠纷</a:t>
            </a:r>
          </a:p>
        </p:txBody>
      </p:sp>
      <p:sp>
        <p:nvSpPr>
          <p:cNvPr id="23" name="矩形 22">
            <a:extLst>
              <a:ext uri="{FF2B5EF4-FFF2-40B4-BE49-F238E27FC236}">
                <a16:creationId xmlns:a16="http://schemas.microsoft.com/office/drawing/2014/main" id="{4B34CB0E-820E-40A6-8D8E-92CEC4508A8C}"/>
              </a:ext>
            </a:extLst>
          </p:cNvPr>
          <p:cNvSpPr/>
          <p:nvPr/>
        </p:nvSpPr>
        <p:spPr>
          <a:xfrm>
            <a:off x="1" y="245057"/>
            <a:ext cx="3231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矩形 23">
            <a:extLst>
              <a:ext uri="{FF2B5EF4-FFF2-40B4-BE49-F238E27FC236}">
                <a16:creationId xmlns:a16="http://schemas.microsoft.com/office/drawing/2014/main" id="{48B73A77-AD1D-4827-90F5-F23824F66CCB}"/>
              </a:ext>
            </a:extLst>
          </p:cNvPr>
          <p:cNvSpPr/>
          <p:nvPr/>
        </p:nvSpPr>
        <p:spPr>
          <a:xfrm>
            <a:off x="401580" y="245057"/>
            <a:ext cx="1168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19047407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1000"/>
                                        <p:tgtEl>
                                          <p:spTgt spid="3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up)">
                                      <p:cBhvr>
                                        <p:cTn id="19" dur="1000"/>
                                        <p:tgtEl>
                                          <p:spTgt spid="73"/>
                                        </p:tgtEl>
                                      </p:cBhvr>
                                    </p:animEffect>
                                  </p:childTnLst>
                                </p:cTn>
                              </p:par>
                            </p:childTnLst>
                          </p:cTn>
                        </p:par>
                        <p:par>
                          <p:cTn id="20" fill="hold">
                            <p:stCondLst>
                              <p:cond delay="3000"/>
                            </p:stCondLst>
                            <p:childTnLst>
                              <p:par>
                                <p:cTn id="21" presetID="22" presetClass="entr" presetSubtype="2"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right)">
                                      <p:cBhvr>
                                        <p:cTn id="23" dur="500"/>
                                        <p:tgtEl>
                                          <p:spTgt spid="34"/>
                                        </p:tgtEl>
                                      </p:cBhvr>
                                    </p:animEffect>
                                  </p:childTnLst>
                                </p:cTn>
                              </p:par>
                            </p:childTnLst>
                          </p:cTn>
                        </p:par>
                        <p:par>
                          <p:cTn id="24" fill="hold">
                            <p:stCondLst>
                              <p:cond delay="3500"/>
                            </p:stCondLst>
                            <p:childTnLst>
                              <p:par>
                                <p:cTn id="25" presetID="22" presetClass="entr" presetSubtype="1" fill="hold" grpId="0" nodeType="after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up)">
                                      <p:cBhvr>
                                        <p:cTn id="27" dur="1000"/>
                                        <p:tgtEl>
                                          <p:spTgt spid="72"/>
                                        </p:tgtEl>
                                      </p:cBhvr>
                                    </p:animEffect>
                                  </p:childTnLst>
                                </p:cTn>
                              </p:par>
                            </p:childTnLst>
                          </p:cTn>
                        </p:par>
                        <p:par>
                          <p:cTn id="28" fill="hold">
                            <p:stCondLst>
                              <p:cond delay="4500"/>
                            </p:stCondLst>
                            <p:childTnLst>
                              <p:par>
                                <p:cTn id="29" presetID="22" presetClass="entr" presetSubtype="2"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right)">
                                      <p:cBhvr>
                                        <p:cTn id="31" dur="500"/>
                                        <p:tgtEl>
                                          <p:spTgt spid="32"/>
                                        </p:tgtEl>
                                      </p:cBhvr>
                                    </p:animEffect>
                                  </p:childTnLst>
                                </p:cTn>
                              </p:par>
                            </p:childTnLst>
                          </p:cTn>
                        </p:par>
                        <p:par>
                          <p:cTn id="32" fill="hold">
                            <p:stCondLst>
                              <p:cond delay="5000"/>
                            </p:stCondLst>
                            <p:childTnLst>
                              <p:par>
                                <p:cTn id="33" presetID="22" presetClass="entr" presetSubtype="1" fill="hold" grpId="0"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up)">
                                      <p:cBhvr>
                                        <p:cTn id="35" dur="10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down)">
                                      <p:cBhvr>
                                        <p:cTn id="40" dur="500"/>
                                        <p:tgtEl>
                                          <p:spTgt spid="87"/>
                                        </p:tgtEl>
                                      </p:cBhvr>
                                    </p:animEffect>
                                  </p:childTnLst>
                                </p:cTn>
                              </p:par>
                              <p:par>
                                <p:cTn id="41" presetID="53" presetClass="entr" presetSubtype="16" fill="hold" grpId="0" nodeType="withEffect">
                                  <p:stCondLst>
                                    <p:cond delay="0"/>
                                  </p:stCondLst>
                                  <p:iterate type="lt">
                                    <p:tmPct val="10000"/>
                                  </p:iterate>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32" grpId="0" animBg="1"/>
      <p:bldP spid="34" grpId="0" animBg="1"/>
      <p:bldP spid="37" grpId="0"/>
      <p:bldP spid="71" grpId="0"/>
      <p:bldP spid="72" grpId="0"/>
      <p:bldP spid="73"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9187273F-6B8A-264B-819A-1850263B2860}"/>
              </a:ext>
            </a:extLst>
          </p:cNvPr>
          <p:cNvSpPr/>
          <p:nvPr/>
        </p:nvSpPr>
        <p:spPr>
          <a:xfrm>
            <a:off x="673558" y="1665798"/>
            <a:ext cx="1009102" cy="2902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矩形 5">
            <a:extLst>
              <a:ext uri="{FF2B5EF4-FFF2-40B4-BE49-F238E27FC236}">
                <a16:creationId xmlns:a16="http://schemas.microsoft.com/office/drawing/2014/main" id="{BDE14AA5-187E-C943-A19E-DE1B4D5BBBD0}"/>
              </a:ext>
            </a:extLst>
          </p:cNvPr>
          <p:cNvSpPr/>
          <p:nvPr/>
        </p:nvSpPr>
        <p:spPr>
          <a:xfrm>
            <a:off x="4596245" y="-14411"/>
            <a:ext cx="4565575" cy="5157911"/>
          </a:xfrm>
          <a:custGeom>
            <a:avLst/>
            <a:gdLst>
              <a:gd name="connsiteX0" fmla="*/ 0 w 4455779"/>
              <a:gd name="connsiteY0" fmla="*/ 0 h 5157911"/>
              <a:gd name="connsiteX1" fmla="*/ 4455779 w 4455779"/>
              <a:gd name="connsiteY1" fmla="*/ 0 h 5157911"/>
              <a:gd name="connsiteX2" fmla="*/ 4455779 w 4455779"/>
              <a:gd name="connsiteY2" fmla="*/ 5157911 h 5157911"/>
              <a:gd name="connsiteX3" fmla="*/ 0 w 4455779"/>
              <a:gd name="connsiteY3" fmla="*/ 5157911 h 5157911"/>
              <a:gd name="connsiteX4" fmla="*/ 0 w 4455779"/>
              <a:gd name="connsiteY4" fmla="*/ 0 h 5157911"/>
              <a:gd name="connsiteX0" fmla="*/ 3205 w 4458984"/>
              <a:gd name="connsiteY0" fmla="*/ 0 h 5157911"/>
              <a:gd name="connsiteX1" fmla="*/ 4458984 w 4458984"/>
              <a:gd name="connsiteY1" fmla="*/ 0 h 5157911"/>
              <a:gd name="connsiteX2" fmla="*/ 4458984 w 4458984"/>
              <a:gd name="connsiteY2" fmla="*/ 5157911 h 5157911"/>
              <a:gd name="connsiteX3" fmla="*/ 3205 w 4458984"/>
              <a:gd name="connsiteY3" fmla="*/ 5157911 h 5157911"/>
              <a:gd name="connsiteX4" fmla="*/ 0 w 4458984"/>
              <a:gd name="connsiteY4" fmla="*/ 2706240 h 5157911"/>
              <a:gd name="connsiteX5" fmla="*/ 3205 w 4458984"/>
              <a:gd name="connsiteY5" fmla="*/ 0 h 5157911"/>
              <a:gd name="connsiteX0" fmla="*/ 3 w 4455782"/>
              <a:gd name="connsiteY0" fmla="*/ 0 h 5157911"/>
              <a:gd name="connsiteX1" fmla="*/ 4455782 w 4455782"/>
              <a:gd name="connsiteY1" fmla="*/ 0 h 5157911"/>
              <a:gd name="connsiteX2" fmla="*/ 4455782 w 4455782"/>
              <a:gd name="connsiteY2" fmla="*/ 5157911 h 5157911"/>
              <a:gd name="connsiteX3" fmla="*/ 3 w 4455782"/>
              <a:gd name="connsiteY3" fmla="*/ 5157911 h 5157911"/>
              <a:gd name="connsiteX4" fmla="*/ 284474 w 4455782"/>
              <a:gd name="connsiteY4" fmla="*/ 2695966 h 5157911"/>
              <a:gd name="connsiteX5" fmla="*/ 3 w 4455782"/>
              <a:gd name="connsiteY5" fmla="*/ 0 h 5157911"/>
              <a:gd name="connsiteX0" fmla="*/ 20 w 4455799"/>
              <a:gd name="connsiteY0" fmla="*/ 0 h 5157911"/>
              <a:gd name="connsiteX1" fmla="*/ 4455799 w 4455799"/>
              <a:gd name="connsiteY1" fmla="*/ 0 h 5157911"/>
              <a:gd name="connsiteX2" fmla="*/ 4455799 w 4455799"/>
              <a:gd name="connsiteY2" fmla="*/ 5157911 h 5157911"/>
              <a:gd name="connsiteX3" fmla="*/ 20 w 4455799"/>
              <a:gd name="connsiteY3" fmla="*/ 5157911 h 5157911"/>
              <a:gd name="connsiteX4" fmla="*/ 284491 w 4455799"/>
              <a:gd name="connsiteY4" fmla="*/ 2695966 h 5157911"/>
              <a:gd name="connsiteX5" fmla="*/ 20 w 4455799"/>
              <a:gd name="connsiteY5" fmla="*/ 0 h 5157911"/>
              <a:gd name="connsiteX0" fmla="*/ 20 w 4455799"/>
              <a:gd name="connsiteY0" fmla="*/ 0 h 5157911"/>
              <a:gd name="connsiteX1" fmla="*/ 4455799 w 4455799"/>
              <a:gd name="connsiteY1" fmla="*/ 0 h 5157911"/>
              <a:gd name="connsiteX2" fmla="*/ 4455799 w 4455799"/>
              <a:gd name="connsiteY2" fmla="*/ 5157911 h 5157911"/>
              <a:gd name="connsiteX3" fmla="*/ 20 w 4455799"/>
              <a:gd name="connsiteY3" fmla="*/ 5157911 h 5157911"/>
              <a:gd name="connsiteX4" fmla="*/ 284491 w 4455799"/>
              <a:gd name="connsiteY4" fmla="*/ 2695966 h 5157911"/>
              <a:gd name="connsiteX5" fmla="*/ 20 w 4455799"/>
              <a:gd name="connsiteY5" fmla="*/ 0 h 5157911"/>
              <a:gd name="connsiteX0" fmla="*/ 7 w 4455786"/>
              <a:gd name="connsiteY0" fmla="*/ 0 h 5157911"/>
              <a:gd name="connsiteX1" fmla="*/ 4455786 w 4455786"/>
              <a:gd name="connsiteY1" fmla="*/ 0 h 5157911"/>
              <a:gd name="connsiteX2" fmla="*/ 4455786 w 4455786"/>
              <a:gd name="connsiteY2" fmla="*/ 5157911 h 5157911"/>
              <a:gd name="connsiteX3" fmla="*/ 7 w 4455786"/>
              <a:gd name="connsiteY3" fmla="*/ 5157911 h 5157911"/>
              <a:gd name="connsiteX4" fmla="*/ 376946 w 4455786"/>
              <a:gd name="connsiteY4" fmla="*/ 2850078 h 5157911"/>
              <a:gd name="connsiteX5" fmla="*/ 7 w 4455786"/>
              <a:gd name="connsiteY5" fmla="*/ 0 h 5157911"/>
              <a:gd name="connsiteX0" fmla="*/ 7 w 4455786"/>
              <a:gd name="connsiteY0" fmla="*/ 0 h 5157911"/>
              <a:gd name="connsiteX1" fmla="*/ 4455786 w 4455786"/>
              <a:gd name="connsiteY1" fmla="*/ 0 h 5157911"/>
              <a:gd name="connsiteX2" fmla="*/ 4455786 w 4455786"/>
              <a:gd name="connsiteY2" fmla="*/ 5157911 h 5157911"/>
              <a:gd name="connsiteX3" fmla="*/ 7 w 4455786"/>
              <a:gd name="connsiteY3" fmla="*/ 5157911 h 5157911"/>
              <a:gd name="connsiteX4" fmla="*/ 376946 w 4455786"/>
              <a:gd name="connsiteY4" fmla="*/ 2850078 h 5157911"/>
              <a:gd name="connsiteX5" fmla="*/ 7 w 4455786"/>
              <a:gd name="connsiteY5" fmla="*/ 0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376942 w 4455782"/>
              <a:gd name="connsiteY4" fmla="*/ 2850078 h 5157911"/>
              <a:gd name="connsiteX5" fmla="*/ 90601 w 4455782"/>
              <a:gd name="connsiteY5" fmla="*/ 10274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487673 w 4455782"/>
              <a:gd name="connsiteY4" fmla="*/ 2839804 h 5157911"/>
              <a:gd name="connsiteX5" fmla="*/ 90601 w 4455782"/>
              <a:gd name="connsiteY5" fmla="*/ 10274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487673 w 4455782"/>
              <a:gd name="connsiteY4" fmla="*/ 2839804 h 5157911"/>
              <a:gd name="connsiteX5" fmla="*/ 90601 w 4455782"/>
              <a:gd name="connsiteY5" fmla="*/ 10274 h 515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5782" h="5157911">
                <a:moveTo>
                  <a:pt x="90601" y="10274"/>
                </a:moveTo>
                <a:lnTo>
                  <a:pt x="4455782" y="0"/>
                </a:lnTo>
                <a:lnTo>
                  <a:pt x="4455782" y="5157911"/>
                </a:lnTo>
                <a:lnTo>
                  <a:pt x="3" y="5157911"/>
                </a:lnTo>
                <a:cubicBezTo>
                  <a:pt x="-1065" y="4340687"/>
                  <a:pt x="416822" y="3821415"/>
                  <a:pt x="487673" y="2839804"/>
                </a:cubicBezTo>
                <a:cubicBezTo>
                  <a:pt x="-210824" y="1465114"/>
                  <a:pt x="89533" y="912354"/>
                  <a:pt x="90601" y="10274"/>
                </a:cubicBezTo>
                <a:close/>
              </a:path>
            </a:pathLst>
          </a:custGeom>
          <a:blipFill dpi="0" rotWithShape="1">
            <a:blip r:embed="rId3"/>
            <a:srcRect/>
            <a:stretch>
              <a:fillRect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平行四边形 21">
            <a:extLst>
              <a:ext uri="{FF2B5EF4-FFF2-40B4-BE49-F238E27FC236}">
                <a16:creationId xmlns:a16="http://schemas.microsoft.com/office/drawing/2014/main" id="{3610DD23-C8DA-E746-9509-14431BE177F7}"/>
              </a:ext>
            </a:extLst>
          </p:cNvPr>
          <p:cNvSpPr/>
          <p:nvPr/>
        </p:nvSpPr>
        <p:spPr>
          <a:xfrm>
            <a:off x="3967823" y="2762351"/>
            <a:ext cx="1989801" cy="2381149"/>
          </a:xfrm>
          <a:prstGeom prst="parallelogram">
            <a:avLst>
              <a:gd name="adj" fmla="val 5465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7" name="矩形 46"/>
          <p:cNvSpPr/>
          <p:nvPr/>
        </p:nvSpPr>
        <p:spPr>
          <a:xfrm>
            <a:off x="887375" y="1803730"/>
            <a:ext cx="3031671" cy="6663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1" name="矩形 50"/>
          <p:cNvSpPr/>
          <p:nvPr/>
        </p:nvSpPr>
        <p:spPr>
          <a:xfrm>
            <a:off x="1814432" y="2475039"/>
            <a:ext cx="2282992" cy="720711"/>
          </a:xfrm>
          <a:prstGeom prst="rect">
            <a:avLst/>
          </a:prstGeom>
        </p:spPr>
        <p:txBody>
          <a:bodyPr wrap="square" lIns="51435" tIns="25718" rIns="51435" bIns="25718" anchor="ctr" anchorCtr="1">
            <a:spAutoFit/>
          </a:bodyPr>
          <a:lstStyle/>
          <a:p>
            <a:pPr>
              <a:lnSpc>
                <a:spcPct val="130000"/>
              </a:lnSpc>
            </a:pPr>
            <a:r>
              <a:rPr lang="en-US" altLang="zh-CN" sz="3600" b="1" dirty="0">
                <a:solidFill>
                  <a:schemeClr val="tx1">
                    <a:lumMod val="75000"/>
                    <a:lumOff val="25000"/>
                  </a:schemeClr>
                </a:solidFill>
                <a:cs typeface="+mn-ea"/>
                <a:sym typeface="+mn-lt"/>
              </a:rPr>
              <a:t>THANKS</a:t>
            </a:r>
            <a:endParaRPr lang="zh-CN" altLang="en-US" sz="3600" b="1" dirty="0">
              <a:solidFill>
                <a:schemeClr val="tx1">
                  <a:lumMod val="75000"/>
                  <a:lumOff val="25000"/>
                </a:schemeClr>
              </a:solidFill>
              <a:cs typeface="+mn-ea"/>
              <a:sym typeface="+mn-lt"/>
            </a:endParaRPr>
          </a:p>
        </p:txBody>
      </p:sp>
      <p:sp>
        <p:nvSpPr>
          <p:cNvPr id="52" name="矩形 51"/>
          <p:cNvSpPr/>
          <p:nvPr/>
        </p:nvSpPr>
        <p:spPr>
          <a:xfrm>
            <a:off x="40614" y="3078201"/>
            <a:ext cx="4131753" cy="716479"/>
          </a:xfrm>
          <a:prstGeom prst="rect">
            <a:avLst/>
          </a:prstGeom>
        </p:spPr>
        <p:txBody>
          <a:bodyPr wrap="square" lIns="51435" tIns="25718" rIns="51435" bIns="25718" anchor="ctr" anchorCtr="1">
            <a:spAutoFit/>
          </a:bodyPr>
          <a:lstStyle/>
          <a:p>
            <a:pPr>
              <a:lnSpc>
                <a:spcPct val="130000"/>
              </a:lnSpc>
            </a:pPr>
            <a:r>
              <a:rPr lang="zh-CN" altLang="en-US" sz="3600" b="1" dirty="0">
                <a:solidFill>
                  <a:schemeClr val="tx1">
                    <a:lumMod val="75000"/>
                    <a:lumOff val="25000"/>
                  </a:schemeClr>
                </a:solidFill>
                <a:cs typeface="+mn-ea"/>
                <a:sym typeface="+mn-lt"/>
              </a:rPr>
              <a:t>感谢您的耐心聆听</a:t>
            </a:r>
          </a:p>
        </p:txBody>
      </p:sp>
      <p:sp>
        <p:nvSpPr>
          <p:cNvPr id="9" name="矩形 8"/>
          <p:cNvSpPr/>
          <p:nvPr/>
        </p:nvSpPr>
        <p:spPr>
          <a:xfrm>
            <a:off x="1097544" y="1773285"/>
            <a:ext cx="2590783" cy="705706"/>
          </a:xfrm>
          <a:prstGeom prst="rect">
            <a:avLst/>
          </a:prstGeom>
        </p:spPr>
        <p:txBody>
          <a:bodyPr wrap="square">
            <a:spAutoFit/>
          </a:bodyPr>
          <a:lstStyle/>
          <a:p>
            <a:pPr>
              <a:lnSpc>
                <a:spcPct val="130000"/>
              </a:lnSpc>
            </a:pPr>
            <a:r>
              <a:rPr lang="en-US" altLang="zh-CN" sz="1600" dirty="0">
                <a:solidFill>
                  <a:schemeClr val="bg1"/>
                </a:solidFill>
                <a:cs typeface="+mn-ea"/>
                <a:sym typeface="+mn-lt"/>
              </a:rPr>
              <a:t>IMPLEMENTATION OF MANAGEMENT SYSTEM</a:t>
            </a:r>
            <a:endParaRPr lang="zh-CN" altLang="en-US" sz="1600" dirty="0">
              <a:solidFill>
                <a:schemeClr val="bg1"/>
              </a:solidFill>
              <a:cs typeface="+mn-ea"/>
              <a:sym typeface="+mn-lt"/>
            </a:endParaRPr>
          </a:p>
        </p:txBody>
      </p:sp>
      <p:sp>
        <p:nvSpPr>
          <p:cNvPr id="53" name="圆角矩形 52"/>
          <p:cNvSpPr/>
          <p:nvPr/>
        </p:nvSpPr>
        <p:spPr>
          <a:xfrm>
            <a:off x="374197" y="3937334"/>
            <a:ext cx="1674680" cy="32138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sp>
        <p:nvSpPr>
          <p:cNvPr id="54" name="圆角矩形 53"/>
          <p:cNvSpPr/>
          <p:nvPr/>
        </p:nvSpPr>
        <p:spPr>
          <a:xfrm>
            <a:off x="2250983" y="3937334"/>
            <a:ext cx="1674680" cy="32138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sp>
        <p:nvSpPr>
          <p:cNvPr id="59" name="矩形 58"/>
          <p:cNvSpPr/>
          <p:nvPr/>
        </p:nvSpPr>
        <p:spPr>
          <a:xfrm>
            <a:off x="642316" y="3964758"/>
            <a:ext cx="1031051" cy="261610"/>
          </a:xfrm>
          <a:prstGeom prst="rect">
            <a:avLst/>
          </a:prstGeom>
        </p:spPr>
        <p:txBody>
          <a:bodyPr wrap="none">
            <a:spAutoFit/>
          </a:bodyPr>
          <a:lstStyle/>
          <a:p>
            <a:r>
              <a:rPr lang="zh-CN" altLang="en-US" sz="1100" dirty="0">
                <a:solidFill>
                  <a:schemeClr val="bg1"/>
                </a:solidFill>
                <a:cs typeface="+mn-ea"/>
                <a:sym typeface="+mn-lt"/>
              </a:rPr>
              <a:t>主讲人：小北</a:t>
            </a:r>
          </a:p>
        </p:txBody>
      </p:sp>
      <p:sp>
        <p:nvSpPr>
          <p:cNvPr id="64" name="矩形 63"/>
          <p:cNvSpPr/>
          <p:nvPr/>
        </p:nvSpPr>
        <p:spPr>
          <a:xfrm>
            <a:off x="2296129" y="3964758"/>
            <a:ext cx="1665841" cy="261610"/>
          </a:xfrm>
          <a:prstGeom prst="rect">
            <a:avLst/>
          </a:prstGeom>
        </p:spPr>
        <p:txBody>
          <a:bodyPr wrap="none">
            <a:spAutoFit/>
          </a:bodyPr>
          <a:lstStyle/>
          <a:p>
            <a:r>
              <a:rPr lang="zh-CN" altLang="en-US" sz="1100" dirty="0">
                <a:solidFill>
                  <a:schemeClr val="bg1"/>
                </a:solidFill>
                <a:cs typeface="+mn-ea"/>
                <a:sym typeface="+mn-lt"/>
              </a:rPr>
              <a:t>时间：</a:t>
            </a:r>
            <a:r>
              <a:rPr lang="en-US" altLang="zh-CN" sz="1100" dirty="0">
                <a:solidFill>
                  <a:schemeClr val="bg1"/>
                </a:solidFill>
                <a:cs typeface="+mn-ea"/>
                <a:sym typeface="+mn-lt"/>
              </a:rPr>
              <a:t>2020</a:t>
            </a:r>
            <a:r>
              <a:rPr lang="zh-CN" altLang="en-US" sz="1100" dirty="0">
                <a:solidFill>
                  <a:schemeClr val="bg1"/>
                </a:solidFill>
                <a:cs typeface="+mn-ea"/>
                <a:sym typeface="+mn-lt"/>
              </a:rPr>
              <a:t>年</a:t>
            </a:r>
            <a:r>
              <a:rPr lang="en-US" altLang="zh-CN" sz="1100" dirty="0">
                <a:solidFill>
                  <a:schemeClr val="bg1"/>
                </a:solidFill>
                <a:cs typeface="+mn-ea"/>
                <a:sym typeface="+mn-lt"/>
              </a:rPr>
              <a:t>xx</a:t>
            </a:r>
            <a:r>
              <a:rPr lang="zh-CN" altLang="en-US" sz="1100" dirty="0">
                <a:solidFill>
                  <a:schemeClr val="bg1"/>
                </a:solidFill>
                <a:cs typeface="+mn-ea"/>
                <a:sym typeface="+mn-lt"/>
              </a:rPr>
              <a:t>月</a:t>
            </a:r>
            <a:r>
              <a:rPr lang="en-US" altLang="zh-CN" sz="1100" dirty="0">
                <a:solidFill>
                  <a:schemeClr val="bg1"/>
                </a:solidFill>
                <a:cs typeface="+mn-ea"/>
                <a:sym typeface="+mn-lt"/>
              </a:rPr>
              <a:t>xx</a:t>
            </a:r>
            <a:r>
              <a:rPr lang="zh-CN" altLang="en-US" sz="1100" dirty="0">
                <a:solidFill>
                  <a:schemeClr val="bg1"/>
                </a:solidFill>
                <a:cs typeface="+mn-ea"/>
                <a:sym typeface="+mn-lt"/>
              </a:rPr>
              <a:t>日</a:t>
            </a:r>
          </a:p>
        </p:txBody>
      </p:sp>
      <p:sp>
        <p:nvSpPr>
          <p:cNvPr id="5" name="平行四边形 4">
            <a:extLst>
              <a:ext uri="{FF2B5EF4-FFF2-40B4-BE49-F238E27FC236}">
                <a16:creationId xmlns:a16="http://schemas.microsoft.com/office/drawing/2014/main" id="{AC655BD5-4D69-8C41-949D-67D8711D2FE4}"/>
              </a:ext>
            </a:extLst>
          </p:cNvPr>
          <p:cNvSpPr/>
          <p:nvPr/>
        </p:nvSpPr>
        <p:spPr>
          <a:xfrm>
            <a:off x="3919046" y="-14411"/>
            <a:ext cx="1315565" cy="1473341"/>
          </a:xfrm>
          <a:prstGeom prst="parallelogram">
            <a:avLst>
              <a:gd name="adj" fmla="val 5465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平行四边形 20">
            <a:extLst>
              <a:ext uri="{FF2B5EF4-FFF2-40B4-BE49-F238E27FC236}">
                <a16:creationId xmlns:a16="http://schemas.microsoft.com/office/drawing/2014/main" id="{E040B9D4-0B9D-EA40-A282-3F5B1AC21D71}"/>
              </a:ext>
            </a:extLst>
          </p:cNvPr>
          <p:cNvSpPr/>
          <p:nvPr/>
        </p:nvSpPr>
        <p:spPr>
          <a:xfrm rot="3251185" flipH="1">
            <a:off x="3337363" y="1674422"/>
            <a:ext cx="3219348" cy="888437"/>
          </a:xfrm>
          <a:prstGeom prst="parallelogram">
            <a:avLst>
              <a:gd name="adj" fmla="val 5465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extLst>
      <p:ext uri="{BB962C8B-B14F-4D97-AF65-F5344CB8AC3E}">
        <p14:creationId xmlns:p14="http://schemas.microsoft.com/office/powerpoint/2010/main" val="18399580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heel(1)">
                                      <p:cBhvr>
                                        <p:cTn id="7" dur="2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1000"/>
                                        <p:tgtEl>
                                          <p:spTgt spid="59"/>
                                        </p:tgtEl>
                                      </p:cBhvr>
                                    </p:animEffect>
                                    <p:anim calcmode="lin" valueType="num">
                                      <p:cBhvr>
                                        <p:cTn id="33" dur="1000" fill="hold"/>
                                        <p:tgtEl>
                                          <p:spTgt spid="59"/>
                                        </p:tgtEl>
                                        <p:attrNameLst>
                                          <p:attrName>ppt_x</p:attrName>
                                        </p:attrNameLst>
                                      </p:cBhvr>
                                      <p:tavLst>
                                        <p:tav tm="0">
                                          <p:val>
                                            <p:strVal val="#ppt_x"/>
                                          </p:val>
                                        </p:tav>
                                        <p:tav tm="100000">
                                          <p:val>
                                            <p:strVal val="#ppt_x"/>
                                          </p:val>
                                        </p:tav>
                                      </p:tavLst>
                                    </p:anim>
                                    <p:anim calcmode="lin" valueType="num">
                                      <p:cBhvr>
                                        <p:cTn id="34" dur="1000" fill="hold"/>
                                        <p:tgtEl>
                                          <p:spTgt spid="5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anim calcmode="lin" valueType="num">
                                      <p:cBhvr>
                                        <p:cTn id="38" dur="1000" fill="hold"/>
                                        <p:tgtEl>
                                          <p:spTgt spid="54"/>
                                        </p:tgtEl>
                                        <p:attrNameLst>
                                          <p:attrName>ppt_x</p:attrName>
                                        </p:attrNameLst>
                                      </p:cBhvr>
                                      <p:tavLst>
                                        <p:tav tm="0">
                                          <p:val>
                                            <p:strVal val="#ppt_x"/>
                                          </p:val>
                                        </p:tav>
                                        <p:tav tm="100000">
                                          <p:val>
                                            <p:strVal val="#ppt_x"/>
                                          </p:val>
                                        </p:tav>
                                      </p:tavLst>
                                    </p:anim>
                                    <p:anim calcmode="lin" valueType="num">
                                      <p:cBhvr>
                                        <p:cTn id="39" dur="1000" fill="hold"/>
                                        <p:tgtEl>
                                          <p:spTgt spid="5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anim calcmode="lin" valueType="num">
                                      <p:cBhvr>
                                        <p:cTn id="43" dur="1000" fill="hold"/>
                                        <p:tgtEl>
                                          <p:spTgt spid="64"/>
                                        </p:tgtEl>
                                        <p:attrNameLst>
                                          <p:attrName>ppt_x</p:attrName>
                                        </p:attrNameLst>
                                      </p:cBhvr>
                                      <p:tavLst>
                                        <p:tav tm="0">
                                          <p:val>
                                            <p:strVal val="#ppt_x"/>
                                          </p:val>
                                        </p:tav>
                                        <p:tav tm="100000">
                                          <p:val>
                                            <p:strVal val="#ppt_x"/>
                                          </p:val>
                                        </p:tav>
                                      </p:tavLst>
                                    </p:anim>
                                    <p:anim calcmode="lin" valueType="num">
                                      <p:cBhvr>
                                        <p:cTn id="4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heel(1)">
                                      <p:cBhvr>
                                        <p:cTn id="4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7" grpId="0" animBg="1"/>
      <p:bldP spid="51" grpId="0"/>
      <p:bldP spid="52" grpId="0"/>
      <p:bldP spid="9" grpId="0"/>
      <p:bldP spid="53" grpId="0" animBg="1"/>
      <p:bldP spid="54" grpId="0" animBg="1"/>
      <p:bldP spid="59" grpId="0"/>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B79435-6ADB-6F47-A5DE-F1E96CFB5063}"/>
              </a:ext>
            </a:extLst>
          </p:cNvPr>
          <p:cNvSpPr/>
          <p:nvPr/>
        </p:nvSpPr>
        <p:spPr>
          <a:xfrm>
            <a:off x="0" y="0"/>
            <a:ext cx="9144000" cy="5143500"/>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矩形 2">
            <a:extLst>
              <a:ext uri="{FF2B5EF4-FFF2-40B4-BE49-F238E27FC236}">
                <a16:creationId xmlns:a16="http://schemas.microsoft.com/office/drawing/2014/main" id="{01CD5B58-B992-4444-B108-BB5140EA482C}"/>
              </a:ext>
            </a:extLst>
          </p:cNvPr>
          <p:cNvSpPr/>
          <p:nvPr/>
        </p:nvSpPr>
        <p:spPr>
          <a:xfrm>
            <a:off x="0" y="946660"/>
            <a:ext cx="9144000" cy="3060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2" name="TextBox 6"/>
          <p:cNvSpPr txBox="1"/>
          <p:nvPr/>
        </p:nvSpPr>
        <p:spPr>
          <a:xfrm>
            <a:off x="2856898" y="1460646"/>
            <a:ext cx="3216265" cy="1044389"/>
          </a:xfrm>
          <a:prstGeom prst="rect">
            <a:avLst/>
          </a:prstGeom>
        </p:spPr>
        <p:txBody>
          <a:bodyPr wrap="square" lIns="51435" tIns="25718" rIns="51435" bIns="25718" anchor="ctr" anchorCtr="1">
            <a:spAutoFit/>
          </a:bodyPr>
          <a:lstStyle>
            <a:defPPr>
              <a:defRPr lang="zh-CN"/>
            </a:defPPr>
            <a:lvl1pPr>
              <a:lnSpc>
                <a:spcPct val="130000"/>
              </a:lnSpc>
              <a:defRPr sz="6000">
                <a:solidFill>
                  <a:srgbClr val="00B0F0"/>
                </a:solidFill>
                <a:latin typeface="思源黑体 CN Heavy" panose="020B0A00000000000000" pitchFamily="34" charset="-122"/>
                <a:ea typeface="思源黑体 CN Heavy" panose="020B0A00000000000000" pitchFamily="34" charset="-122"/>
              </a:defRPr>
            </a:lvl1pPr>
          </a:lstStyle>
          <a:p>
            <a:pPr algn="ctr"/>
            <a:r>
              <a:rPr lang="zh-CN" altLang="en-US" sz="5400" dirty="0">
                <a:solidFill>
                  <a:schemeClr val="accent4">
                    <a:lumMod val="20000"/>
                    <a:lumOff val="80000"/>
                  </a:schemeClr>
                </a:solidFill>
                <a:latin typeface="+mn-lt"/>
                <a:ea typeface="+mn-ea"/>
                <a:cs typeface="+mn-ea"/>
                <a:sym typeface="+mn-lt"/>
              </a:rPr>
              <a:t>现场管理</a:t>
            </a:r>
          </a:p>
        </p:txBody>
      </p:sp>
      <p:sp>
        <p:nvSpPr>
          <p:cNvPr id="84" name="矩形 83"/>
          <p:cNvSpPr/>
          <p:nvPr/>
        </p:nvSpPr>
        <p:spPr>
          <a:xfrm>
            <a:off x="2592403" y="930267"/>
            <a:ext cx="3667362" cy="640176"/>
          </a:xfrm>
          <a:prstGeom prst="rect">
            <a:avLst/>
          </a:prstGeom>
        </p:spPr>
        <p:txBody>
          <a:bodyPr wrap="square" lIns="51435" tIns="25718" rIns="51435" bIns="25718" anchor="ctr" anchorCtr="1">
            <a:spAutoFit/>
          </a:bodyPr>
          <a:lstStyle/>
          <a:p>
            <a:pPr>
              <a:lnSpc>
                <a:spcPct val="130000"/>
              </a:lnSpc>
            </a:pPr>
            <a:r>
              <a:rPr lang="en-US" altLang="zh-CN" sz="3200" b="1" dirty="0">
                <a:solidFill>
                  <a:schemeClr val="accent4">
                    <a:lumMod val="20000"/>
                    <a:lumOff val="80000"/>
                  </a:schemeClr>
                </a:solidFill>
                <a:cs typeface="+mn-ea"/>
                <a:sym typeface="+mn-lt"/>
              </a:rPr>
              <a:t>PART 01</a:t>
            </a:r>
            <a:endParaRPr lang="zh-CN" altLang="en-US" sz="3200" b="1" dirty="0">
              <a:solidFill>
                <a:schemeClr val="accent4">
                  <a:lumMod val="20000"/>
                  <a:lumOff val="80000"/>
                </a:schemeClr>
              </a:solidFill>
              <a:cs typeface="+mn-ea"/>
              <a:sym typeface="+mn-lt"/>
            </a:endParaRPr>
          </a:p>
        </p:txBody>
      </p:sp>
      <p:cxnSp>
        <p:nvCxnSpPr>
          <p:cNvPr id="85" name="直接连接符 84"/>
          <p:cNvCxnSpPr/>
          <p:nvPr/>
        </p:nvCxnSpPr>
        <p:spPr>
          <a:xfrm>
            <a:off x="3259880" y="2505786"/>
            <a:ext cx="2598973" cy="0"/>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27637" y="2750842"/>
            <a:ext cx="1730135" cy="246221"/>
          </a:xfrm>
          <a:prstGeom prst="rect">
            <a:avLst/>
          </a:prstGeom>
          <a:noFill/>
        </p:spPr>
        <p:txBody>
          <a:bodyPr wrap="square" rtlCol="0">
            <a:spAutoFit/>
          </a:bodyPr>
          <a:lstStyle/>
          <a:p>
            <a:pPr marL="171450" indent="-171450">
              <a:buFont typeface="Wingdings" panose="05000000000000000000" pitchFamily="2" charset="2"/>
              <a:buChar char="u"/>
            </a:pPr>
            <a:r>
              <a:rPr lang="zh-CN" altLang="en-US" sz="1000" dirty="0">
                <a:solidFill>
                  <a:schemeClr val="accent4">
                    <a:lumMod val="20000"/>
                    <a:lumOff val="80000"/>
                  </a:schemeClr>
                </a:solidFill>
                <a:cs typeface="+mn-ea"/>
                <a:sym typeface="+mn-lt"/>
              </a:rPr>
              <a:t>秩序管理</a:t>
            </a:r>
          </a:p>
        </p:txBody>
      </p:sp>
      <p:sp>
        <p:nvSpPr>
          <p:cNvPr id="48" name="文本框 47"/>
          <p:cNvSpPr txBox="1"/>
          <p:nvPr/>
        </p:nvSpPr>
        <p:spPr>
          <a:xfrm>
            <a:off x="3027637" y="3007421"/>
            <a:ext cx="2060440"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大宗设备、公共设施管理</a:t>
            </a:r>
          </a:p>
        </p:txBody>
      </p:sp>
      <p:sp>
        <p:nvSpPr>
          <p:cNvPr id="55" name="文本框 54"/>
          <p:cNvSpPr txBox="1"/>
          <p:nvPr/>
        </p:nvSpPr>
        <p:spPr>
          <a:xfrm>
            <a:off x="3027637" y="3264000"/>
            <a:ext cx="2160384"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商家开闭店管理</a:t>
            </a:r>
          </a:p>
        </p:txBody>
      </p:sp>
      <p:sp>
        <p:nvSpPr>
          <p:cNvPr id="56" name="文本框 55"/>
          <p:cNvSpPr txBox="1"/>
          <p:nvPr/>
        </p:nvSpPr>
        <p:spPr>
          <a:xfrm>
            <a:off x="3027637" y="3581138"/>
            <a:ext cx="3471602"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商家营业执照、员工卫生证等各类证照的定期巡查</a:t>
            </a:r>
          </a:p>
        </p:txBody>
      </p:sp>
      <p:sp>
        <p:nvSpPr>
          <p:cNvPr id="57" name="文本框 56"/>
          <p:cNvSpPr txBox="1"/>
          <p:nvPr/>
        </p:nvSpPr>
        <p:spPr>
          <a:xfrm>
            <a:off x="4870567" y="2747011"/>
            <a:ext cx="1730135"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环境管理</a:t>
            </a:r>
          </a:p>
        </p:txBody>
      </p:sp>
      <p:sp>
        <p:nvSpPr>
          <p:cNvPr id="58" name="文本框 57"/>
          <p:cNvSpPr txBox="1"/>
          <p:nvPr/>
        </p:nvSpPr>
        <p:spPr>
          <a:xfrm>
            <a:off x="4870567" y="3003590"/>
            <a:ext cx="2060440"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相关费用催缴</a:t>
            </a:r>
          </a:p>
        </p:txBody>
      </p:sp>
      <p:sp>
        <p:nvSpPr>
          <p:cNvPr id="59" name="文本框 58"/>
          <p:cNvSpPr txBox="1"/>
          <p:nvPr/>
        </p:nvSpPr>
        <p:spPr>
          <a:xfrm>
            <a:off x="4870567" y="3260169"/>
            <a:ext cx="2160384"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商家沟通机制管理</a:t>
            </a:r>
          </a:p>
        </p:txBody>
      </p:sp>
    </p:spTree>
    <p:extLst>
      <p:ext uri="{BB962C8B-B14F-4D97-AF65-F5344CB8AC3E}">
        <p14:creationId xmlns:p14="http://schemas.microsoft.com/office/powerpoint/2010/main" val="15162911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750"/>
                                        <p:tgtEl>
                                          <p:spTgt spid="84"/>
                                        </p:tgtEl>
                                      </p:cBhvr>
                                    </p:animEffect>
                                  </p:childTnLst>
                                </p:cTn>
                              </p:par>
                              <p:par>
                                <p:cTn id="8" presetID="2" presetClass="entr" presetSubtype="2" decel="100000" fill="hold" grpId="0" nodeType="withEffect">
                                  <p:stCondLst>
                                    <p:cond delay="750"/>
                                  </p:stCondLst>
                                  <p:childTnLst>
                                    <p:set>
                                      <p:cBhvr>
                                        <p:cTn id="9" dur="1" fill="hold">
                                          <p:stCondLst>
                                            <p:cond delay="0"/>
                                          </p:stCondLst>
                                        </p:cTn>
                                        <p:tgtEl>
                                          <p:spTgt spid="62"/>
                                        </p:tgtEl>
                                        <p:attrNameLst>
                                          <p:attrName>style.visibility</p:attrName>
                                        </p:attrNameLst>
                                      </p:cBhvr>
                                      <p:to>
                                        <p:strVal val="visible"/>
                                      </p:to>
                                    </p:set>
                                    <p:anim calcmode="lin" valueType="num">
                                      <p:cBhvr additive="base">
                                        <p:cTn id="10" dur="750" fill="hold"/>
                                        <p:tgtEl>
                                          <p:spTgt spid="62"/>
                                        </p:tgtEl>
                                        <p:attrNameLst>
                                          <p:attrName>ppt_x</p:attrName>
                                        </p:attrNameLst>
                                      </p:cBhvr>
                                      <p:tavLst>
                                        <p:tav tm="0">
                                          <p:val>
                                            <p:strVal val="1+#ppt_w/2"/>
                                          </p:val>
                                        </p:tav>
                                        <p:tav tm="100000">
                                          <p:val>
                                            <p:strVal val="#ppt_x"/>
                                          </p:val>
                                        </p:tav>
                                      </p:tavLst>
                                    </p:anim>
                                    <p:anim calcmode="lin" valueType="num">
                                      <p:cBhvr additive="base">
                                        <p:cTn id="11" dur="750" fill="hold"/>
                                        <p:tgtEl>
                                          <p:spTgt spid="62"/>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750"/>
                                        <p:tgtEl>
                                          <p:spTgt spid="57"/>
                                        </p:tgtEl>
                                      </p:cBhvr>
                                    </p:animEffect>
                                    <p:anim calcmode="lin" valueType="num">
                                      <p:cBhvr>
                                        <p:cTn id="25" dur="750" fill="hold"/>
                                        <p:tgtEl>
                                          <p:spTgt spid="57"/>
                                        </p:tgtEl>
                                        <p:attrNameLst>
                                          <p:attrName>ppt_x</p:attrName>
                                        </p:attrNameLst>
                                      </p:cBhvr>
                                      <p:tavLst>
                                        <p:tav tm="0">
                                          <p:val>
                                            <p:strVal val="#ppt_x"/>
                                          </p:val>
                                        </p:tav>
                                        <p:tav tm="100000">
                                          <p:val>
                                            <p:strVal val="#ppt_x"/>
                                          </p:val>
                                        </p:tav>
                                      </p:tavLst>
                                    </p:anim>
                                    <p:anim calcmode="lin" valueType="num">
                                      <p:cBhvr>
                                        <p:cTn id="26" dur="750" fill="hold"/>
                                        <p:tgtEl>
                                          <p:spTgt spid="5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750"/>
                                        <p:tgtEl>
                                          <p:spTgt spid="48"/>
                                        </p:tgtEl>
                                      </p:cBhvr>
                                    </p:animEffect>
                                    <p:anim calcmode="lin" valueType="num">
                                      <p:cBhvr>
                                        <p:cTn id="30" dur="750" fill="hold"/>
                                        <p:tgtEl>
                                          <p:spTgt spid="48"/>
                                        </p:tgtEl>
                                        <p:attrNameLst>
                                          <p:attrName>ppt_x</p:attrName>
                                        </p:attrNameLst>
                                      </p:cBhvr>
                                      <p:tavLst>
                                        <p:tav tm="0">
                                          <p:val>
                                            <p:strVal val="#ppt_x"/>
                                          </p:val>
                                        </p:tav>
                                        <p:tav tm="100000">
                                          <p:val>
                                            <p:strVal val="#ppt_x"/>
                                          </p:val>
                                        </p:tav>
                                      </p:tavLst>
                                    </p:anim>
                                    <p:anim calcmode="lin" valueType="num">
                                      <p:cBhvr>
                                        <p:cTn id="31" dur="750" fill="hold"/>
                                        <p:tgtEl>
                                          <p:spTgt spid="4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750"/>
                                        <p:tgtEl>
                                          <p:spTgt spid="58"/>
                                        </p:tgtEl>
                                      </p:cBhvr>
                                    </p:animEffect>
                                    <p:anim calcmode="lin" valueType="num">
                                      <p:cBhvr>
                                        <p:cTn id="35" dur="750" fill="hold"/>
                                        <p:tgtEl>
                                          <p:spTgt spid="58"/>
                                        </p:tgtEl>
                                        <p:attrNameLst>
                                          <p:attrName>ppt_x</p:attrName>
                                        </p:attrNameLst>
                                      </p:cBhvr>
                                      <p:tavLst>
                                        <p:tav tm="0">
                                          <p:val>
                                            <p:strVal val="#ppt_x"/>
                                          </p:val>
                                        </p:tav>
                                        <p:tav tm="100000">
                                          <p:val>
                                            <p:strVal val="#ppt_x"/>
                                          </p:val>
                                        </p:tav>
                                      </p:tavLst>
                                    </p:anim>
                                    <p:anim calcmode="lin" valueType="num">
                                      <p:cBhvr>
                                        <p:cTn id="36" dur="750" fill="hold"/>
                                        <p:tgtEl>
                                          <p:spTgt spid="5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100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750"/>
                                        <p:tgtEl>
                                          <p:spTgt spid="55"/>
                                        </p:tgtEl>
                                      </p:cBhvr>
                                    </p:animEffect>
                                    <p:anim calcmode="lin" valueType="num">
                                      <p:cBhvr>
                                        <p:cTn id="40" dur="750" fill="hold"/>
                                        <p:tgtEl>
                                          <p:spTgt spid="55"/>
                                        </p:tgtEl>
                                        <p:attrNameLst>
                                          <p:attrName>ppt_x</p:attrName>
                                        </p:attrNameLst>
                                      </p:cBhvr>
                                      <p:tavLst>
                                        <p:tav tm="0">
                                          <p:val>
                                            <p:strVal val="#ppt_x"/>
                                          </p:val>
                                        </p:tav>
                                        <p:tav tm="100000">
                                          <p:val>
                                            <p:strVal val="#ppt_x"/>
                                          </p:val>
                                        </p:tav>
                                      </p:tavLst>
                                    </p:anim>
                                    <p:anim calcmode="lin" valueType="num">
                                      <p:cBhvr>
                                        <p:cTn id="41" dur="75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25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750"/>
                                        <p:tgtEl>
                                          <p:spTgt spid="59"/>
                                        </p:tgtEl>
                                      </p:cBhvr>
                                    </p:animEffect>
                                    <p:anim calcmode="lin" valueType="num">
                                      <p:cBhvr>
                                        <p:cTn id="45" dur="750" fill="hold"/>
                                        <p:tgtEl>
                                          <p:spTgt spid="59"/>
                                        </p:tgtEl>
                                        <p:attrNameLst>
                                          <p:attrName>ppt_x</p:attrName>
                                        </p:attrNameLst>
                                      </p:cBhvr>
                                      <p:tavLst>
                                        <p:tav tm="0">
                                          <p:val>
                                            <p:strVal val="#ppt_x"/>
                                          </p:val>
                                        </p:tav>
                                        <p:tav tm="100000">
                                          <p:val>
                                            <p:strVal val="#ppt_x"/>
                                          </p:val>
                                        </p:tav>
                                      </p:tavLst>
                                    </p:anim>
                                    <p:anim calcmode="lin" valueType="num">
                                      <p:cBhvr>
                                        <p:cTn id="46" dur="750" fill="hold"/>
                                        <p:tgtEl>
                                          <p:spTgt spid="5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150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750"/>
                                        <p:tgtEl>
                                          <p:spTgt spid="56"/>
                                        </p:tgtEl>
                                      </p:cBhvr>
                                    </p:animEffect>
                                    <p:anim calcmode="lin" valueType="num">
                                      <p:cBhvr>
                                        <p:cTn id="50" dur="750" fill="hold"/>
                                        <p:tgtEl>
                                          <p:spTgt spid="56"/>
                                        </p:tgtEl>
                                        <p:attrNameLst>
                                          <p:attrName>ppt_x</p:attrName>
                                        </p:attrNameLst>
                                      </p:cBhvr>
                                      <p:tavLst>
                                        <p:tav tm="0">
                                          <p:val>
                                            <p:strVal val="#ppt_x"/>
                                          </p:val>
                                        </p:tav>
                                        <p:tav tm="100000">
                                          <p:val>
                                            <p:strVal val="#ppt_x"/>
                                          </p:val>
                                        </p:tav>
                                      </p:tavLst>
                                    </p:anim>
                                    <p:anim calcmode="lin" valueType="num">
                                      <p:cBhvr>
                                        <p:cTn id="51" dur="75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P spid="2" grpId="0"/>
      <p:bldP spid="48" grpId="0"/>
      <p:bldP spid="55" grpId="0"/>
      <p:bldP spid="56" grpId="0"/>
      <p:bldP spid="57" grpId="0"/>
      <p:bldP spid="58" grpId="0"/>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520192" y="1384204"/>
            <a:ext cx="1798760" cy="3335742"/>
          </a:xfrm>
          <a:prstGeom prst="rect">
            <a:avLst/>
          </a:prstGeom>
          <a:solidFill>
            <a:schemeClr val="bg1">
              <a:lumMod val="95000"/>
            </a:schemeClr>
          </a:solidFill>
          <a:ln w="38100">
            <a:solidFill>
              <a:srgbClr val="73687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9" name="矩形 8"/>
          <p:cNvSpPr/>
          <p:nvPr/>
        </p:nvSpPr>
        <p:spPr>
          <a:xfrm>
            <a:off x="634246" y="226352"/>
            <a:ext cx="1087477"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秩序管理</a:t>
            </a:r>
          </a:p>
        </p:txBody>
      </p:sp>
      <p:sp>
        <p:nvSpPr>
          <p:cNvPr id="3" name="矩形 2"/>
          <p:cNvSpPr/>
          <p:nvPr/>
        </p:nvSpPr>
        <p:spPr>
          <a:xfrm>
            <a:off x="611941" y="1535892"/>
            <a:ext cx="1640350" cy="164035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7" name="矩形 36"/>
          <p:cNvSpPr/>
          <p:nvPr/>
        </p:nvSpPr>
        <p:spPr>
          <a:xfrm>
            <a:off x="582811" y="3585235"/>
            <a:ext cx="1620695" cy="932179"/>
          </a:xfrm>
          <a:prstGeom prst="rect">
            <a:avLst/>
          </a:prstGeom>
        </p:spPr>
        <p:txBody>
          <a:bodyPr wrap="square" lIns="51435" tIns="25718" rIns="51435" bIns="25718">
            <a:spAutoFit/>
          </a:bodyPr>
          <a:lstStyle/>
          <a:p>
            <a:pPr algn="ctr">
              <a:lnSpc>
                <a:spcPct val="130000"/>
              </a:lnSpc>
            </a:pPr>
            <a:r>
              <a:rPr lang="zh-CN" altLang="en-US" sz="1100" dirty="0">
                <a:solidFill>
                  <a:schemeClr val="tx1">
                    <a:lumMod val="65000"/>
                    <a:lumOff val="35000"/>
                  </a:schemeClr>
                </a:solidFill>
                <a:cs typeface="+mn-ea"/>
                <a:sym typeface="+mn-lt"/>
              </a:rPr>
              <a:t>遵循商业项目自身的统一规定和要求，不得随意装修，应维持本商业项目的整体形象</a:t>
            </a:r>
          </a:p>
        </p:txBody>
      </p:sp>
      <p:sp>
        <p:nvSpPr>
          <p:cNvPr id="38" name="矩形 37"/>
          <p:cNvSpPr/>
          <p:nvPr/>
        </p:nvSpPr>
        <p:spPr>
          <a:xfrm>
            <a:off x="565575" y="3237666"/>
            <a:ext cx="1620695" cy="278154"/>
          </a:xfrm>
          <a:prstGeom prst="rect">
            <a:avLst/>
          </a:prstGeom>
        </p:spPr>
        <p:txBody>
          <a:bodyPr wrap="square" lIns="51435" tIns="25718" rIns="51435" bIns="25718">
            <a:spAutoFit/>
          </a:bodyPr>
          <a:lstStyle/>
          <a:p>
            <a:pPr algn="ctr">
              <a:lnSpc>
                <a:spcPct val="130000"/>
              </a:lnSpc>
            </a:pPr>
            <a:r>
              <a:rPr lang="zh-CN" altLang="en-US" sz="1200" b="1" dirty="0">
                <a:solidFill>
                  <a:schemeClr val="tx1">
                    <a:lumMod val="75000"/>
                    <a:lumOff val="25000"/>
                  </a:schemeClr>
                </a:solidFill>
                <a:cs typeface="+mn-ea"/>
                <a:sym typeface="+mn-lt"/>
              </a:rPr>
              <a:t>店铺装潢</a:t>
            </a:r>
          </a:p>
        </p:txBody>
      </p:sp>
      <p:sp>
        <p:nvSpPr>
          <p:cNvPr id="45" name="矩形 44"/>
          <p:cNvSpPr/>
          <p:nvPr/>
        </p:nvSpPr>
        <p:spPr>
          <a:xfrm>
            <a:off x="3802277" y="418182"/>
            <a:ext cx="1493959" cy="370871"/>
          </a:xfrm>
          <a:prstGeom prst="rect">
            <a:avLst/>
          </a:prstGeom>
        </p:spPr>
        <p:txBody>
          <a:bodyPr wrap="square" lIns="68580" tIns="34290" rIns="68580" bIns="34290">
            <a:spAutoFit/>
          </a:bodyPr>
          <a:lstStyle/>
          <a:p>
            <a:pPr algn="ctr">
              <a:lnSpc>
                <a:spcPct val="130000"/>
              </a:lnSpc>
            </a:pPr>
            <a:r>
              <a:rPr lang="zh-CN" altLang="en-US" sz="1600" b="1" dirty="0">
                <a:solidFill>
                  <a:schemeClr val="tx1">
                    <a:lumMod val="75000"/>
                    <a:lumOff val="25000"/>
                  </a:schemeClr>
                </a:solidFill>
                <a:cs typeface="+mn-ea"/>
                <a:sym typeface="+mn-lt"/>
              </a:rPr>
              <a:t>现场管理</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01</a:t>
            </a:r>
            <a:endParaRPr lang="zh-CN" altLang="en-US" sz="1600" dirty="0">
              <a:solidFill>
                <a:schemeClr val="tx1">
                  <a:lumMod val="75000"/>
                  <a:lumOff val="25000"/>
                </a:schemeClr>
              </a:solidFill>
              <a:cs typeface="+mn-ea"/>
              <a:sym typeface="+mn-lt"/>
            </a:endParaRPr>
          </a:p>
        </p:txBody>
      </p:sp>
      <p:sp>
        <p:nvSpPr>
          <p:cNvPr id="48" name="矩形 47"/>
          <p:cNvSpPr/>
          <p:nvPr/>
        </p:nvSpPr>
        <p:spPr>
          <a:xfrm>
            <a:off x="2608869" y="1384204"/>
            <a:ext cx="1798760" cy="3335742"/>
          </a:xfrm>
          <a:prstGeom prst="rect">
            <a:avLst/>
          </a:prstGeom>
          <a:solidFill>
            <a:schemeClr val="bg1">
              <a:lumMod val="95000"/>
            </a:schemeClr>
          </a:solidFill>
          <a:ln w="38100">
            <a:solidFill>
              <a:srgbClr val="73687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0" name="矩形 49"/>
          <p:cNvSpPr/>
          <p:nvPr/>
        </p:nvSpPr>
        <p:spPr>
          <a:xfrm>
            <a:off x="2671488" y="3585235"/>
            <a:ext cx="1620695" cy="699423"/>
          </a:xfrm>
          <a:prstGeom prst="rect">
            <a:avLst/>
          </a:prstGeom>
        </p:spPr>
        <p:txBody>
          <a:bodyPr wrap="square" lIns="51435" tIns="25718" rIns="51435" bIns="25718">
            <a:spAutoFit/>
          </a:bodyPr>
          <a:lstStyle/>
          <a:p>
            <a:pPr algn="ctr">
              <a:lnSpc>
                <a:spcPct val="130000"/>
              </a:lnSpc>
            </a:pPr>
            <a:r>
              <a:rPr lang="zh-CN" altLang="en-US" sz="1100" dirty="0">
                <a:solidFill>
                  <a:schemeClr val="tx1">
                    <a:lumMod val="65000"/>
                    <a:lumOff val="35000"/>
                  </a:schemeClr>
                </a:solidFill>
                <a:cs typeface="+mn-ea"/>
                <a:sym typeface="+mn-lt"/>
              </a:rPr>
              <a:t>按规定对商品进行陈列摆放，不得占用过道和乱堆乱放</a:t>
            </a:r>
          </a:p>
        </p:txBody>
      </p:sp>
      <p:sp>
        <p:nvSpPr>
          <p:cNvPr id="51" name="矩形 50"/>
          <p:cNvSpPr/>
          <p:nvPr/>
        </p:nvSpPr>
        <p:spPr>
          <a:xfrm>
            <a:off x="2654252" y="3237666"/>
            <a:ext cx="1620695" cy="278154"/>
          </a:xfrm>
          <a:prstGeom prst="rect">
            <a:avLst/>
          </a:prstGeom>
        </p:spPr>
        <p:txBody>
          <a:bodyPr wrap="square" lIns="51435" tIns="25718" rIns="51435" bIns="25718">
            <a:spAutoFit/>
          </a:bodyPr>
          <a:lstStyle/>
          <a:p>
            <a:pPr algn="ctr">
              <a:lnSpc>
                <a:spcPct val="130000"/>
              </a:lnSpc>
            </a:pPr>
            <a:r>
              <a:rPr lang="zh-CN" altLang="en-US" sz="1200" b="1" dirty="0">
                <a:solidFill>
                  <a:schemeClr val="tx1">
                    <a:lumMod val="75000"/>
                    <a:lumOff val="25000"/>
                  </a:schemeClr>
                </a:solidFill>
                <a:cs typeface="+mn-ea"/>
                <a:sym typeface="+mn-lt"/>
              </a:rPr>
              <a:t>商品陈列</a:t>
            </a:r>
          </a:p>
        </p:txBody>
      </p:sp>
      <p:sp>
        <p:nvSpPr>
          <p:cNvPr id="52" name="矩形 51"/>
          <p:cNvSpPr/>
          <p:nvPr/>
        </p:nvSpPr>
        <p:spPr>
          <a:xfrm>
            <a:off x="2688074" y="1543883"/>
            <a:ext cx="1640350" cy="1632359"/>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3" name="矩形 52"/>
          <p:cNvSpPr/>
          <p:nvPr/>
        </p:nvSpPr>
        <p:spPr>
          <a:xfrm>
            <a:off x="4650139" y="1384204"/>
            <a:ext cx="1798760" cy="3335742"/>
          </a:xfrm>
          <a:prstGeom prst="rect">
            <a:avLst/>
          </a:prstGeom>
          <a:solidFill>
            <a:schemeClr val="bg1">
              <a:lumMod val="95000"/>
            </a:schemeClr>
          </a:solidFill>
          <a:ln w="38100">
            <a:solidFill>
              <a:srgbClr val="73687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4" name="矩形 53"/>
          <p:cNvSpPr/>
          <p:nvPr/>
        </p:nvSpPr>
        <p:spPr>
          <a:xfrm>
            <a:off x="4712758" y="3585235"/>
            <a:ext cx="1620695" cy="699423"/>
          </a:xfrm>
          <a:prstGeom prst="rect">
            <a:avLst/>
          </a:prstGeom>
        </p:spPr>
        <p:txBody>
          <a:bodyPr wrap="square" lIns="51435" tIns="25718" rIns="51435" bIns="25718">
            <a:spAutoFit/>
          </a:bodyPr>
          <a:lstStyle/>
          <a:p>
            <a:pPr algn="ctr">
              <a:lnSpc>
                <a:spcPct val="130000"/>
              </a:lnSpc>
            </a:pPr>
            <a:r>
              <a:rPr lang="zh-CN" altLang="en-US" sz="1100" dirty="0">
                <a:solidFill>
                  <a:schemeClr val="tx1">
                    <a:lumMod val="65000"/>
                    <a:lumOff val="35000"/>
                  </a:schemeClr>
                </a:solidFill>
                <a:cs typeface="+mn-ea"/>
                <a:sym typeface="+mn-lt"/>
              </a:rPr>
              <a:t>店内品牌和商品文字宣传、</a:t>
            </a:r>
            <a:r>
              <a:rPr lang="en-US" altLang="zh-CN" sz="1100" dirty="0">
                <a:solidFill>
                  <a:schemeClr val="tx1">
                    <a:lumMod val="65000"/>
                    <a:lumOff val="35000"/>
                  </a:schemeClr>
                </a:solidFill>
                <a:cs typeface="+mn-ea"/>
                <a:sym typeface="+mn-lt"/>
              </a:rPr>
              <a:t>POP</a:t>
            </a:r>
            <a:r>
              <a:rPr lang="zh-CN" altLang="en-US" sz="1100" dirty="0">
                <a:solidFill>
                  <a:schemeClr val="tx1">
                    <a:lumMod val="65000"/>
                    <a:lumOff val="35000"/>
                  </a:schemeClr>
                </a:solidFill>
                <a:cs typeface="+mn-ea"/>
                <a:sym typeface="+mn-lt"/>
              </a:rPr>
              <a:t>等，按规定设计展示、不得乱贴乱挂</a:t>
            </a:r>
          </a:p>
        </p:txBody>
      </p:sp>
      <p:sp>
        <p:nvSpPr>
          <p:cNvPr id="55" name="矩形 54"/>
          <p:cNvSpPr/>
          <p:nvPr/>
        </p:nvSpPr>
        <p:spPr>
          <a:xfrm>
            <a:off x="4695522" y="3237666"/>
            <a:ext cx="1620695" cy="278154"/>
          </a:xfrm>
          <a:prstGeom prst="rect">
            <a:avLst/>
          </a:prstGeom>
        </p:spPr>
        <p:txBody>
          <a:bodyPr wrap="square" lIns="51435" tIns="25718" rIns="51435" bIns="25718">
            <a:spAutoFit/>
          </a:bodyPr>
          <a:lstStyle/>
          <a:p>
            <a:pPr algn="ctr">
              <a:lnSpc>
                <a:spcPct val="130000"/>
              </a:lnSpc>
            </a:pPr>
            <a:r>
              <a:rPr lang="zh-CN" altLang="en-US" sz="1200" b="1" dirty="0">
                <a:solidFill>
                  <a:schemeClr val="tx1">
                    <a:lumMod val="75000"/>
                    <a:lumOff val="25000"/>
                  </a:schemeClr>
                </a:solidFill>
                <a:cs typeface="+mn-ea"/>
                <a:sym typeface="+mn-lt"/>
              </a:rPr>
              <a:t>宣传物料</a:t>
            </a:r>
          </a:p>
        </p:txBody>
      </p:sp>
      <p:sp>
        <p:nvSpPr>
          <p:cNvPr id="57" name="矩形 56"/>
          <p:cNvSpPr/>
          <p:nvPr/>
        </p:nvSpPr>
        <p:spPr>
          <a:xfrm>
            <a:off x="4733339" y="1570599"/>
            <a:ext cx="1632359" cy="1632359"/>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8" name="矩形 57"/>
          <p:cNvSpPr/>
          <p:nvPr/>
        </p:nvSpPr>
        <p:spPr>
          <a:xfrm>
            <a:off x="6691409" y="1384204"/>
            <a:ext cx="1798760" cy="3335742"/>
          </a:xfrm>
          <a:prstGeom prst="rect">
            <a:avLst/>
          </a:prstGeom>
          <a:solidFill>
            <a:schemeClr val="bg1">
              <a:lumMod val="95000"/>
            </a:schemeClr>
          </a:solidFill>
          <a:ln w="38100">
            <a:solidFill>
              <a:srgbClr val="73687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9" name="矩形 58"/>
          <p:cNvSpPr/>
          <p:nvPr/>
        </p:nvSpPr>
        <p:spPr>
          <a:xfrm>
            <a:off x="6754028" y="3585235"/>
            <a:ext cx="1620695" cy="919483"/>
          </a:xfrm>
          <a:prstGeom prst="rect">
            <a:avLst/>
          </a:prstGeom>
        </p:spPr>
        <p:txBody>
          <a:bodyPr wrap="square" lIns="51435" tIns="25718" rIns="51435" bIns="25718">
            <a:spAutoFit/>
          </a:bodyPr>
          <a:lstStyle/>
          <a:p>
            <a:pPr algn="ctr">
              <a:lnSpc>
                <a:spcPct val="130000"/>
              </a:lnSpc>
            </a:pPr>
            <a:r>
              <a:rPr lang="zh-CN" altLang="en-US" sz="1100" dirty="0">
                <a:solidFill>
                  <a:schemeClr val="tx1">
                    <a:lumMod val="65000"/>
                    <a:lumOff val="35000"/>
                  </a:schemeClr>
                </a:solidFill>
                <a:cs typeface="+mn-ea"/>
                <a:sym typeface="+mn-lt"/>
              </a:rPr>
              <a:t>促销活动应遵守商业项目的统一规定和要求，不得破坏商业卖场正常的经营秩序</a:t>
            </a:r>
          </a:p>
        </p:txBody>
      </p:sp>
      <p:sp>
        <p:nvSpPr>
          <p:cNvPr id="60" name="矩形 59"/>
          <p:cNvSpPr/>
          <p:nvPr/>
        </p:nvSpPr>
        <p:spPr>
          <a:xfrm>
            <a:off x="6736792" y="3237666"/>
            <a:ext cx="1620695" cy="278154"/>
          </a:xfrm>
          <a:prstGeom prst="rect">
            <a:avLst/>
          </a:prstGeom>
        </p:spPr>
        <p:txBody>
          <a:bodyPr wrap="square" lIns="51435" tIns="25718" rIns="51435" bIns="25718">
            <a:spAutoFit/>
          </a:bodyPr>
          <a:lstStyle/>
          <a:p>
            <a:pPr algn="ctr">
              <a:lnSpc>
                <a:spcPct val="130000"/>
              </a:lnSpc>
            </a:pPr>
            <a:r>
              <a:rPr lang="zh-CN" altLang="en-US" sz="1200" b="1" dirty="0">
                <a:solidFill>
                  <a:schemeClr val="tx1">
                    <a:lumMod val="75000"/>
                    <a:lumOff val="25000"/>
                  </a:schemeClr>
                </a:solidFill>
                <a:cs typeface="+mn-ea"/>
                <a:sym typeface="+mn-lt"/>
              </a:rPr>
              <a:t>促销活动</a:t>
            </a:r>
          </a:p>
        </p:txBody>
      </p:sp>
      <p:sp>
        <p:nvSpPr>
          <p:cNvPr id="61" name="矩形 60"/>
          <p:cNvSpPr/>
          <p:nvPr/>
        </p:nvSpPr>
        <p:spPr>
          <a:xfrm>
            <a:off x="6774609" y="1570599"/>
            <a:ext cx="1632359" cy="1632359"/>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0832" y="94529"/>
            <a:ext cx="954280" cy="956144"/>
          </a:xfrm>
          <a:prstGeom prst="rect">
            <a:avLst/>
          </a:prstGeom>
        </p:spPr>
      </p:pic>
    </p:spTree>
    <p:extLst>
      <p:ext uri="{BB962C8B-B14F-4D97-AF65-F5344CB8AC3E}">
        <p14:creationId xmlns:p14="http://schemas.microsoft.com/office/powerpoint/2010/main" val="15784754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65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400"/>
                            </p:stCondLst>
                            <p:childTnLst>
                              <p:par>
                                <p:cTn id="17" presetID="50" presetClass="entr" presetSubtype="0" decel="10000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750" fill="hold"/>
                                        <p:tgtEl>
                                          <p:spTgt spid="38"/>
                                        </p:tgtEl>
                                        <p:attrNameLst>
                                          <p:attrName>ppt_w</p:attrName>
                                        </p:attrNameLst>
                                      </p:cBhvr>
                                      <p:tavLst>
                                        <p:tav tm="0">
                                          <p:val>
                                            <p:strVal val="#ppt_w+.3"/>
                                          </p:val>
                                        </p:tav>
                                        <p:tav tm="100000">
                                          <p:val>
                                            <p:strVal val="#ppt_w"/>
                                          </p:val>
                                        </p:tav>
                                      </p:tavLst>
                                    </p:anim>
                                    <p:anim calcmode="lin" valueType="num">
                                      <p:cBhvr>
                                        <p:cTn id="20" dur="750" fill="hold"/>
                                        <p:tgtEl>
                                          <p:spTgt spid="38"/>
                                        </p:tgtEl>
                                        <p:attrNameLst>
                                          <p:attrName>ppt_h</p:attrName>
                                        </p:attrNameLst>
                                      </p:cBhvr>
                                      <p:tavLst>
                                        <p:tav tm="0">
                                          <p:val>
                                            <p:strVal val="#ppt_h"/>
                                          </p:val>
                                        </p:tav>
                                        <p:tav tm="100000">
                                          <p:val>
                                            <p:strVal val="#ppt_h"/>
                                          </p:val>
                                        </p:tav>
                                      </p:tavLst>
                                    </p:anim>
                                    <p:animEffect transition="in" filter="fade">
                                      <p:cBhvr>
                                        <p:cTn id="21" dur="750"/>
                                        <p:tgtEl>
                                          <p:spTgt spid="38"/>
                                        </p:tgtEl>
                                      </p:cBhvr>
                                    </p:animEffect>
                                  </p:childTnLst>
                                </p:cTn>
                              </p:par>
                            </p:childTnLst>
                          </p:cTn>
                        </p:par>
                        <p:par>
                          <p:cTn id="22" fill="hold">
                            <p:stCondLst>
                              <p:cond delay="2150"/>
                            </p:stCondLst>
                            <p:childTnLst>
                              <p:par>
                                <p:cTn id="23" presetID="22" presetClass="entr" presetSubtype="1"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1000"/>
                                        <p:tgtEl>
                                          <p:spTgt spid="37"/>
                                        </p:tgtEl>
                                      </p:cBhvr>
                                    </p:animEffect>
                                  </p:childTnLst>
                                </p:cTn>
                              </p:par>
                              <p:par>
                                <p:cTn id="26" presetID="47"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anim calcmode="lin" valueType="num">
                                      <p:cBhvr>
                                        <p:cTn id="29" dur="750" fill="hold"/>
                                        <p:tgtEl>
                                          <p:spTgt spid="47"/>
                                        </p:tgtEl>
                                        <p:attrNameLst>
                                          <p:attrName>ppt_x</p:attrName>
                                        </p:attrNameLst>
                                      </p:cBhvr>
                                      <p:tavLst>
                                        <p:tav tm="0">
                                          <p:val>
                                            <p:strVal val="#ppt_x"/>
                                          </p:val>
                                        </p:tav>
                                        <p:tav tm="100000">
                                          <p:val>
                                            <p:strVal val="#ppt_x"/>
                                          </p:val>
                                        </p:tav>
                                      </p:tavLst>
                                    </p:anim>
                                    <p:anim calcmode="lin" valueType="num">
                                      <p:cBhvr>
                                        <p:cTn id="30" dur="750" fill="hold"/>
                                        <p:tgtEl>
                                          <p:spTgt spid="47"/>
                                        </p:tgtEl>
                                        <p:attrNameLst>
                                          <p:attrName>ppt_y</p:attrName>
                                        </p:attrNameLst>
                                      </p:cBhvr>
                                      <p:tavLst>
                                        <p:tav tm="0">
                                          <p:val>
                                            <p:strVal val="#ppt_y-.1"/>
                                          </p:val>
                                        </p:tav>
                                        <p:tav tm="100000">
                                          <p:val>
                                            <p:strVal val="#ppt_y"/>
                                          </p:val>
                                        </p:tav>
                                      </p:tavLst>
                                    </p:anim>
                                  </p:childTnLst>
                                </p:cTn>
                              </p:par>
                            </p:childTnLst>
                          </p:cTn>
                        </p:par>
                        <p:par>
                          <p:cTn id="31" fill="hold">
                            <p:stCondLst>
                              <p:cond delay="3150"/>
                            </p:stCondLst>
                            <p:childTnLst>
                              <p:par>
                                <p:cTn id="32" presetID="50" presetClass="entr" presetSubtype="0" decel="100000" fill="hold" grpId="0" nodeType="after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p:cTn id="34" dur="750" fill="hold"/>
                                        <p:tgtEl>
                                          <p:spTgt spid="51"/>
                                        </p:tgtEl>
                                        <p:attrNameLst>
                                          <p:attrName>ppt_w</p:attrName>
                                        </p:attrNameLst>
                                      </p:cBhvr>
                                      <p:tavLst>
                                        <p:tav tm="0">
                                          <p:val>
                                            <p:strVal val="#ppt_w+.3"/>
                                          </p:val>
                                        </p:tav>
                                        <p:tav tm="100000">
                                          <p:val>
                                            <p:strVal val="#ppt_w"/>
                                          </p:val>
                                        </p:tav>
                                      </p:tavLst>
                                    </p:anim>
                                    <p:anim calcmode="lin" valueType="num">
                                      <p:cBhvr>
                                        <p:cTn id="35" dur="750" fill="hold"/>
                                        <p:tgtEl>
                                          <p:spTgt spid="51"/>
                                        </p:tgtEl>
                                        <p:attrNameLst>
                                          <p:attrName>ppt_h</p:attrName>
                                        </p:attrNameLst>
                                      </p:cBhvr>
                                      <p:tavLst>
                                        <p:tav tm="0">
                                          <p:val>
                                            <p:strVal val="#ppt_h"/>
                                          </p:val>
                                        </p:tav>
                                        <p:tav tm="100000">
                                          <p:val>
                                            <p:strVal val="#ppt_h"/>
                                          </p:val>
                                        </p:tav>
                                      </p:tavLst>
                                    </p:anim>
                                    <p:animEffect transition="in" filter="fade">
                                      <p:cBhvr>
                                        <p:cTn id="36" dur="750"/>
                                        <p:tgtEl>
                                          <p:spTgt spid="51"/>
                                        </p:tgtEl>
                                      </p:cBhvr>
                                    </p:animEffect>
                                  </p:childTnLst>
                                </p:cTn>
                              </p:par>
                            </p:childTnLst>
                          </p:cTn>
                        </p:par>
                        <p:par>
                          <p:cTn id="37" fill="hold">
                            <p:stCondLst>
                              <p:cond delay="3900"/>
                            </p:stCondLst>
                            <p:childTnLst>
                              <p:par>
                                <p:cTn id="38" presetID="22" presetClass="entr" presetSubtype="1"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up)">
                                      <p:cBhvr>
                                        <p:cTn id="40" dur="1000"/>
                                        <p:tgtEl>
                                          <p:spTgt spid="50"/>
                                        </p:tgtEl>
                                      </p:cBhvr>
                                    </p:animEffect>
                                  </p:childTnLst>
                                </p:cTn>
                              </p:par>
                            </p:childTnLst>
                          </p:cTn>
                        </p:par>
                        <p:par>
                          <p:cTn id="41" fill="hold">
                            <p:stCondLst>
                              <p:cond delay="4900"/>
                            </p:stCondLst>
                            <p:childTnLst>
                              <p:par>
                                <p:cTn id="42" presetID="42" presetClass="entr" presetSubtype="0" fill="hold" grpId="0" nodeType="after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750"/>
                                        <p:tgtEl>
                                          <p:spTgt spid="52"/>
                                        </p:tgtEl>
                                      </p:cBhvr>
                                    </p:animEffect>
                                    <p:anim calcmode="lin" valueType="num">
                                      <p:cBhvr>
                                        <p:cTn id="45" dur="750" fill="hold"/>
                                        <p:tgtEl>
                                          <p:spTgt spid="52"/>
                                        </p:tgtEl>
                                        <p:attrNameLst>
                                          <p:attrName>ppt_x</p:attrName>
                                        </p:attrNameLst>
                                      </p:cBhvr>
                                      <p:tavLst>
                                        <p:tav tm="0">
                                          <p:val>
                                            <p:strVal val="#ppt_x"/>
                                          </p:val>
                                        </p:tav>
                                        <p:tav tm="100000">
                                          <p:val>
                                            <p:strVal val="#ppt_x"/>
                                          </p:val>
                                        </p:tav>
                                      </p:tavLst>
                                    </p:anim>
                                    <p:anim calcmode="lin" valueType="num">
                                      <p:cBhvr>
                                        <p:cTn id="46" dur="750" fill="hold"/>
                                        <p:tgtEl>
                                          <p:spTgt spid="52"/>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750"/>
                                        <p:tgtEl>
                                          <p:spTgt spid="48"/>
                                        </p:tgtEl>
                                      </p:cBhvr>
                                    </p:animEffect>
                                    <p:anim calcmode="lin" valueType="num">
                                      <p:cBhvr>
                                        <p:cTn id="50" dur="750" fill="hold"/>
                                        <p:tgtEl>
                                          <p:spTgt spid="48"/>
                                        </p:tgtEl>
                                        <p:attrNameLst>
                                          <p:attrName>ppt_x</p:attrName>
                                        </p:attrNameLst>
                                      </p:cBhvr>
                                      <p:tavLst>
                                        <p:tav tm="0">
                                          <p:val>
                                            <p:strVal val="#ppt_x"/>
                                          </p:val>
                                        </p:tav>
                                        <p:tav tm="100000">
                                          <p:val>
                                            <p:strVal val="#ppt_x"/>
                                          </p:val>
                                        </p:tav>
                                      </p:tavLst>
                                    </p:anim>
                                    <p:anim calcmode="lin" valueType="num">
                                      <p:cBhvr>
                                        <p:cTn id="51" dur="750" fill="hold"/>
                                        <p:tgtEl>
                                          <p:spTgt spid="48"/>
                                        </p:tgtEl>
                                        <p:attrNameLst>
                                          <p:attrName>ppt_y</p:attrName>
                                        </p:attrNameLst>
                                      </p:cBhvr>
                                      <p:tavLst>
                                        <p:tav tm="0">
                                          <p:val>
                                            <p:strVal val="#ppt_y-.1"/>
                                          </p:val>
                                        </p:tav>
                                        <p:tav tm="100000">
                                          <p:val>
                                            <p:strVal val="#ppt_y"/>
                                          </p:val>
                                        </p:tav>
                                      </p:tavLst>
                                    </p:anim>
                                  </p:childTnLst>
                                </p:cTn>
                              </p:par>
                            </p:childTnLst>
                          </p:cTn>
                        </p:par>
                        <p:par>
                          <p:cTn id="52" fill="hold">
                            <p:stCondLst>
                              <p:cond delay="5650"/>
                            </p:stCondLst>
                            <p:childTnLst>
                              <p:par>
                                <p:cTn id="53" presetID="50" presetClass="entr" presetSubtype="0" decel="10000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750" fill="hold"/>
                                        <p:tgtEl>
                                          <p:spTgt spid="55"/>
                                        </p:tgtEl>
                                        <p:attrNameLst>
                                          <p:attrName>ppt_w</p:attrName>
                                        </p:attrNameLst>
                                      </p:cBhvr>
                                      <p:tavLst>
                                        <p:tav tm="0">
                                          <p:val>
                                            <p:strVal val="#ppt_w+.3"/>
                                          </p:val>
                                        </p:tav>
                                        <p:tav tm="100000">
                                          <p:val>
                                            <p:strVal val="#ppt_w"/>
                                          </p:val>
                                        </p:tav>
                                      </p:tavLst>
                                    </p:anim>
                                    <p:anim calcmode="lin" valueType="num">
                                      <p:cBhvr>
                                        <p:cTn id="56" dur="750" fill="hold"/>
                                        <p:tgtEl>
                                          <p:spTgt spid="55"/>
                                        </p:tgtEl>
                                        <p:attrNameLst>
                                          <p:attrName>ppt_h</p:attrName>
                                        </p:attrNameLst>
                                      </p:cBhvr>
                                      <p:tavLst>
                                        <p:tav tm="0">
                                          <p:val>
                                            <p:strVal val="#ppt_h"/>
                                          </p:val>
                                        </p:tav>
                                        <p:tav tm="100000">
                                          <p:val>
                                            <p:strVal val="#ppt_h"/>
                                          </p:val>
                                        </p:tav>
                                      </p:tavLst>
                                    </p:anim>
                                    <p:animEffect transition="in" filter="fade">
                                      <p:cBhvr>
                                        <p:cTn id="57" dur="750"/>
                                        <p:tgtEl>
                                          <p:spTgt spid="55"/>
                                        </p:tgtEl>
                                      </p:cBhvr>
                                    </p:animEffect>
                                  </p:childTnLst>
                                </p:cTn>
                              </p:par>
                            </p:childTnLst>
                          </p:cTn>
                        </p:par>
                        <p:par>
                          <p:cTn id="58" fill="hold">
                            <p:stCondLst>
                              <p:cond delay="6400"/>
                            </p:stCondLst>
                            <p:childTnLst>
                              <p:par>
                                <p:cTn id="59" presetID="22" presetClass="entr" presetSubtype="1"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up)">
                                      <p:cBhvr>
                                        <p:cTn id="61" dur="1000"/>
                                        <p:tgtEl>
                                          <p:spTgt spid="54"/>
                                        </p:tgtEl>
                                      </p:cBhvr>
                                    </p:animEffect>
                                  </p:childTnLst>
                                </p:cTn>
                              </p:par>
                              <p:par>
                                <p:cTn id="62" presetID="47"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750"/>
                                        <p:tgtEl>
                                          <p:spTgt spid="53"/>
                                        </p:tgtEl>
                                      </p:cBhvr>
                                    </p:animEffect>
                                    <p:anim calcmode="lin" valueType="num">
                                      <p:cBhvr>
                                        <p:cTn id="65" dur="750" fill="hold"/>
                                        <p:tgtEl>
                                          <p:spTgt spid="53"/>
                                        </p:tgtEl>
                                        <p:attrNameLst>
                                          <p:attrName>ppt_x</p:attrName>
                                        </p:attrNameLst>
                                      </p:cBhvr>
                                      <p:tavLst>
                                        <p:tav tm="0">
                                          <p:val>
                                            <p:strVal val="#ppt_x"/>
                                          </p:val>
                                        </p:tav>
                                        <p:tav tm="100000">
                                          <p:val>
                                            <p:strVal val="#ppt_x"/>
                                          </p:val>
                                        </p:tav>
                                      </p:tavLst>
                                    </p:anim>
                                    <p:anim calcmode="lin" valueType="num">
                                      <p:cBhvr>
                                        <p:cTn id="66" dur="750" fill="hold"/>
                                        <p:tgtEl>
                                          <p:spTgt spid="53"/>
                                        </p:tgtEl>
                                        <p:attrNameLst>
                                          <p:attrName>ppt_y</p:attrName>
                                        </p:attrNameLst>
                                      </p:cBhvr>
                                      <p:tavLst>
                                        <p:tav tm="0">
                                          <p:val>
                                            <p:strVal val="#ppt_y-.1"/>
                                          </p:val>
                                        </p:tav>
                                        <p:tav tm="100000">
                                          <p:val>
                                            <p:strVal val="#ppt_y"/>
                                          </p:val>
                                        </p:tav>
                                      </p:tavLst>
                                    </p:anim>
                                  </p:childTnLst>
                                </p:cTn>
                              </p:par>
                            </p:childTnLst>
                          </p:cTn>
                        </p:par>
                        <p:par>
                          <p:cTn id="67" fill="hold">
                            <p:stCondLst>
                              <p:cond delay="7400"/>
                            </p:stCondLst>
                            <p:childTnLst>
                              <p:par>
                                <p:cTn id="68" presetID="42" presetClass="entr"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750"/>
                                        <p:tgtEl>
                                          <p:spTgt spid="57"/>
                                        </p:tgtEl>
                                      </p:cBhvr>
                                    </p:animEffect>
                                    <p:anim calcmode="lin" valueType="num">
                                      <p:cBhvr>
                                        <p:cTn id="71" dur="750" fill="hold"/>
                                        <p:tgtEl>
                                          <p:spTgt spid="57"/>
                                        </p:tgtEl>
                                        <p:attrNameLst>
                                          <p:attrName>ppt_x</p:attrName>
                                        </p:attrNameLst>
                                      </p:cBhvr>
                                      <p:tavLst>
                                        <p:tav tm="0">
                                          <p:val>
                                            <p:strVal val="#ppt_x"/>
                                          </p:val>
                                        </p:tav>
                                        <p:tav tm="100000">
                                          <p:val>
                                            <p:strVal val="#ppt_x"/>
                                          </p:val>
                                        </p:tav>
                                      </p:tavLst>
                                    </p:anim>
                                    <p:anim calcmode="lin" valueType="num">
                                      <p:cBhvr>
                                        <p:cTn id="72" dur="750" fill="hold"/>
                                        <p:tgtEl>
                                          <p:spTgt spid="57"/>
                                        </p:tgtEl>
                                        <p:attrNameLst>
                                          <p:attrName>ppt_y</p:attrName>
                                        </p:attrNameLst>
                                      </p:cBhvr>
                                      <p:tavLst>
                                        <p:tav tm="0">
                                          <p:val>
                                            <p:strVal val="#ppt_y+.1"/>
                                          </p:val>
                                        </p:tav>
                                        <p:tav tm="100000">
                                          <p:val>
                                            <p:strVal val="#ppt_y"/>
                                          </p:val>
                                        </p:tav>
                                      </p:tavLst>
                                    </p:anim>
                                  </p:childTnLst>
                                </p:cTn>
                              </p:par>
                            </p:childTnLst>
                          </p:cTn>
                        </p:par>
                        <p:par>
                          <p:cTn id="73" fill="hold">
                            <p:stCondLst>
                              <p:cond delay="8150"/>
                            </p:stCondLst>
                            <p:childTnLst>
                              <p:par>
                                <p:cTn id="74" presetID="50" presetClass="entr" presetSubtype="0" decel="100000" fill="hold" grpId="0" nodeType="afterEffect">
                                  <p:stCondLst>
                                    <p:cond delay="0"/>
                                  </p:stCondLst>
                                  <p:childTnLst>
                                    <p:set>
                                      <p:cBhvr>
                                        <p:cTn id="75" dur="1" fill="hold">
                                          <p:stCondLst>
                                            <p:cond delay="0"/>
                                          </p:stCondLst>
                                        </p:cTn>
                                        <p:tgtEl>
                                          <p:spTgt spid="60"/>
                                        </p:tgtEl>
                                        <p:attrNameLst>
                                          <p:attrName>style.visibility</p:attrName>
                                        </p:attrNameLst>
                                      </p:cBhvr>
                                      <p:to>
                                        <p:strVal val="visible"/>
                                      </p:to>
                                    </p:set>
                                    <p:anim calcmode="lin" valueType="num">
                                      <p:cBhvr>
                                        <p:cTn id="76" dur="750" fill="hold"/>
                                        <p:tgtEl>
                                          <p:spTgt spid="60"/>
                                        </p:tgtEl>
                                        <p:attrNameLst>
                                          <p:attrName>ppt_w</p:attrName>
                                        </p:attrNameLst>
                                      </p:cBhvr>
                                      <p:tavLst>
                                        <p:tav tm="0">
                                          <p:val>
                                            <p:strVal val="#ppt_w+.3"/>
                                          </p:val>
                                        </p:tav>
                                        <p:tav tm="100000">
                                          <p:val>
                                            <p:strVal val="#ppt_w"/>
                                          </p:val>
                                        </p:tav>
                                      </p:tavLst>
                                    </p:anim>
                                    <p:anim calcmode="lin" valueType="num">
                                      <p:cBhvr>
                                        <p:cTn id="77" dur="750" fill="hold"/>
                                        <p:tgtEl>
                                          <p:spTgt spid="60"/>
                                        </p:tgtEl>
                                        <p:attrNameLst>
                                          <p:attrName>ppt_h</p:attrName>
                                        </p:attrNameLst>
                                      </p:cBhvr>
                                      <p:tavLst>
                                        <p:tav tm="0">
                                          <p:val>
                                            <p:strVal val="#ppt_h"/>
                                          </p:val>
                                        </p:tav>
                                        <p:tav tm="100000">
                                          <p:val>
                                            <p:strVal val="#ppt_h"/>
                                          </p:val>
                                        </p:tav>
                                      </p:tavLst>
                                    </p:anim>
                                    <p:animEffect transition="in" filter="fade">
                                      <p:cBhvr>
                                        <p:cTn id="78" dur="750"/>
                                        <p:tgtEl>
                                          <p:spTgt spid="60"/>
                                        </p:tgtEl>
                                      </p:cBhvr>
                                    </p:animEffect>
                                  </p:childTnLst>
                                </p:cTn>
                              </p:par>
                            </p:childTnLst>
                          </p:cTn>
                        </p:par>
                        <p:par>
                          <p:cTn id="79" fill="hold">
                            <p:stCondLst>
                              <p:cond delay="8900"/>
                            </p:stCondLst>
                            <p:childTnLst>
                              <p:par>
                                <p:cTn id="80" presetID="22" presetClass="entr" presetSubtype="1" fill="hold" grpId="0" nodeType="after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wipe(up)">
                                      <p:cBhvr>
                                        <p:cTn id="82" dur="1000"/>
                                        <p:tgtEl>
                                          <p:spTgt spid="59"/>
                                        </p:tgtEl>
                                      </p:cBhvr>
                                    </p:animEffect>
                                  </p:childTnLst>
                                </p:cTn>
                              </p:par>
                              <p:par>
                                <p:cTn id="83" presetID="47"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fade">
                                      <p:cBhvr>
                                        <p:cTn id="85" dur="750"/>
                                        <p:tgtEl>
                                          <p:spTgt spid="58"/>
                                        </p:tgtEl>
                                      </p:cBhvr>
                                    </p:animEffect>
                                    <p:anim calcmode="lin" valueType="num">
                                      <p:cBhvr>
                                        <p:cTn id="86" dur="750" fill="hold"/>
                                        <p:tgtEl>
                                          <p:spTgt spid="58"/>
                                        </p:tgtEl>
                                        <p:attrNameLst>
                                          <p:attrName>ppt_x</p:attrName>
                                        </p:attrNameLst>
                                      </p:cBhvr>
                                      <p:tavLst>
                                        <p:tav tm="0">
                                          <p:val>
                                            <p:strVal val="#ppt_x"/>
                                          </p:val>
                                        </p:tav>
                                        <p:tav tm="100000">
                                          <p:val>
                                            <p:strVal val="#ppt_x"/>
                                          </p:val>
                                        </p:tav>
                                      </p:tavLst>
                                    </p:anim>
                                    <p:anim calcmode="lin" valueType="num">
                                      <p:cBhvr>
                                        <p:cTn id="87" dur="750" fill="hold"/>
                                        <p:tgtEl>
                                          <p:spTgt spid="58"/>
                                        </p:tgtEl>
                                        <p:attrNameLst>
                                          <p:attrName>ppt_y</p:attrName>
                                        </p:attrNameLst>
                                      </p:cBhvr>
                                      <p:tavLst>
                                        <p:tav tm="0">
                                          <p:val>
                                            <p:strVal val="#ppt_y-.1"/>
                                          </p:val>
                                        </p:tav>
                                        <p:tav tm="100000">
                                          <p:val>
                                            <p:strVal val="#ppt_y"/>
                                          </p:val>
                                        </p:tav>
                                      </p:tavLst>
                                    </p:anim>
                                  </p:childTnLst>
                                </p:cTn>
                              </p:par>
                            </p:childTnLst>
                          </p:cTn>
                        </p:par>
                        <p:par>
                          <p:cTn id="88" fill="hold">
                            <p:stCondLst>
                              <p:cond delay="9900"/>
                            </p:stCondLst>
                            <p:childTnLst>
                              <p:par>
                                <p:cTn id="89" presetID="42" presetClass="entr" presetSubtype="0" fill="hold" grpId="0" nodeType="after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750"/>
                                        <p:tgtEl>
                                          <p:spTgt spid="61"/>
                                        </p:tgtEl>
                                      </p:cBhvr>
                                    </p:animEffect>
                                    <p:anim calcmode="lin" valueType="num">
                                      <p:cBhvr>
                                        <p:cTn id="92" dur="750" fill="hold"/>
                                        <p:tgtEl>
                                          <p:spTgt spid="61"/>
                                        </p:tgtEl>
                                        <p:attrNameLst>
                                          <p:attrName>ppt_x</p:attrName>
                                        </p:attrNameLst>
                                      </p:cBhvr>
                                      <p:tavLst>
                                        <p:tav tm="0">
                                          <p:val>
                                            <p:strVal val="#ppt_x"/>
                                          </p:val>
                                        </p:tav>
                                        <p:tav tm="100000">
                                          <p:val>
                                            <p:strVal val="#ppt_x"/>
                                          </p:val>
                                        </p:tav>
                                      </p:tavLst>
                                    </p:anim>
                                    <p:anim calcmode="lin" valueType="num">
                                      <p:cBhvr>
                                        <p:cTn id="93" dur="7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9" grpId="0"/>
      <p:bldP spid="3" grpId="0" animBg="1"/>
      <p:bldP spid="37" grpId="0"/>
      <p:bldP spid="38" grpId="0"/>
      <p:bldP spid="48" grpId="0" animBg="1"/>
      <p:bldP spid="50" grpId="0"/>
      <p:bldP spid="51" grpId="0"/>
      <p:bldP spid="52" grpId="0" animBg="1"/>
      <p:bldP spid="53" grpId="0" animBg="1"/>
      <p:bldP spid="54" grpId="0"/>
      <p:bldP spid="55" grpId="0"/>
      <p:bldP spid="57" grpId="0" animBg="1"/>
      <p:bldP spid="58" grpId="0" animBg="1"/>
      <p:bldP spid="59" grpId="0"/>
      <p:bldP spid="60" grpId="0"/>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700699" y="524500"/>
            <a:ext cx="1493959" cy="362343"/>
          </a:xfrm>
          <a:prstGeom prst="rect">
            <a:avLst/>
          </a:prstGeom>
        </p:spPr>
        <p:txBody>
          <a:bodyPr wrap="square" lIns="68580" tIns="34290" rIns="68580" bIns="34290">
            <a:spAutoFit/>
          </a:bodyPr>
          <a:lstStyle/>
          <a:p>
            <a:pPr algn="ctr">
              <a:lnSpc>
                <a:spcPct val="130000"/>
              </a:lnSpc>
            </a:pPr>
            <a:r>
              <a:rPr lang="zh-CN" altLang="en-US" sz="1600" b="1" dirty="0">
                <a:solidFill>
                  <a:schemeClr val="tx1">
                    <a:lumMod val="75000"/>
                    <a:lumOff val="25000"/>
                  </a:schemeClr>
                </a:solidFill>
                <a:cs typeface="+mn-ea"/>
                <a:sym typeface="+mn-lt"/>
              </a:rPr>
              <a:t>巡场管理</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02</a:t>
            </a:r>
            <a:endParaRPr lang="zh-CN" altLang="en-US" sz="1600" dirty="0">
              <a:solidFill>
                <a:schemeClr val="tx1">
                  <a:lumMod val="75000"/>
                  <a:lumOff val="25000"/>
                </a:schemeClr>
              </a:solidFill>
              <a:cs typeface="+mn-ea"/>
              <a:sym typeface="+mn-lt"/>
            </a:endParaRPr>
          </a:p>
        </p:txBody>
      </p:sp>
      <p:sp>
        <p:nvSpPr>
          <p:cNvPr id="56" name="矩形 55"/>
          <p:cNvSpPr/>
          <p:nvPr/>
        </p:nvSpPr>
        <p:spPr>
          <a:xfrm>
            <a:off x="1615789" y="1337719"/>
            <a:ext cx="2084910" cy="892168"/>
          </a:xfrm>
          <a:prstGeom prst="rect">
            <a:avLst/>
          </a:prstGeom>
        </p:spPr>
        <p:txBody>
          <a:bodyPr wrap="square" lIns="51435" tIns="25718" rIns="51435" bIns="25718">
            <a:spAutoFit/>
          </a:bodyPr>
          <a:lstStyle/>
          <a:p>
            <a:pPr>
              <a:lnSpc>
                <a:spcPct val="130000"/>
              </a:lnSpc>
            </a:pPr>
            <a:r>
              <a:rPr lang="zh-CN" altLang="en-US" dirty="0">
                <a:solidFill>
                  <a:schemeClr val="tx1">
                    <a:lumMod val="65000"/>
                    <a:lumOff val="35000"/>
                  </a:schemeClr>
                </a:solidFill>
                <a:cs typeface="+mn-ea"/>
                <a:sym typeface="+mn-lt"/>
              </a:rPr>
              <a:t>制定巡场路线、巡场管理制度，不留死角，每日运营专员进行巡场；</a:t>
            </a:r>
          </a:p>
        </p:txBody>
      </p:sp>
      <p:sp>
        <p:nvSpPr>
          <p:cNvPr id="57" name="矩形 56"/>
          <p:cNvSpPr/>
          <p:nvPr/>
        </p:nvSpPr>
        <p:spPr>
          <a:xfrm>
            <a:off x="5321563" y="1191203"/>
            <a:ext cx="2084910" cy="892168"/>
          </a:xfrm>
          <a:prstGeom prst="rect">
            <a:avLst/>
          </a:prstGeom>
        </p:spPr>
        <p:txBody>
          <a:bodyPr wrap="square" lIns="51435" tIns="25718" rIns="51435" bIns="25718">
            <a:spAutoFit/>
          </a:bodyPr>
          <a:lstStyle/>
          <a:p>
            <a:pPr algn="r">
              <a:lnSpc>
                <a:spcPct val="130000"/>
              </a:lnSpc>
            </a:pPr>
            <a:r>
              <a:rPr lang="zh-CN" altLang="en-US" dirty="0">
                <a:solidFill>
                  <a:schemeClr val="tx1">
                    <a:lumMod val="65000"/>
                    <a:lumOff val="35000"/>
                  </a:schemeClr>
                </a:solidFill>
                <a:cs typeface="+mn-ea"/>
                <a:sym typeface="+mn-lt"/>
              </a:rPr>
              <a:t>对商业内的可疑人员进行检查防范，巡场中发现的问题须立即解决；</a:t>
            </a:r>
          </a:p>
        </p:txBody>
      </p:sp>
      <p:sp>
        <p:nvSpPr>
          <p:cNvPr id="58" name="矩形 57"/>
          <p:cNvSpPr/>
          <p:nvPr/>
        </p:nvSpPr>
        <p:spPr>
          <a:xfrm>
            <a:off x="1218829" y="3047909"/>
            <a:ext cx="2084910" cy="309253"/>
          </a:xfrm>
          <a:prstGeom prst="rect">
            <a:avLst/>
          </a:prstGeom>
        </p:spPr>
        <p:txBody>
          <a:bodyPr wrap="square" lIns="51435" tIns="25718" rIns="51435" bIns="25718">
            <a:spAutoFit/>
          </a:bodyPr>
          <a:lstStyle/>
          <a:p>
            <a:pPr>
              <a:lnSpc>
                <a:spcPct val="130000"/>
              </a:lnSpc>
            </a:pPr>
            <a:r>
              <a:rPr lang="zh-CN" altLang="en-US" dirty="0">
                <a:solidFill>
                  <a:schemeClr val="tx1">
                    <a:lumMod val="65000"/>
                    <a:lumOff val="35000"/>
                  </a:schemeClr>
                </a:solidFill>
                <a:cs typeface="+mn-ea"/>
                <a:sym typeface="+mn-lt"/>
              </a:rPr>
              <a:t>监督检查装修商户的安全；</a:t>
            </a:r>
          </a:p>
        </p:txBody>
      </p:sp>
      <p:sp>
        <p:nvSpPr>
          <p:cNvPr id="59" name="矩形 58"/>
          <p:cNvSpPr/>
          <p:nvPr/>
        </p:nvSpPr>
        <p:spPr>
          <a:xfrm>
            <a:off x="6020470" y="2674390"/>
            <a:ext cx="2233077" cy="892168"/>
          </a:xfrm>
          <a:prstGeom prst="rect">
            <a:avLst/>
          </a:prstGeom>
        </p:spPr>
        <p:txBody>
          <a:bodyPr wrap="square" lIns="51435" tIns="25718" rIns="51435" bIns="25718">
            <a:spAutoFit/>
          </a:bodyPr>
          <a:lstStyle/>
          <a:p>
            <a:pPr algn="r">
              <a:lnSpc>
                <a:spcPct val="130000"/>
              </a:lnSpc>
            </a:pPr>
            <a:r>
              <a:rPr lang="zh-CN" altLang="en-US" dirty="0">
                <a:solidFill>
                  <a:schemeClr val="tx1">
                    <a:lumMod val="65000"/>
                    <a:lumOff val="35000"/>
                  </a:schemeClr>
                </a:solidFill>
                <a:cs typeface="+mn-ea"/>
                <a:sym typeface="+mn-lt"/>
              </a:rPr>
              <a:t>须对本周内的 </a:t>
            </a:r>
            <a:r>
              <a:rPr lang="en-US" altLang="zh-CN" dirty="0">
                <a:solidFill>
                  <a:schemeClr val="tx1">
                    <a:lumMod val="65000"/>
                    <a:lumOff val="35000"/>
                  </a:schemeClr>
                </a:solidFill>
                <a:cs typeface="+mn-ea"/>
                <a:sym typeface="+mn-lt"/>
              </a:rPr>
              <a:t>《</a:t>
            </a:r>
            <a:r>
              <a:rPr lang="zh-CN" altLang="en-US" dirty="0">
                <a:solidFill>
                  <a:schemeClr val="tx1">
                    <a:lumMod val="65000"/>
                    <a:lumOff val="35000"/>
                  </a:schemeClr>
                </a:solidFill>
                <a:cs typeface="+mn-ea"/>
                <a:sym typeface="+mn-lt"/>
              </a:rPr>
              <a:t>日常运营巡视记录表</a:t>
            </a:r>
            <a:r>
              <a:rPr lang="en-US" altLang="zh-CN" dirty="0">
                <a:solidFill>
                  <a:schemeClr val="tx1">
                    <a:lumMod val="65000"/>
                    <a:lumOff val="35000"/>
                  </a:schemeClr>
                </a:solidFill>
                <a:cs typeface="+mn-ea"/>
                <a:sym typeface="+mn-lt"/>
              </a:rPr>
              <a:t>》 </a:t>
            </a:r>
            <a:r>
              <a:rPr lang="zh-CN" altLang="en-US" dirty="0">
                <a:solidFill>
                  <a:schemeClr val="tx1">
                    <a:lumMod val="65000"/>
                    <a:lumOff val="35000"/>
                  </a:schemeClr>
                </a:solidFill>
                <a:cs typeface="+mn-ea"/>
                <a:sym typeface="+mn-lt"/>
              </a:rPr>
              <a:t>中记录的问题跟进解决并汇总分析；</a:t>
            </a:r>
          </a:p>
        </p:txBody>
      </p:sp>
      <p:sp>
        <p:nvSpPr>
          <p:cNvPr id="34" name="PA-A000320141231H44PPSH-2734"/>
          <p:cNvSpPr>
            <a:spLocks/>
          </p:cNvSpPr>
          <p:nvPr>
            <p:custDataLst>
              <p:tags r:id="rId1"/>
            </p:custDataLst>
          </p:nvPr>
        </p:nvSpPr>
        <p:spPr bwMode="auto">
          <a:xfrm>
            <a:off x="3484064" y="1071945"/>
            <a:ext cx="2356081" cy="3811322"/>
          </a:xfrm>
          <a:custGeom>
            <a:avLst/>
            <a:gdLst>
              <a:gd name="T0" fmla="*/ 110365619 w 3976"/>
              <a:gd name="T1" fmla="*/ 455804409 h 7842"/>
              <a:gd name="T2" fmla="*/ 109304530 w 3976"/>
              <a:gd name="T3" fmla="*/ 381981165 h 7842"/>
              <a:gd name="T4" fmla="*/ 108361178 w 3976"/>
              <a:gd name="T5" fmla="*/ 331349267 h 7842"/>
              <a:gd name="T6" fmla="*/ 113726098 w 3976"/>
              <a:gd name="T7" fmla="*/ 315652330 h 7842"/>
              <a:gd name="T8" fmla="*/ 129939079 w 3976"/>
              <a:gd name="T9" fmla="*/ 315416209 h 7842"/>
              <a:gd name="T10" fmla="*/ 132709902 w 3976"/>
              <a:gd name="T11" fmla="*/ 296060369 h 7842"/>
              <a:gd name="T12" fmla="*/ 158355917 w 3976"/>
              <a:gd name="T13" fmla="*/ 302846658 h 7842"/>
              <a:gd name="T14" fmla="*/ 178813496 w 3976"/>
              <a:gd name="T15" fmla="*/ 285320270 h 7842"/>
              <a:gd name="T16" fmla="*/ 199684004 w 3976"/>
              <a:gd name="T17" fmla="*/ 275347320 h 7842"/>
              <a:gd name="T18" fmla="*/ 203693128 w 3976"/>
              <a:gd name="T19" fmla="*/ 266023703 h 7842"/>
              <a:gd name="T20" fmla="*/ 182173975 w 3976"/>
              <a:gd name="T21" fmla="*/ 265315583 h 7842"/>
              <a:gd name="T22" fmla="*/ 188364509 w 3976"/>
              <a:gd name="T23" fmla="*/ 259827473 h 7842"/>
              <a:gd name="T24" fmla="*/ 213361878 w 3976"/>
              <a:gd name="T25" fmla="*/ 246726894 h 7842"/>
              <a:gd name="T26" fmla="*/ 234232143 w 3976"/>
              <a:gd name="T27" fmla="*/ 229200505 h 7842"/>
              <a:gd name="T28" fmla="*/ 207466293 w 3976"/>
              <a:gd name="T29" fmla="*/ 230911896 h 7842"/>
              <a:gd name="T30" fmla="*/ 189956264 w 3976"/>
              <a:gd name="T31" fmla="*/ 228610446 h 7842"/>
              <a:gd name="T32" fmla="*/ 173330597 w 3976"/>
              <a:gd name="T33" fmla="*/ 227135176 h 7842"/>
              <a:gd name="T34" fmla="*/ 183412276 w 3976"/>
              <a:gd name="T35" fmla="*/ 169952867 h 7842"/>
              <a:gd name="T36" fmla="*/ 178872486 w 3976"/>
              <a:gd name="T37" fmla="*/ 165940270 h 7842"/>
              <a:gd name="T38" fmla="*/ 159475995 w 3976"/>
              <a:gd name="T39" fmla="*/ 181755268 h 7842"/>
              <a:gd name="T40" fmla="*/ 141907219 w 3976"/>
              <a:gd name="T41" fmla="*/ 181047148 h 7842"/>
              <a:gd name="T42" fmla="*/ 143793680 w 3976"/>
              <a:gd name="T43" fmla="*/ 177329459 h 7842"/>
              <a:gd name="T44" fmla="*/ 158709613 w 3976"/>
              <a:gd name="T45" fmla="*/ 164582818 h 7842"/>
              <a:gd name="T46" fmla="*/ 181702541 w 3976"/>
              <a:gd name="T47" fmla="*/ 100260524 h 7842"/>
              <a:gd name="T48" fmla="*/ 125222562 w 3976"/>
              <a:gd name="T49" fmla="*/ 68689315 h 7842"/>
              <a:gd name="T50" fmla="*/ 115200116 w 3976"/>
              <a:gd name="T51" fmla="*/ 46441966 h 7842"/>
              <a:gd name="T52" fmla="*/ 105413386 w 3976"/>
              <a:gd name="T53" fmla="*/ 1947269 h 7842"/>
              <a:gd name="T54" fmla="*/ 102760300 w 3976"/>
              <a:gd name="T55" fmla="*/ 2360480 h 7842"/>
              <a:gd name="T56" fmla="*/ 94329608 w 3976"/>
              <a:gd name="T57" fmla="*/ 30449878 h 7842"/>
              <a:gd name="T58" fmla="*/ 86016896 w 3976"/>
              <a:gd name="T59" fmla="*/ 26555098 h 7842"/>
              <a:gd name="T60" fmla="*/ 94624314 w 3976"/>
              <a:gd name="T61" fmla="*/ 47917236 h 7842"/>
              <a:gd name="T62" fmla="*/ 81300379 w 3976"/>
              <a:gd name="T63" fmla="*/ 38121377 h 7842"/>
              <a:gd name="T64" fmla="*/ 84601868 w 3976"/>
              <a:gd name="T65" fmla="*/ 48684386 h 7842"/>
              <a:gd name="T66" fmla="*/ 71336679 w 3976"/>
              <a:gd name="T67" fmla="*/ 89048183 h 7842"/>
              <a:gd name="T68" fmla="*/ 61373223 w 3976"/>
              <a:gd name="T69" fmla="*/ 93533265 h 7842"/>
              <a:gd name="T70" fmla="*/ 58012744 w 3976"/>
              <a:gd name="T71" fmla="*/ 94949505 h 7842"/>
              <a:gd name="T72" fmla="*/ 74520431 w 3976"/>
              <a:gd name="T73" fmla="*/ 114246071 h 7842"/>
              <a:gd name="T74" fmla="*/ 75463783 w 3976"/>
              <a:gd name="T75" fmla="*/ 122861811 h 7842"/>
              <a:gd name="T76" fmla="*/ 36729550 w 3976"/>
              <a:gd name="T77" fmla="*/ 100083433 h 7842"/>
              <a:gd name="T78" fmla="*/ 38616254 w 3976"/>
              <a:gd name="T79" fmla="*/ 112180742 h 7842"/>
              <a:gd name="T80" fmla="*/ 41799763 w 3976"/>
              <a:gd name="T81" fmla="*/ 124455142 h 7842"/>
              <a:gd name="T82" fmla="*/ 32956385 w 3976"/>
              <a:gd name="T83" fmla="*/ 118967031 h 7842"/>
              <a:gd name="T84" fmla="*/ 29065240 w 3976"/>
              <a:gd name="T85" fmla="*/ 124750293 h 7842"/>
              <a:gd name="T86" fmla="*/ 33605030 w 3976"/>
              <a:gd name="T87" fmla="*/ 138676809 h 7842"/>
              <a:gd name="T88" fmla="*/ 45867877 w 3976"/>
              <a:gd name="T89" fmla="*/ 194324818 h 7842"/>
              <a:gd name="T90" fmla="*/ 43509497 w 3976"/>
              <a:gd name="T91" fmla="*/ 238052123 h 7842"/>
              <a:gd name="T92" fmla="*/ 22344283 w 3976"/>
              <a:gd name="T93" fmla="*/ 238229214 h 7842"/>
              <a:gd name="T94" fmla="*/ 9963457 w 3976"/>
              <a:gd name="T95" fmla="*/ 230852865 h 7842"/>
              <a:gd name="T96" fmla="*/ 23995027 w 3976"/>
              <a:gd name="T97" fmla="*/ 243481203 h 7842"/>
              <a:gd name="T98" fmla="*/ 13795611 w 3976"/>
              <a:gd name="T99" fmla="*/ 240943632 h 7842"/>
              <a:gd name="T100" fmla="*/ 589656 w 3976"/>
              <a:gd name="T101" fmla="*/ 230970926 h 7842"/>
              <a:gd name="T102" fmla="*/ 4834496 w 3976"/>
              <a:gd name="T103" fmla="*/ 261066622 h 7842"/>
              <a:gd name="T104" fmla="*/ 15092660 w 3976"/>
              <a:gd name="T105" fmla="*/ 276586712 h 7842"/>
              <a:gd name="T106" fmla="*/ 45867877 w 3976"/>
              <a:gd name="T107" fmla="*/ 279773372 h 7842"/>
              <a:gd name="T108" fmla="*/ 26412397 w 3976"/>
              <a:gd name="T109" fmla="*/ 288861111 h 7842"/>
              <a:gd name="T110" fmla="*/ 26766093 w 3976"/>
              <a:gd name="T111" fmla="*/ 291634560 h 7842"/>
              <a:gd name="T112" fmla="*/ 44865535 w 3976"/>
              <a:gd name="T113" fmla="*/ 304204111 h 7842"/>
              <a:gd name="T114" fmla="*/ 47400642 w 3976"/>
              <a:gd name="T115" fmla="*/ 305089078 h 7842"/>
              <a:gd name="T116" fmla="*/ 71867345 w 3976"/>
              <a:gd name="T117" fmla="*/ 305207138 h 78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76" h="7842">
                <a:moveTo>
                  <a:pt x="1605" y="5154"/>
                </a:moveTo>
                <a:lnTo>
                  <a:pt x="1605" y="5154"/>
                </a:lnTo>
                <a:lnTo>
                  <a:pt x="1605" y="6956"/>
                </a:lnTo>
                <a:lnTo>
                  <a:pt x="1604" y="6985"/>
                </a:lnTo>
                <a:lnTo>
                  <a:pt x="1601" y="7028"/>
                </a:lnTo>
                <a:lnTo>
                  <a:pt x="1594" y="7082"/>
                </a:lnTo>
                <a:lnTo>
                  <a:pt x="1587" y="7145"/>
                </a:lnTo>
                <a:lnTo>
                  <a:pt x="1568" y="7289"/>
                </a:lnTo>
                <a:lnTo>
                  <a:pt x="1546" y="7443"/>
                </a:lnTo>
                <a:lnTo>
                  <a:pt x="1506" y="7721"/>
                </a:lnTo>
                <a:lnTo>
                  <a:pt x="1488" y="7842"/>
                </a:lnTo>
                <a:lnTo>
                  <a:pt x="1872" y="7724"/>
                </a:lnTo>
                <a:lnTo>
                  <a:pt x="1875" y="7604"/>
                </a:lnTo>
                <a:lnTo>
                  <a:pt x="1879" y="7474"/>
                </a:lnTo>
                <a:lnTo>
                  <a:pt x="1882" y="7314"/>
                </a:lnTo>
                <a:lnTo>
                  <a:pt x="1884" y="7140"/>
                </a:lnTo>
                <a:lnTo>
                  <a:pt x="1884" y="7052"/>
                </a:lnTo>
                <a:lnTo>
                  <a:pt x="1883" y="6964"/>
                </a:lnTo>
                <a:lnTo>
                  <a:pt x="1882" y="6880"/>
                </a:lnTo>
                <a:lnTo>
                  <a:pt x="1880" y="6800"/>
                </a:lnTo>
                <a:lnTo>
                  <a:pt x="1876" y="6726"/>
                </a:lnTo>
                <a:lnTo>
                  <a:pt x="1872" y="6661"/>
                </a:lnTo>
                <a:lnTo>
                  <a:pt x="1854" y="6473"/>
                </a:lnTo>
                <a:lnTo>
                  <a:pt x="1849" y="6412"/>
                </a:lnTo>
                <a:lnTo>
                  <a:pt x="1846" y="6362"/>
                </a:lnTo>
                <a:lnTo>
                  <a:pt x="1844" y="6315"/>
                </a:lnTo>
                <a:lnTo>
                  <a:pt x="1843" y="6266"/>
                </a:lnTo>
                <a:lnTo>
                  <a:pt x="1841" y="6129"/>
                </a:lnTo>
                <a:lnTo>
                  <a:pt x="1840" y="6038"/>
                </a:lnTo>
                <a:lnTo>
                  <a:pt x="1838" y="5943"/>
                </a:lnTo>
                <a:lnTo>
                  <a:pt x="1835" y="5848"/>
                </a:lnTo>
                <a:lnTo>
                  <a:pt x="1834" y="5753"/>
                </a:lnTo>
                <a:lnTo>
                  <a:pt x="1835" y="5706"/>
                </a:lnTo>
                <a:lnTo>
                  <a:pt x="1836" y="5660"/>
                </a:lnTo>
                <a:lnTo>
                  <a:pt x="1838" y="5615"/>
                </a:lnTo>
                <a:lnTo>
                  <a:pt x="1841" y="5572"/>
                </a:lnTo>
                <a:lnTo>
                  <a:pt x="1847" y="5531"/>
                </a:lnTo>
                <a:lnTo>
                  <a:pt x="1853" y="5492"/>
                </a:lnTo>
                <a:lnTo>
                  <a:pt x="1861" y="5455"/>
                </a:lnTo>
                <a:lnTo>
                  <a:pt x="1866" y="5437"/>
                </a:lnTo>
                <a:lnTo>
                  <a:pt x="1872" y="5421"/>
                </a:lnTo>
                <a:lnTo>
                  <a:pt x="1877" y="5404"/>
                </a:lnTo>
                <a:lnTo>
                  <a:pt x="1886" y="5391"/>
                </a:lnTo>
                <a:lnTo>
                  <a:pt x="1894" y="5378"/>
                </a:lnTo>
                <a:lnTo>
                  <a:pt x="1905" y="5367"/>
                </a:lnTo>
                <a:lnTo>
                  <a:pt x="1916" y="5357"/>
                </a:lnTo>
                <a:lnTo>
                  <a:pt x="1929" y="5349"/>
                </a:lnTo>
                <a:lnTo>
                  <a:pt x="1941" y="5342"/>
                </a:lnTo>
                <a:lnTo>
                  <a:pt x="1957" y="5337"/>
                </a:lnTo>
                <a:lnTo>
                  <a:pt x="1971" y="5331"/>
                </a:lnTo>
                <a:lnTo>
                  <a:pt x="1987" y="5328"/>
                </a:lnTo>
                <a:lnTo>
                  <a:pt x="2003" y="5325"/>
                </a:lnTo>
                <a:lnTo>
                  <a:pt x="2019" y="5324"/>
                </a:lnTo>
                <a:lnTo>
                  <a:pt x="2035" y="5323"/>
                </a:lnTo>
                <a:lnTo>
                  <a:pt x="2052" y="5323"/>
                </a:lnTo>
                <a:lnTo>
                  <a:pt x="2086" y="5324"/>
                </a:lnTo>
                <a:lnTo>
                  <a:pt x="2118" y="5328"/>
                </a:lnTo>
                <a:lnTo>
                  <a:pt x="2149" y="5334"/>
                </a:lnTo>
                <a:lnTo>
                  <a:pt x="2178" y="5339"/>
                </a:lnTo>
                <a:lnTo>
                  <a:pt x="2204" y="5345"/>
                </a:lnTo>
                <a:lnTo>
                  <a:pt x="2242" y="5356"/>
                </a:lnTo>
                <a:lnTo>
                  <a:pt x="2255" y="5361"/>
                </a:lnTo>
                <a:lnTo>
                  <a:pt x="2225" y="5066"/>
                </a:lnTo>
                <a:lnTo>
                  <a:pt x="2224" y="5062"/>
                </a:lnTo>
                <a:lnTo>
                  <a:pt x="2223" y="5053"/>
                </a:lnTo>
                <a:lnTo>
                  <a:pt x="2223" y="5047"/>
                </a:lnTo>
                <a:lnTo>
                  <a:pt x="2224" y="5041"/>
                </a:lnTo>
                <a:lnTo>
                  <a:pt x="2226" y="5035"/>
                </a:lnTo>
                <a:lnTo>
                  <a:pt x="2230" y="5029"/>
                </a:lnTo>
                <a:lnTo>
                  <a:pt x="2234" y="5024"/>
                </a:lnTo>
                <a:lnTo>
                  <a:pt x="2242" y="5019"/>
                </a:lnTo>
                <a:lnTo>
                  <a:pt x="2251" y="5017"/>
                </a:lnTo>
                <a:lnTo>
                  <a:pt x="2263" y="5016"/>
                </a:lnTo>
                <a:lnTo>
                  <a:pt x="2278" y="5017"/>
                </a:lnTo>
                <a:lnTo>
                  <a:pt x="2296" y="5021"/>
                </a:lnTo>
                <a:lnTo>
                  <a:pt x="2318" y="5027"/>
                </a:lnTo>
                <a:lnTo>
                  <a:pt x="2344" y="5037"/>
                </a:lnTo>
                <a:lnTo>
                  <a:pt x="2373" y="5047"/>
                </a:lnTo>
                <a:lnTo>
                  <a:pt x="2405" y="5058"/>
                </a:lnTo>
                <a:lnTo>
                  <a:pt x="2439" y="5069"/>
                </a:lnTo>
                <a:lnTo>
                  <a:pt x="2475" y="5080"/>
                </a:lnTo>
                <a:lnTo>
                  <a:pt x="2549" y="5099"/>
                </a:lnTo>
                <a:lnTo>
                  <a:pt x="2621" y="5117"/>
                </a:lnTo>
                <a:lnTo>
                  <a:pt x="2686" y="5132"/>
                </a:lnTo>
                <a:lnTo>
                  <a:pt x="2738" y="5144"/>
                </a:lnTo>
                <a:lnTo>
                  <a:pt x="2787" y="5154"/>
                </a:lnTo>
                <a:lnTo>
                  <a:pt x="2609" y="4682"/>
                </a:lnTo>
                <a:lnTo>
                  <a:pt x="2768" y="4744"/>
                </a:lnTo>
                <a:lnTo>
                  <a:pt x="2896" y="4794"/>
                </a:lnTo>
                <a:lnTo>
                  <a:pt x="2951" y="4815"/>
                </a:lnTo>
                <a:lnTo>
                  <a:pt x="2993" y="4829"/>
                </a:lnTo>
                <a:lnTo>
                  <a:pt x="3003" y="4832"/>
                </a:lnTo>
                <a:lnTo>
                  <a:pt x="3011" y="4833"/>
                </a:lnTo>
                <a:lnTo>
                  <a:pt x="3022" y="4835"/>
                </a:lnTo>
                <a:lnTo>
                  <a:pt x="3033" y="4835"/>
                </a:lnTo>
                <a:lnTo>
                  <a:pt x="3057" y="4832"/>
                </a:lnTo>
                <a:lnTo>
                  <a:pt x="3081" y="4828"/>
                </a:lnTo>
                <a:lnTo>
                  <a:pt x="3108" y="4822"/>
                </a:lnTo>
                <a:lnTo>
                  <a:pt x="3135" y="4814"/>
                </a:lnTo>
                <a:lnTo>
                  <a:pt x="3162" y="4805"/>
                </a:lnTo>
                <a:lnTo>
                  <a:pt x="3189" y="4796"/>
                </a:lnTo>
                <a:lnTo>
                  <a:pt x="3239" y="4776"/>
                </a:lnTo>
                <a:lnTo>
                  <a:pt x="3280" y="4759"/>
                </a:lnTo>
                <a:lnTo>
                  <a:pt x="3318" y="4741"/>
                </a:lnTo>
                <a:lnTo>
                  <a:pt x="3329" y="4731"/>
                </a:lnTo>
                <a:lnTo>
                  <a:pt x="3353" y="4704"/>
                </a:lnTo>
                <a:lnTo>
                  <a:pt x="3387" y="4666"/>
                </a:lnTo>
                <a:lnTo>
                  <a:pt x="3405" y="4645"/>
                </a:lnTo>
                <a:lnTo>
                  <a:pt x="3422" y="4623"/>
                </a:lnTo>
                <a:lnTo>
                  <a:pt x="3437" y="4601"/>
                </a:lnTo>
                <a:lnTo>
                  <a:pt x="3451" y="4580"/>
                </a:lnTo>
                <a:lnTo>
                  <a:pt x="3462" y="4559"/>
                </a:lnTo>
                <a:lnTo>
                  <a:pt x="3465" y="4551"/>
                </a:lnTo>
                <a:lnTo>
                  <a:pt x="3469" y="4542"/>
                </a:lnTo>
                <a:lnTo>
                  <a:pt x="3470" y="4533"/>
                </a:lnTo>
                <a:lnTo>
                  <a:pt x="3470" y="4526"/>
                </a:lnTo>
                <a:lnTo>
                  <a:pt x="3469" y="4520"/>
                </a:lnTo>
                <a:lnTo>
                  <a:pt x="3465" y="4515"/>
                </a:lnTo>
                <a:lnTo>
                  <a:pt x="3461" y="4511"/>
                </a:lnTo>
                <a:lnTo>
                  <a:pt x="3455" y="4508"/>
                </a:lnTo>
                <a:lnTo>
                  <a:pt x="3447" y="4505"/>
                </a:lnTo>
                <a:lnTo>
                  <a:pt x="3436" y="4504"/>
                </a:lnTo>
                <a:lnTo>
                  <a:pt x="3382" y="4505"/>
                </a:lnTo>
                <a:lnTo>
                  <a:pt x="3315" y="4508"/>
                </a:lnTo>
                <a:lnTo>
                  <a:pt x="3243" y="4510"/>
                </a:lnTo>
                <a:lnTo>
                  <a:pt x="3207" y="4509"/>
                </a:lnTo>
                <a:lnTo>
                  <a:pt x="3175" y="4509"/>
                </a:lnTo>
                <a:lnTo>
                  <a:pt x="3145" y="4507"/>
                </a:lnTo>
                <a:lnTo>
                  <a:pt x="3118" y="4503"/>
                </a:lnTo>
                <a:lnTo>
                  <a:pt x="3107" y="4501"/>
                </a:lnTo>
                <a:lnTo>
                  <a:pt x="3097" y="4499"/>
                </a:lnTo>
                <a:lnTo>
                  <a:pt x="3090" y="4496"/>
                </a:lnTo>
                <a:lnTo>
                  <a:pt x="3084" y="4493"/>
                </a:lnTo>
                <a:lnTo>
                  <a:pt x="3079" y="4488"/>
                </a:lnTo>
                <a:lnTo>
                  <a:pt x="3077" y="4484"/>
                </a:lnTo>
                <a:lnTo>
                  <a:pt x="3076" y="4479"/>
                </a:lnTo>
                <a:lnTo>
                  <a:pt x="3078" y="4473"/>
                </a:lnTo>
                <a:lnTo>
                  <a:pt x="3082" y="4468"/>
                </a:lnTo>
                <a:lnTo>
                  <a:pt x="3090" y="4460"/>
                </a:lnTo>
                <a:lnTo>
                  <a:pt x="3100" y="4454"/>
                </a:lnTo>
                <a:lnTo>
                  <a:pt x="3111" y="4445"/>
                </a:lnTo>
                <a:lnTo>
                  <a:pt x="3139" y="4430"/>
                </a:lnTo>
                <a:lnTo>
                  <a:pt x="3167" y="4416"/>
                </a:lnTo>
                <a:lnTo>
                  <a:pt x="3195" y="4403"/>
                </a:lnTo>
                <a:lnTo>
                  <a:pt x="3223" y="4391"/>
                </a:lnTo>
                <a:lnTo>
                  <a:pt x="3279" y="4371"/>
                </a:lnTo>
                <a:lnTo>
                  <a:pt x="3337" y="4349"/>
                </a:lnTo>
                <a:lnTo>
                  <a:pt x="3366" y="4338"/>
                </a:lnTo>
                <a:lnTo>
                  <a:pt x="3395" y="4326"/>
                </a:lnTo>
                <a:lnTo>
                  <a:pt x="3425" y="4312"/>
                </a:lnTo>
                <a:lnTo>
                  <a:pt x="3457" y="4296"/>
                </a:lnTo>
                <a:lnTo>
                  <a:pt x="3488" y="4279"/>
                </a:lnTo>
                <a:lnTo>
                  <a:pt x="3519" y="4258"/>
                </a:lnTo>
                <a:lnTo>
                  <a:pt x="3551" y="4235"/>
                </a:lnTo>
                <a:lnTo>
                  <a:pt x="3585" y="4210"/>
                </a:lnTo>
                <a:lnTo>
                  <a:pt x="3619" y="4181"/>
                </a:lnTo>
                <a:lnTo>
                  <a:pt x="3657" y="4152"/>
                </a:lnTo>
                <a:lnTo>
                  <a:pt x="3735" y="4092"/>
                </a:lnTo>
                <a:lnTo>
                  <a:pt x="3814" y="4033"/>
                </a:lnTo>
                <a:lnTo>
                  <a:pt x="3884" y="3981"/>
                </a:lnTo>
                <a:lnTo>
                  <a:pt x="3913" y="3957"/>
                </a:lnTo>
                <a:lnTo>
                  <a:pt x="3938" y="3935"/>
                </a:lnTo>
                <a:lnTo>
                  <a:pt x="3958" y="3917"/>
                </a:lnTo>
                <a:lnTo>
                  <a:pt x="3965" y="3909"/>
                </a:lnTo>
                <a:lnTo>
                  <a:pt x="3971" y="3902"/>
                </a:lnTo>
                <a:lnTo>
                  <a:pt x="3974" y="3896"/>
                </a:lnTo>
                <a:lnTo>
                  <a:pt x="3976" y="3890"/>
                </a:lnTo>
                <a:lnTo>
                  <a:pt x="3976" y="3887"/>
                </a:lnTo>
                <a:lnTo>
                  <a:pt x="3973" y="3884"/>
                </a:lnTo>
                <a:lnTo>
                  <a:pt x="3969" y="3882"/>
                </a:lnTo>
                <a:lnTo>
                  <a:pt x="3961" y="3882"/>
                </a:lnTo>
                <a:lnTo>
                  <a:pt x="3951" y="3883"/>
                </a:lnTo>
                <a:lnTo>
                  <a:pt x="3938" y="3884"/>
                </a:lnTo>
                <a:lnTo>
                  <a:pt x="3909" y="3889"/>
                </a:lnTo>
                <a:lnTo>
                  <a:pt x="3876" y="3895"/>
                </a:lnTo>
                <a:lnTo>
                  <a:pt x="3841" y="3898"/>
                </a:lnTo>
                <a:lnTo>
                  <a:pt x="3803" y="3901"/>
                </a:lnTo>
                <a:lnTo>
                  <a:pt x="3724" y="3906"/>
                </a:lnTo>
                <a:lnTo>
                  <a:pt x="3647" y="3910"/>
                </a:lnTo>
                <a:lnTo>
                  <a:pt x="3577" y="3912"/>
                </a:lnTo>
                <a:lnTo>
                  <a:pt x="3519" y="3913"/>
                </a:lnTo>
                <a:lnTo>
                  <a:pt x="3466" y="3914"/>
                </a:lnTo>
                <a:lnTo>
                  <a:pt x="3525" y="3618"/>
                </a:lnTo>
                <a:lnTo>
                  <a:pt x="3501" y="3643"/>
                </a:lnTo>
                <a:lnTo>
                  <a:pt x="3436" y="3703"/>
                </a:lnTo>
                <a:lnTo>
                  <a:pt x="3395" y="3741"/>
                </a:lnTo>
                <a:lnTo>
                  <a:pt x="3351" y="3781"/>
                </a:lnTo>
                <a:lnTo>
                  <a:pt x="3305" y="3819"/>
                </a:lnTo>
                <a:lnTo>
                  <a:pt x="3259" y="3855"/>
                </a:lnTo>
                <a:lnTo>
                  <a:pt x="3248" y="3862"/>
                </a:lnTo>
                <a:lnTo>
                  <a:pt x="3235" y="3869"/>
                </a:lnTo>
                <a:lnTo>
                  <a:pt x="3222" y="3874"/>
                </a:lnTo>
                <a:lnTo>
                  <a:pt x="3209" y="3878"/>
                </a:lnTo>
                <a:lnTo>
                  <a:pt x="3194" y="3883"/>
                </a:lnTo>
                <a:lnTo>
                  <a:pt x="3180" y="3885"/>
                </a:lnTo>
                <a:lnTo>
                  <a:pt x="3165" y="3887"/>
                </a:lnTo>
                <a:lnTo>
                  <a:pt x="3149" y="3887"/>
                </a:lnTo>
                <a:lnTo>
                  <a:pt x="3134" y="3888"/>
                </a:lnTo>
                <a:lnTo>
                  <a:pt x="3118" y="3887"/>
                </a:lnTo>
                <a:lnTo>
                  <a:pt x="3086" y="3884"/>
                </a:lnTo>
                <a:lnTo>
                  <a:pt x="3054" y="3880"/>
                </a:lnTo>
                <a:lnTo>
                  <a:pt x="3023" y="3873"/>
                </a:lnTo>
                <a:lnTo>
                  <a:pt x="2993" y="3866"/>
                </a:lnTo>
                <a:lnTo>
                  <a:pt x="2966" y="3858"/>
                </a:lnTo>
                <a:lnTo>
                  <a:pt x="2940" y="3849"/>
                </a:lnTo>
                <a:lnTo>
                  <a:pt x="2919" y="3842"/>
                </a:lnTo>
                <a:lnTo>
                  <a:pt x="2887" y="3830"/>
                </a:lnTo>
                <a:lnTo>
                  <a:pt x="2876" y="3826"/>
                </a:lnTo>
                <a:lnTo>
                  <a:pt x="3466" y="3441"/>
                </a:lnTo>
                <a:lnTo>
                  <a:pt x="2876" y="3559"/>
                </a:lnTo>
                <a:lnTo>
                  <a:pt x="3111" y="3028"/>
                </a:lnTo>
                <a:lnTo>
                  <a:pt x="3113" y="3014"/>
                </a:lnTo>
                <a:lnTo>
                  <a:pt x="3115" y="2978"/>
                </a:lnTo>
                <a:lnTo>
                  <a:pt x="3115" y="2956"/>
                </a:lnTo>
                <a:lnTo>
                  <a:pt x="3115" y="2931"/>
                </a:lnTo>
                <a:lnTo>
                  <a:pt x="3114" y="2905"/>
                </a:lnTo>
                <a:lnTo>
                  <a:pt x="3111" y="2880"/>
                </a:lnTo>
                <a:lnTo>
                  <a:pt x="3108" y="2856"/>
                </a:lnTo>
                <a:lnTo>
                  <a:pt x="3103" y="2834"/>
                </a:lnTo>
                <a:lnTo>
                  <a:pt x="3100" y="2825"/>
                </a:lnTo>
                <a:lnTo>
                  <a:pt x="3096" y="2817"/>
                </a:lnTo>
                <a:lnTo>
                  <a:pt x="3092" y="2809"/>
                </a:lnTo>
                <a:lnTo>
                  <a:pt x="3087" y="2803"/>
                </a:lnTo>
                <a:lnTo>
                  <a:pt x="3081" y="2799"/>
                </a:lnTo>
                <a:lnTo>
                  <a:pt x="3075" y="2797"/>
                </a:lnTo>
                <a:lnTo>
                  <a:pt x="3068" y="2795"/>
                </a:lnTo>
                <a:lnTo>
                  <a:pt x="3061" y="2795"/>
                </a:lnTo>
                <a:lnTo>
                  <a:pt x="3052" y="2799"/>
                </a:lnTo>
                <a:lnTo>
                  <a:pt x="3044" y="2804"/>
                </a:lnTo>
                <a:lnTo>
                  <a:pt x="3034" y="2812"/>
                </a:lnTo>
                <a:lnTo>
                  <a:pt x="3023" y="2821"/>
                </a:lnTo>
                <a:lnTo>
                  <a:pt x="2978" y="2866"/>
                </a:lnTo>
                <a:lnTo>
                  <a:pt x="2931" y="2913"/>
                </a:lnTo>
                <a:lnTo>
                  <a:pt x="2882" y="2957"/>
                </a:lnTo>
                <a:lnTo>
                  <a:pt x="2859" y="2978"/>
                </a:lnTo>
                <a:lnTo>
                  <a:pt x="2835" y="2998"/>
                </a:lnTo>
                <a:lnTo>
                  <a:pt x="2811" y="3017"/>
                </a:lnTo>
                <a:lnTo>
                  <a:pt x="2789" y="3034"/>
                </a:lnTo>
                <a:lnTo>
                  <a:pt x="2766" y="3049"/>
                </a:lnTo>
                <a:lnTo>
                  <a:pt x="2745" y="3062"/>
                </a:lnTo>
                <a:lnTo>
                  <a:pt x="2724" y="3072"/>
                </a:lnTo>
                <a:lnTo>
                  <a:pt x="2705" y="3080"/>
                </a:lnTo>
                <a:lnTo>
                  <a:pt x="2695" y="3083"/>
                </a:lnTo>
                <a:lnTo>
                  <a:pt x="2686" y="3085"/>
                </a:lnTo>
                <a:lnTo>
                  <a:pt x="2677" y="3086"/>
                </a:lnTo>
                <a:lnTo>
                  <a:pt x="2668" y="3087"/>
                </a:lnTo>
                <a:lnTo>
                  <a:pt x="2629" y="3087"/>
                </a:lnTo>
                <a:lnTo>
                  <a:pt x="2577" y="3086"/>
                </a:lnTo>
                <a:lnTo>
                  <a:pt x="2522" y="3084"/>
                </a:lnTo>
                <a:lnTo>
                  <a:pt x="2495" y="3082"/>
                </a:lnTo>
                <a:lnTo>
                  <a:pt x="2469" y="3079"/>
                </a:lnTo>
                <a:lnTo>
                  <a:pt x="2446" y="3076"/>
                </a:lnTo>
                <a:lnTo>
                  <a:pt x="2424" y="3072"/>
                </a:lnTo>
                <a:lnTo>
                  <a:pt x="2407" y="3068"/>
                </a:lnTo>
                <a:lnTo>
                  <a:pt x="2401" y="3064"/>
                </a:lnTo>
                <a:lnTo>
                  <a:pt x="2394" y="3062"/>
                </a:lnTo>
                <a:lnTo>
                  <a:pt x="2390" y="3059"/>
                </a:lnTo>
                <a:lnTo>
                  <a:pt x="2387" y="3055"/>
                </a:lnTo>
                <a:lnTo>
                  <a:pt x="2386" y="3051"/>
                </a:lnTo>
                <a:lnTo>
                  <a:pt x="2386" y="3047"/>
                </a:lnTo>
                <a:lnTo>
                  <a:pt x="2387" y="3043"/>
                </a:lnTo>
                <a:lnTo>
                  <a:pt x="2390" y="3039"/>
                </a:lnTo>
                <a:lnTo>
                  <a:pt x="2395" y="3033"/>
                </a:lnTo>
                <a:lnTo>
                  <a:pt x="2403" y="3028"/>
                </a:lnTo>
                <a:lnTo>
                  <a:pt x="2420" y="3017"/>
                </a:lnTo>
                <a:lnTo>
                  <a:pt x="2439" y="3005"/>
                </a:lnTo>
                <a:lnTo>
                  <a:pt x="2482" y="2982"/>
                </a:lnTo>
                <a:lnTo>
                  <a:pt x="2506" y="2968"/>
                </a:lnTo>
                <a:lnTo>
                  <a:pt x="2529" y="2954"/>
                </a:lnTo>
                <a:lnTo>
                  <a:pt x="2552" y="2937"/>
                </a:lnTo>
                <a:lnTo>
                  <a:pt x="2576" y="2920"/>
                </a:lnTo>
                <a:lnTo>
                  <a:pt x="2600" y="2902"/>
                </a:lnTo>
                <a:lnTo>
                  <a:pt x="2622" y="2880"/>
                </a:lnTo>
                <a:lnTo>
                  <a:pt x="2644" y="2858"/>
                </a:lnTo>
                <a:lnTo>
                  <a:pt x="2654" y="2845"/>
                </a:lnTo>
                <a:lnTo>
                  <a:pt x="2664" y="2832"/>
                </a:lnTo>
                <a:lnTo>
                  <a:pt x="2674" y="2819"/>
                </a:lnTo>
                <a:lnTo>
                  <a:pt x="2683" y="2804"/>
                </a:lnTo>
                <a:lnTo>
                  <a:pt x="2692" y="2789"/>
                </a:lnTo>
                <a:lnTo>
                  <a:pt x="2701" y="2774"/>
                </a:lnTo>
                <a:lnTo>
                  <a:pt x="2708" y="2757"/>
                </a:lnTo>
                <a:lnTo>
                  <a:pt x="2716" y="2740"/>
                </a:lnTo>
                <a:lnTo>
                  <a:pt x="2722" y="2721"/>
                </a:lnTo>
                <a:lnTo>
                  <a:pt x="2728" y="2703"/>
                </a:lnTo>
                <a:lnTo>
                  <a:pt x="2787" y="2495"/>
                </a:lnTo>
                <a:lnTo>
                  <a:pt x="3023" y="2260"/>
                </a:lnTo>
                <a:lnTo>
                  <a:pt x="2758" y="2142"/>
                </a:lnTo>
                <a:lnTo>
                  <a:pt x="3023" y="1994"/>
                </a:lnTo>
                <a:lnTo>
                  <a:pt x="2905" y="1876"/>
                </a:lnTo>
                <a:lnTo>
                  <a:pt x="3082" y="1699"/>
                </a:lnTo>
                <a:lnTo>
                  <a:pt x="2817" y="1639"/>
                </a:lnTo>
                <a:lnTo>
                  <a:pt x="2993" y="1255"/>
                </a:lnTo>
                <a:lnTo>
                  <a:pt x="2609" y="1580"/>
                </a:lnTo>
                <a:lnTo>
                  <a:pt x="2699" y="1344"/>
                </a:lnTo>
                <a:lnTo>
                  <a:pt x="2285" y="1668"/>
                </a:lnTo>
                <a:lnTo>
                  <a:pt x="2137" y="1551"/>
                </a:lnTo>
                <a:lnTo>
                  <a:pt x="2137" y="1485"/>
                </a:lnTo>
                <a:lnTo>
                  <a:pt x="2136" y="1416"/>
                </a:lnTo>
                <a:lnTo>
                  <a:pt x="2134" y="1333"/>
                </a:lnTo>
                <a:lnTo>
                  <a:pt x="2130" y="1247"/>
                </a:lnTo>
                <a:lnTo>
                  <a:pt x="2128" y="1204"/>
                </a:lnTo>
                <a:lnTo>
                  <a:pt x="2124" y="1164"/>
                </a:lnTo>
                <a:lnTo>
                  <a:pt x="2121" y="1128"/>
                </a:lnTo>
                <a:lnTo>
                  <a:pt x="2118" y="1095"/>
                </a:lnTo>
                <a:lnTo>
                  <a:pt x="2112" y="1068"/>
                </a:lnTo>
                <a:lnTo>
                  <a:pt x="2107" y="1049"/>
                </a:lnTo>
                <a:lnTo>
                  <a:pt x="2101" y="1031"/>
                </a:lnTo>
                <a:lnTo>
                  <a:pt x="2091" y="1010"/>
                </a:lnTo>
                <a:lnTo>
                  <a:pt x="2080" y="989"/>
                </a:lnTo>
                <a:lnTo>
                  <a:pt x="2067" y="965"/>
                </a:lnTo>
                <a:lnTo>
                  <a:pt x="2038" y="917"/>
                </a:lnTo>
                <a:lnTo>
                  <a:pt x="2008" y="867"/>
                </a:lnTo>
                <a:lnTo>
                  <a:pt x="1979" y="823"/>
                </a:lnTo>
                <a:lnTo>
                  <a:pt x="1954" y="787"/>
                </a:lnTo>
                <a:lnTo>
                  <a:pt x="1931" y="753"/>
                </a:lnTo>
                <a:lnTo>
                  <a:pt x="2048" y="547"/>
                </a:lnTo>
                <a:lnTo>
                  <a:pt x="1841" y="547"/>
                </a:lnTo>
                <a:lnTo>
                  <a:pt x="1836" y="447"/>
                </a:lnTo>
                <a:lnTo>
                  <a:pt x="1829" y="347"/>
                </a:lnTo>
                <a:lnTo>
                  <a:pt x="1824" y="292"/>
                </a:lnTo>
                <a:lnTo>
                  <a:pt x="1819" y="236"/>
                </a:lnTo>
                <a:lnTo>
                  <a:pt x="1814" y="182"/>
                </a:lnTo>
                <a:lnTo>
                  <a:pt x="1807" y="131"/>
                </a:lnTo>
                <a:lnTo>
                  <a:pt x="1800" y="85"/>
                </a:lnTo>
                <a:lnTo>
                  <a:pt x="1792" y="48"/>
                </a:lnTo>
                <a:lnTo>
                  <a:pt x="1788" y="33"/>
                </a:lnTo>
                <a:lnTo>
                  <a:pt x="1783" y="20"/>
                </a:lnTo>
                <a:lnTo>
                  <a:pt x="1778" y="10"/>
                </a:lnTo>
                <a:lnTo>
                  <a:pt x="1774" y="4"/>
                </a:lnTo>
                <a:lnTo>
                  <a:pt x="1772" y="2"/>
                </a:lnTo>
                <a:lnTo>
                  <a:pt x="1768" y="0"/>
                </a:lnTo>
                <a:lnTo>
                  <a:pt x="1766" y="0"/>
                </a:lnTo>
                <a:lnTo>
                  <a:pt x="1764" y="2"/>
                </a:lnTo>
                <a:lnTo>
                  <a:pt x="1761" y="3"/>
                </a:lnTo>
                <a:lnTo>
                  <a:pt x="1759" y="6"/>
                </a:lnTo>
                <a:lnTo>
                  <a:pt x="1753" y="14"/>
                </a:lnTo>
                <a:lnTo>
                  <a:pt x="1747" y="26"/>
                </a:lnTo>
                <a:lnTo>
                  <a:pt x="1743" y="40"/>
                </a:lnTo>
                <a:lnTo>
                  <a:pt x="1732" y="73"/>
                </a:lnTo>
                <a:lnTo>
                  <a:pt x="1723" y="110"/>
                </a:lnTo>
                <a:lnTo>
                  <a:pt x="1715" y="152"/>
                </a:lnTo>
                <a:lnTo>
                  <a:pt x="1706" y="197"/>
                </a:lnTo>
                <a:lnTo>
                  <a:pt x="1698" y="245"/>
                </a:lnTo>
                <a:lnTo>
                  <a:pt x="1692" y="292"/>
                </a:lnTo>
                <a:lnTo>
                  <a:pt x="1687" y="339"/>
                </a:lnTo>
                <a:lnTo>
                  <a:pt x="1677" y="430"/>
                </a:lnTo>
                <a:lnTo>
                  <a:pt x="1669" y="505"/>
                </a:lnTo>
                <a:lnTo>
                  <a:pt x="1664" y="576"/>
                </a:lnTo>
                <a:lnTo>
                  <a:pt x="1632" y="545"/>
                </a:lnTo>
                <a:lnTo>
                  <a:pt x="1600" y="516"/>
                </a:lnTo>
                <a:lnTo>
                  <a:pt x="1580" y="499"/>
                </a:lnTo>
                <a:lnTo>
                  <a:pt x="1561" y="483"/>
                </a:lnTo>
                <a:lnTo>
                  <a:pt x="1541" y="469"/>
                </a:lnTo>
                <a:lnTo>
                  <a:pt x="1523" y="456"/>
                </a:lnTo>
                <a:lnTo>
                  <a:pt x="1506" y="446"/>
                </a:lnTo>
                <a:lnTo>
                  <a:pt x="1490" y="439"/>
                </a:lnTo>
                <a:lnTo>
                  <a:pt x="1483" y="437"/>
                </a:lnTo>
                <a:lnTo>
                  <a:pt x="1477" y="436"/>
                </a:lnTo>
                <a:lnTo>
                  <a:pt x="1472" y="436"/>
                </a:lnTo>
                <a:lnTo>
                  <a:pt x="1467" y="437"/>
                </a:lnTo>
                <a:lnTo>
                  <a:pt x="1463" y="440"/>
                </a:lnTo>
                <a:lnTo>
                  <a:pt x="1460" y="445"/>
                </a:lnTo>
                <a:lnTo>
                  <a:pt x="1459" y="450"/>
                </a:lnTo>
                <a:lnTo>
                  <a:pt x="1458" y="458"/>
                </a:lnTo>
                <a:lnTo>
                  <a:pt x="1459" y="466"/>
                </a:lnTo>
                <a:lnTo>
                  <a:pt x="1460" y="477"/>
                </a:lnTo>
                <a:lnTo>
                  <a:pt x="1464" y="498"/>
                </a:lnTo>
                <a:lnTo>
                  <a:pt x="1472" y="523"/>
                </a:lnTo>
                <a:lnTo>
                  <a:pt x="1481" y="551"/>
                </a:lnTo>
                <a:lnTo>
                  <a:pt x="1492" y="579"/>
                </a:lnTo>
                <a:lnTo>
                  <a:pt x="1505" y="609"/>
                </a:lnTo>
                <a:lnTo>
                  <a:pt x="1532" y="668"/>
                </a:lnTo>
                <a:lnTo>
                  <a:pt x="1559" y="723"/>
                </a:lnTo>
                <a:lnTo>
                  <a:pt x="1582" y="769"/>
                </a:lnTo>
                <a:lnTo>
                  <a:pt x="1605" y="812"/>
                </a:lnTo>
                <a:lnTo>
                  <a:pt x="1568" y="777"/>
                </a:lnTo>
                <a:lnTo>
                  <a:pt x="1531" y="742"/>
                </a:lnTo>
                <a:lnTo>
                  <a:pt x="1509" y="723"/>
                </a:lnTo>
                <a:lnTo>
                  <a:pt x="1488" y="705"/>
                </a:lnTo>
                <a:lnTo>
                  <a:pt x="1465" y="688"/>
                </a:lnTo>
                <a:lnTo>
                  <a:pt x="1444" y="673"/>
                </a:lnTo>
                <a:lnTo>
                  <a:pt x="1424" y="660"/>
                </a:lnTo>
                <a:lnTo>
                  <a:pt x="1406" y="650"/>
                </a:lnTo>
                <a:lnTo>
                  <a:pt x="1398" y="647"/>
                </a:lnTo>
                <a:lnTo>
                  <a:pt x="1391" y="646"/>
                </a:lnTo>
                <a:lnTo>
                  <a:pt x="1384" y="645"/>
                </a:lnTo>
                <a:lnTo>
                  <a:pt x="1379" y="646"/>
                </a:lnTo>
                <a:lnTo>
                  <a:pt x="1375" y="648"/>
                </a:lnTo>
                <a:lnTo>
                  <a:pt x="1372" y="652"/>
                </a:lnTo>
                <a:lnTo>
                  <a:pt x="1369" y="658"/>
                </a:lnTo>
                <a:lnTo>
                  <a:pt x="1369" y="665"/>
                </a:lnTo>
                <a:lnTo>
                  <a:pt x="1369" y="674"/>
                </a:lnTo>
                <a:lnTo>
                  <a:pt x="1372" y="683"/>
                </a:lnTo>
                <a:lnTo>
                  <a:pt x="1375" y="694"/>
                </a:lnTo>
                <a:lnTo>
                  <a:pt x="1378" y="707"/>
                </a:lnTo>
                <a:lnTo>
                  <a:pt x="1388" y="733"/>
                </a:lnTo>
                <a:lnTo>
                  <a:pt x="1402" y="762"/>
                </a:lnTo>
                <a:lnTo>
                  <a:pt x="1417" y="793"/>
                </a:lnTo>
                <a:lnTo>
                  <a:pt x="1435" y="825"/>
                </a:lnTo>
                <a:lnTo>
                  <a:pt x="1453" y="858"/>
                </a:lnTo>
                <a:lnTo>
                  <a:pt x="1473" y="890"/>
                </a:lnTo>
                <a:lnTo>
                  <a:pt x="1510" y="950"/>
                </a:lnTo>
                <a:lnTo>
                  <a:pt x="1544" y="1001"/>
                </a:lnTo>
                <a:lnTo>
                  <a:pt x="1576" y="1049"/>
                </a:lnTo>
                <a:lnTo>
                  <a:pt x="1517" y="1344"/>
                </a:lnTo>
                <a:lnTo>
                  <a:pt x="1251" y="812"/>
                </a:lnTo>
                <a:lnTo>
                  <a:pt x="1369" y="1374"/>
                </a:lnTo>
                <a:lnTo>
                  <a:pt x="1015" y="1255"/>
                </a:lnTo>
                <a:lnTo>
                  <a:pt x="1221" y="1492"/>
                </a:lnTo>
                <a:lnTo>
                  <a:pt x="1219" y="1496"/>
                </a:lnTo>
                <a:lnTo>
                  <a:pt x="1210" y="1509"/>
                </a:lnTo>
                <a:lnTo>
                  <a:pt x="1204" y="1518"/>
                </a:lnTo>
                <a:lnTo>
                  <a:pt x="1195" y="1528"/>
                </a:lnTo>
                <a:lnTo>
                  <a:pt x="1185" y="1537"/>
                </a:lnTo>
                <a:lnTo>
                  <a:pt x="1174" y="1547"/>
                </a:lnTo>
                <a:lnTo>
                  <a:pt x="1160" y="1557"/>
                </a:lnTo>
                <a:lnTo>
                  <a:pt x="1145" y="1565"/>
                </a:lnTo>
                <a:lnTo>
                  <a:pt x="1128" y="1573"/>
                </a:lnTo>
                <a:lnTo>
                  <a:pt x="1109" y="1579"/>
                </a:lnTo>
                <a:lnTo>
                  <a:pt x="1089" y="1583"/>
                </a:lnTo>
                <a:lnTo>
                  <a:pt x="1078" y="1585"/>
                </a:lnTo>
                <a:lnTo>
                  <a:pt x="1066" y="1585"/>
                </a:lnTo>
                <a:lnTo>
                  <a:pt x="1054" y="1585"/>
                </a:lnTo>
                <a:lnTo>
                  <a:pt x="1041" y="1585"/>
                </a:lnTo>
                <a:lnTo>
                  <a:pt x="1028" y="1582"/>
                </a:lnTo>
                <a:lnTo>
                  <a:pt x="1015" y="1580"/>
                </a:lnTo>
                <a:lnTo>
                  <a:pt x="1003" y="1578"/>
                </a:lnTo>
                <a:lnTo>
                  <a:pt x="993" y="1578"/>
                </a:lnTo>
                <a:lnTo>
                  <a:pt x="985" y="1580"/>
                </a:lnTo>
                <a:lnTo>
                  <a:pt x="983" y="1581"/>
                </a:lnTo>
                <a:lnTo>
                  <a:pt x="981" y="1583"/>
                </a:lnTo>
                <a:lnTo>
                  <a:pt x="980" y="1586"/>
                </a:lnTo>
                <a:lnTo>
                  <a:pt x="979" y="1588"/>
                </a:lnTo>
                <a:lnTo>
                  <a:pt x="979" y="1594"/>
                </a:lnTo>
                <a:lnTo>
                  <a:pt x="981" y="1601"/>
                </a:lnTo>
                <a:lnTo>
                  <a:pt x="984" y="1609"/>
                </a:lnTo>
                <a:lnTo>
                  <a:pt x="990" y="1619"/>
                </a:lnTo>
                <a:lnTo>
                  <a:pt x="997" y="1629"/>
                </a:lnTo>
                <a:lnTo>
                  <a:pt x="1016" y="1651"/>
                </a:lnTo>
                <a:lnTo>
                  <a:pt x="1037" y="1676"/>
                </a:lnTo>
                <a:lnTo>
                  <a:pt x="1063" y="1702"/>
                </a:lnTo>
                <a:lnTo>
                  <a:pt x="1090" y="1729"/>
                </a:lnTo>
                <a:lnTo>
                  <a:pt x="1117" y="1754"/>
                </a:lnTo>
                <a:lnTo>
                  <a:pt x="1168" y="1801"/>
                </a:lnTo>
                <a:lnTo>
                  <a:pt x="1207" y="1833"/>
                </a:lnTo>
                <a:lnTo>
                  <a:pt x="1221" y="1846"/>
                </a:lnTo>
                <a:lnTo>
                  <a:pt x="1244" y="1891"/>
                </a:lnTo>
                <a:lnTo>
                  <a:pt x="1264" y="1936"/>
                </a:lnTo>
                <a:lnTo>
                  <a:pt x="1284" y="1987"/>
                </a:lnTo>
                <a:lnTo>
                  <a:pt x="1293" y="2010"/>
                </a:lnTo>
                <a:lnTo>
                  <a:pt x="1301" y="2034"/>
                </a:lnTo>
                <a:lnTo>
                  <a:pt x="1306" y="2053"/>
                </a:lnTo>
                <a:lnTo>
                  <a:pt x="1308" y="2071"/>
                </a:lnTo>
                <a:lnTo>
                  <a:pt x="1309" y="2077"/>
                </a:lnTo>
                <a:lnTo>
                  <a:pt x="1308" y="2082"/>
                </a:lnTo>
                <a:lnTo>
                  <a:pt x="1306" y="2087"/>
                </a:lnTo>
                <a:lnTo>
                  <a:pt x="1304" y="2089"/>
                </a:lnTo>
                <a:lnTo>
                  <a:pt x="1299" y="2090"/>
                </a:lnTo>
                <a:lnTo>
                  <a:pt x="1294" y="2090"/>
                </a:lnTo>
                <a:lnTo>
                  <a:pt x="1288" y="2087"/>
                </a:lnTo>
                <a:lnTo>
                  <a:pt x="1280" y="2082"/>
                </a:lnTo>
                <a:lnTo>
                  <a:pt x="1231" y="2050"/>
                </a:lnTo>
                <a:lnTo>
                  <a:pt x="1154" y="2002"/>
                </a:lnTo>
                <a:lnTo>
                  <a:pt x="1059" y="1943"/>
                </a:lnTo>
                <a:lnTo>
                  <a:pt x="955" y="1879"/>
                </a:lnTo>
                <a:lnTo>
                  <a:pt x="852" y="1817"/>
                </a:lnTo>
                <a:lnTo>
                  <a:pt x="757" y="1763"/>
                </a:lnTo>
                <a:lnTo>
                  <a:pt x="716" y="1739"/>
                </a:lnTo>
                <a:lnTo>
                  <a:pt x="680" y="1721"/>
                </a:lnTo>
                <a:lnTo>
                  <a:pt x="651" y="1707"/>
                </a:lnTo>
                <a:lnTo>
                  <a:pt x="631" y="1699"/>
                </a:lnTo>
                <a:lnTo>
                  <a:pt x="623" y="1696"/>
                </a:lnTo>
                <a:lnTo>
                  <a:pt x="617" y="1696"/>
                </a:lnTo>
                <a:lnTo>
                  <a:pt x="611" y="1699"/>
                </a:lnTo>
                <a:lnTo>
                  <a:pt x="608" y="1702"/>
                </a:lnTo>
                <a:lnTo>
                  <a:pt x="605" y="1706"/>
                </a:lnTo>
                <a:lnTo>
                  <a:pt x="604" y="1713"/>
                </a:lnTo>
                <a:lnTo>
                  <a:pt x="603" y="1720"/>
                </a:lnTo>
                <a:lnTo>
                  <a:pt x="603" y="1730"/>
                </a:lnTo>
                <a:lnTo>
                  <a:pt x="604" y="1739"/>
                </a:lnTo>
                <a:lnTo>
                  <a:pt x="606" y="1750"/>
                </a:lnTo>
                <a:lnTo>
                  <a:pt x="612" y="1776"/>
                </a:lnTo>
                <a:lnTo>
                  <a:pt x="620" y="1804"/>
                </a:lnTo>
                <a:lnTo>
                  <a:pt x="631" y="1835"/>
                </a:lnTo>
                <a:lnTo>
                  <a:pt x="655" y="1901"/>
                </a:lnTo>
                <a:lnTo>
                  <a:pt x="680" y="1968"/>
                </a:lnTo>
                <a:lnTo>
                  <a:pt x="704" y="2031"/>
                </a:lnTo>
                <a:lnTo>
                  <a:pt x="712" y="2059"/>
                </a:lnTo>
                <a:lnTo>
                  <a:pt x="719" y="2082"/>
                </a:lnTo>
                <a:lnTo>
                  <a:pt x="723" y="2101"/>
                </a:lnTo>
                <a:lnTo>
                  <a:pt x="724" y="2107"/>
                </a:lnTo>
                <a:lnTo>
                  <a:pt x="724" y="2112"/>
                </a:lnTo>
                <a:lnTo>
                  <a:pt x="723" y="2115"/>
                </a:lnTo>
                <a:lnTo>
                  <a:pt x="721" y="2116"/>
                </a:lnTo>
                <a:lnTo>
                  <a:pt x="719" y="2116"/>
                </a:lnTo>
                <a:lnTo>
                  <a:pt x="717" y="2115"/>
                </a:lnTo>
                <a:lnTo>
                  <a:pt x="709" y="2109"/>
                </a:lnTo>
                <a:lnTo>
                  <a:pt x="699" y="2100"/>
                </a:lnTo>
                <a:lnTo>
                  <a:pt x="675" y="2075"/>
                </a:lnTo>
                <a:lnTo>
                  <a:pt x="661" y="2061"/>
                </a:lnTo>
                <a:lnTo>
                  <a:pt x="645" y="2047"/>
                </a:lnTo>
                <a:lnTo>
                  <a:pt x="628" y="2035"/>
                </a:lnTo>
                <a:lnTo>
                  <a:pt x="620" y="2029"/>
                </a:lnTo>
                <a:lnTo>
                  <a:pt x="611" y="2024"/>
                </a:lnTo>
                <a:lnTo>
                  <a:pt x="603" y="2020"/>
                </a:lnTo>
                <a:lnTo>
                  <a:pt x="594" y="2017"/>
                </a:lnTo>
                <a:lnTo>
                  <a:pt x="585" y="2015"/>
                </a:lnTo>
                <a:lnTo>
                  <a:pt x="576" y="2014"/>
                </a:lnTo>
                <a:lnTo>
                  <a:pt x="567" y="2014"/>
                </a:lnTo>
                <a:lnTo>
                  <a:pt x="559" y="2016"/>
                </a:lnTo>
                <a:lnTo>
                  <a:pt x="550" y="2019"/>
                </a:lnTo>
                <a:lnTo>
                  <a:pt x="542" y="2023"/>
                </a:lnTo>
                <a:lnTo>
                  <a:pt x="534" y="2030"/>
                </a:lnTo>
                <a:lnTo>
                  <a:pt x="526" y="2036"/>
                </a:lnTo>
                <a:lnTo>
                  <a:pt x="520" y="2044"/>
                </a:lnTo>
                <a:lnTo>
                  <a:pt x="514" y="2052"/>
                </a:lnTo>
                <a:lnTo>
                  <a:pt x="509" y="2061"/>
                </a:lnTo>
                <a:lnTo>
                  <a:pt x="505" y="2071"/>
                </a:lnTo>
                <a:lnTo>
                  <a:pt x="500" y="2080"/>
                </a:lnTo>
                <a:lnTo>
                  <a:pt x="497" y="2091"/>
                </a:lnTo>
                <a:lnTo>
                  <a:pt x="495" y="2102"/>
                </a:lnTo>
                <a:lnTo>
                  <a:pt x="493" y="2114"/>
                </a:lnTo>
                <a:lnTo>
                  <a:pt x="491" y="2125"/>
                </a:lnTo>
                <a:lnTo>
                  <a:pt x="491" y="2138"/>
                </a:lnTo>
                <a:lnTo>
                  <a:pt x="491" y="2163"/>
                </a:lnTo>
                <a:lnTo>
                  <a:pt x="494" y="2190"/>
                </a:lnTo>
                <a:lnTo>
                  <a:pt x="499" y="2216"/>
                </a:lnTo>
                <a:lnTo>
                  <a:pt x="507" y="2243"/>
                </a:lnTo>
                <a:lnTo>
                  <a:pt x="518" y="2269"/>
                </a:lnTo>
                <a:lnTo>
                  <a:pt x="530" y="2293"/>
                </a:lnTo>
                <a:lnTo>
                  <a:pt x="537" y="2305"/>
                </a:lnTo>
                <a:lnTo>
                  <a:pt x="545" y="2317"/>
                </a:lnTo>
                <a:lnTo>
                  <a:pt x="552" y="2329"/>
                </a:lnTo>
                <a:lnTo>
                  <a:pt x="561" y="2340"/>
                </a:lnTo>
                <a:lnTo>
                  <a:pt x="570" y="2350"/>
                </a:lnTo>
                <a:lnTo>
                  <a:pt x="580" y="2360"/>
                </a:lnTo>
                <a:lnTo>
                  <a:pt x="590" y="2370"/>
                </a:lnTo>
                <a:lnTo>
                  <a:pt x="602" y="2378"/>
                </a:lnTo>
                <a:lnTo>
                  <a:pt x="649" y="2415"/>
                </a:lnTo>
                <a:lnTo>
                  <a:pt x="702" y="2457"/>
                </a:lnTo>
                <a:lnTo>
                  <a:pt x="808" y="2544"/>
                </a:lnTo>
                <a:lnTo>
                  <a:pt x="892" y="2615"/>
                </a:lnTo>
                <a:lnTo>
                  <a:pt x="926" y="2644"/>
                </a:lnTo>
                <a:lnTo>
                  <a:pt x="1045" y="3028"/>
                </a:lnTo>
                <a:lnTo>
                  <a:pt x="661" y="2762"/>
                </a:lnTo>
                <a:lnTo>
                  <a:pt x="867" y="3087"/>
                </a:lnTo>
                <a:lnTo>
                  <a:pt x="778" y="3293"/>
                </a:lnTo>
                <a:lnTo>
                  <a:pt x="512" y="2880"/>
                </a:lnTo>
                <a:lnTo>
                  <a:pt x="365" y="2495"/>
                </a:lnTo>
                <a:lnTo>
                  <a:pt x="306" y="2969"/>
                </a:lnTo>
                <a:lnTo>
                  <a:pt x="10" y="2821"/>
                </a:lnTo>
                <a:lnTo>
                  <a:pt x="247" y="3146"/>
                </a:lnTo>
                <a:lnTo>
                  <a:pt x="40" y="3234"/>
                </a:lnTo>
                <a:lnTo>
                  <a:pt x="335" y="3441"/>
                </a:lnTo>
                <a:lnTo>
                  <a:pt x="99" y="3589"/>
                </a:lnTo>
                <a:lnTo>
                  <a:pt x="453" y="3677"/>
                </a:lnTo>
                <a:lnTo>
                  <a:pt x="631" y="3826"/>
                </a:lnTo>
                <a:lnTo>
                  <a:pt x="749" y="4032"/>
                </a:lnTo>
                <a:lnTo>
                  <a:pt x="738" y="4034"/>
                </a:lnTo>
                <a:lnTo>
                  <a:pt x="709" y="4040"/>
                </a:lnTo>
                <a:lnTo>
                  <a:pt x="666" y="4047"/>
                </a:lnTo>
                <a:lnTo>
                  <a:pt x="640" y="4051"/>
                </a:lnTo>
                <a:lnTo>
                  <a:pt x="612" y="4054"/>
                </a:lnTo>
                <a:lnTo>
                  <a:pt x="582" y="4056"/>
                </a:lnTo>
                <a:lnTo>
                  <a:pt x="551" y="4058"/>
                </a:lnTo>
                <a:lnTo>
                  <a:pt x="519" y="4058"/>
                </a:lnTo>
                <a:lnTo>
                  <a:pt x="486" y="4057"/>
                </a:lnTo>
                <a:lnTo>
                  <a:pt x="455" y="4054"/>
                </a:lnTo>
                <a:lnTo>
                  <a:pt x="423" y="4048"/>
                </a:lnTo>
                <a:lnTo>
                  <a:pt x="408" y="4045"/>
                </a:lnTo>
                <a:lnTo>
                  <a:pt x="393" y="4042"/>
                </a:lnTo>
                <a:lnTo>
                  <a:pt x="379" y="4037"/>
                </a:lnTo>
                <a:lnTo>
                  <a:pt x="365" y="4032"/>
                </a:lnTo>
                <a:lnTo>
                  <a:pt x="337" y="4020"/>
                </a:lnTo>
                <a:lnTo>
                  <a:pt x="311" y="4006"/>
                </a:lnTo>
                <a:lnTo>
                  <a:pt x="286" y="3991"/>
                </a:lnTo>
                <a:lnTo>
                  <a:pt x="263" y="3977"/>
                </a:lnTo>
                <a:lnTo>
                  <a:pt x="241" y="3962"/>
                </a:lnTo>
                <a:lnTo>
                  <a:pt x="222" y="3948"/>
                </a:lnTo>
                <a:lnTo>
                  <a:pt x="191" y="3925"/>
                </a:lnTo>
                <a:lnTo>
                  <a:pt x="172" y="3911"/>
                </a:lnTo>
                <a:lnTo>
                  <a:pt x="169" y="3910"/>
                </a:lnTo>
                <a:lnTo>
                  <a:pt x="169" y="3912"/>
                </a:lnTo>
                <a:lnTo>
                  <a:pt x="175" y="3918"/>
                </a:lnTo>
                <a:lnTo>
                  <a:pt x="183" y="3931"/>
                </a:lnTo>
                <a:lnTo>
                  <a:pt x="217" y="3973"/>
                </a:lnTo>
                <a:lnTo>
                  <a:pt x="228" y="3986"/>
                </a:lnTo>
                <a:lnTo>
                  <a:pt x="240" y="3999"/>
                </a:lnTo>
                <a:lnTo>
                  <a:pt x="263" y="4023"/>
                </a:lnTo>
                <a:lnTo>
                  <a:pt x="286" y="4044"/>
                </a:lnTo>
                <a:lnTo>
                  <a:pt x="310" y="4062"/>
                </a:lnTo>
                <a:lnTo>
                  <a:pt x="333" y="4078"/>
                </a:lnTo>
                <a:lnTo>
                  <a:pt x="353" y="4092"/>
                </a:lnTo>
                <a:lnTo>
                  <a:pt x="386" y="4113"/>
                </a:lnTo>
                <a:lnTo>
                  <a:pt x="407" y="4126"/>
                </a:lnTo>
                <a:lnTo>
                  <a:pt x="410" y="4129"/>
                </a:lnTo>
                <a:lnTo>
                  <a:pt x="410" y="4130"/>
                </a:lnTo>
                <a:lnTo>
                  <a:pt x="408" y="4131"/>
                </a:lnTo>
                <a:lnTo>
                  <a:pt x="400" y="4130"/>
                </a:lnTo>
                <a:lnTo>
                  <a:pt x="385" y="4129"/>
                </a:lnTo>
                <a:lnTo>
                  <a:pt x="335" y="4120"/>
                </a:lnTo>
                <a:lnTo>
                  <a:pt x="319" y="4117"/>
                </a:lnTo>
                <a:lnTo>
                  <a:pt x="302" y="4113"/>
                </a:lnTo>
                <a:lnTo>
                  <a:pt x="284" y="4106"/>
                </a:lnTo>
                <a:lnTo>
                  <a:pt x="268" y="4100"/>
                </a:lnTo>
                <a:lnTo>
                  <a:pt x="251" y="4091"/>
                </a:lnTo>
                <a:lnTo>
                  <a:pt x="234" y="4083"/>
                </a:lnTo>
                <a:lnTo>
                  <a:pt x="218" y="4073"/>
                </a:lnTo>
                <a:lnTo>
                  <a:pt x="202" y="4063"/>
                </a:lnTo>
                <a:lnTo>
                  <a:pt x="169" y="4042"/>
                </a:lnTo>
                <a:lnTo>
                  <a:pt x="139" y="4018"/>
                </a:lnTo>
                <a:lnTo>
                  <a:pt x="110" y="3996"/>
                </a:lnTo>
                <a:lnTo>
                  <a:pt x="84" y="3973"/>
                </a:lnTo>
                <a:lnTo>
                  <a:pt x="40" y="3932"/>
                </a:lnTo>
                <a:lnTo>
                  <a:pt x="11" y="3904"/>
                </a:lnTo>
                <a:lnTo>
                  <a:pt x="3" y="3898"/>
                </a:lnTo>
                <a:lnTo>
                  <a:pt x="0" y="3896"/>
                </a:lnTo>
                <a:lnTo>
                  <a:pt x="3" y="3901"/>
                </a:lnTo>
                <a:lnTo>
                  <a:pt x="10" y="3914"/>
                </a:lnTo>
                <a:lnTo>
                  <a:pt x="23" y="3934"/>
                </a:lnTo>
                <a:lnTo>
                  <a:pt x="37" y="3961"/>
                </a:lnTo>
                <a:lnTo>
                  <a:pt x="54" y="3994"/>
                </a:lnTo>
                <a:lnTo>
                  <a:pt x="72" y="4030"/>
                </a:lnTo>
                <a:lnTo>
                  <a:pt x="111" y="4112"/>
                </a:lnTo>
                <a:lnTo>
                  <a:pt x="151" y="4198"/>
                </a:lnTo>
                <a:lnTo>
                  <a:pt x="218" y="4349"/>
                </a:lnTo>
                <a:lnTo>
                  <a:pt x="247" y="4416"/>
                </a:lnTo>
                <a:lnTo>
                  <a:pt x="40" y="4327"/>
                </a:lnTo>
                <a:lnTo>
                  <a:pt x="60" y="4374"/>
                </a:lnTo>
                <a:lnTo>
                  <a:pt x="82" y="4424"/>
                </a:lnTo>
                <a:lnTo>
                  <a:pt x="110" y="4483"/>
                </a:lnTo>
                <a:lnTo>
                  <a:pt x="125" y="4513"/>
                </a:lnTo>
                <a:lnTo>
                  <a:pt x="142" y="4544"/>
                </a:lnTo>
                <a:lnTo>
                  <a:pt x="160" y="4573"/>
                </a:lnTo>
                <a:lnTo>
                  <a:pt x="177" y="4601"/>
                </a:lnTo>
                <a:lnTo>
                  <a:pt x="195" y="4627"/>
                </a:lnTo>
                <a:lnTo>
                  <a:pt x="212" y="4650"/>
                </a:lnTo>
                <a:lnTo>
                  <a:pt x="221" y="4659"/>
                </a:lnTo>
                <a:lnTo>
                  <a:pt x="229" y="4668"/>
                </a:lnTo>
                <a:lnTo>
                  <a:pt x="238" y="4675"/>
                </a:lnTo>
                <a:lnTo>
                  <a:pt x="247" y="4682"/>
                </a:lnTo>
                <a:lnTo>
                  <a:pt x="256" y="4687"/>
                </a:lnTo>
                <a:lnTo>
                  <a:pt x="268" y="4693"/>
                </a:lnTo>
                <a:lnTo>
                  <a:pt x="282" y="4697"/>
                </a:lnTo>
                <a:lnTo>
                  <a:pt x="298" y="4701"/>
                </a:lnTo>
                <a:lnTo>
                  <a:pt x="336" y="4709"/>
                </a:lnTo>
                <a:lnTo>
                  <a:pt x="380" y="4716"/>
                </a:lnTo>
                <a:lnTo>
                  <a:pt x="427" y="4722"/>
                </a:lnTo>
                <a:lnTo>
                  <a:pt x="477" y="4727"/>
                </a:lnTo>
                <a:lnTo>
                  <a:pt x="528" y="4730"/>
                </a:lnTo>
                <a:lnTo>
                  <a:pt x="579" y="4733"/>
                </a:lnTo>
                <a:lnTo>
                  <a:pt x="673" y="4738"/>
                </a:lnTo>
                <a:lnTo>
                  <a:pt x="745" y="4740"/>
                </a:lnTo>
                <a:lnTo>
                  <a:pt x="784" y="4741"/>
                </a:lnTo>
                <a:lnTo>
                  <a:pt x="778" y="4741"/>
                </a:lnTo>
                <a:lnTo>
                  <a:pt x="769" y="4742"/>
                </a:lnTo>
                <a:lnTo>
                  <a:pt x="759" y="4743"/>
                </a:lnTo>
                <a:lnTo>
                  <a:pt x="746" y="4746"/>
                </a:lnTo>
                <a:lnTo>
                  <a:pt x="732" y="4751"/>
                </a:lnTo>
                <a:lnTo>
                  <a:pt x="700" y="4762"/>
                </a:lnTo>
                <a:lnTo>
                  <a:pt x="665" y="4778"/>
                </a:lnTo>
                <a:lnTo>
                  <a:pt x="627" y="4795"/>
                </a:lnTo>
                <a:lnTo>
                  <a:pt x="589" y="4814"/>
                </a:lnTo>
                <a:lnTo>
                  <a:pt x="550" y="4835"/>
                </a:lnTo>
                <a:lnTo>
                  <a:pt x="512" y="4855"/>
                </a:lnTo>
                <a:lnTo>
                  <a:pt x="478" y="4875"/>
                </a:lnTo>
                <a:lnTo>
                  <a:pt x="448" y="4895"/>
                </a:lnTo>
                <a:lnTo>
                  <a:pt x="423" y="4913"/>
                </a:lnTo>
                <a:lnTo>
                  <a:pt x="405" y="4928"/>
                </a:lnTo>
                <a:lnTo>
                  <a:pt x="398" y="4935"/>
                </a:lnTo>
                <a:lnTo>
                  <a:pt x="394" y="4940"/>
                </a:lnTo>
                <a:lnTo>
                  <a:pt x="392" y="4944"/>
                </a:lnTo>
                <a:lnTo>
                  <a:pt x="393" y="4945"/>
                </a:lnTo>
                <a:lnTo>
                  <a:pt x="393" y="4947"/>
                </a:lnTo>
                <a:lnTo>
                  <a:pt x="396" y="4950"/>
                </a:lnTo>
                <a:lnTo>
                  <a:pt x="403" y="4951"/>
                </a:lnTo>
                <a:lnTo>
                  <a:pt x="411" y="4950"/>
                </a:lnTo>
                <a:lnTo>
                  <a:pt x="424" y="4947"/>
                </a:lnTo>
                <a:lnTo>
                  <a:pt x="454" y="4942"/>
                </a:lnTo>
                <a:lnTo>
                  <a:pt x="488" y="4937"/>
                </a:lnTo>
                <a:lnTo>
                  <a:pt x="565" y="4926"/>
                </a:lnTo>
                <a:lnTo>
                  <a:pt x="648" y="4916"/>
                </a:lnTo>
                <a:lnTo>
                  <a:pt x="731" y="4907"/>
                </a:lnTo>
                <a:lnTo>
                  <a:pt x="868" y="4894"/>
                </a:lnTo>
                <a:lnTo>
                  <a:pt x="926" y="4888"/>
                </a:lnTo>
                <a:lnTo>
                  <a:pt x="887" y="4947"/>
                </a:lnTo>
                <a:lnTo>
                  <a:pt x="848" y="5005"/>
                </a:lnTo>
                <a:lnTo>
                  <a:pt x="808" y="5070"/>
                </a:lnTo>
                <a:lnTo>
                  <a:pt x="790" y="5100"/>
                </a:lnTo>
                <a:lnTo>
                  <a:pt x="774" y="5129"/>
                </a:lnTo>
                <a:lnTo>
                  <a:pt x="761" y="5155"/>
                </a:lnTo>
                <a:lnTo>
                  <a:pt x="751" y="5175"/>
                </a:lnTo>
                <a:lnTo>
                  <a:pt x="749" y="5183"/>
                </a:lnTo>
                <a:lnTo>
                  <a:pt x="748" y="5189"/>
                </a:lnTo>
                <a:lnTo>
                  <a:pt x="749" y="5195"/>
                </a:lnTo>
                <a:lnTo>
                  <a:pt x="750" y="5196"/>
                </a:lnTo>
                <a:lnTo>
                  <a:pt x="751" y="5197"/>
                </a:lnTo>
                <a:lnTo>
                  <a:pt x="754" y="5197"/>
                </a:lnTo>
                <a:lnTo>
                  <a:pt x="761" y="5196"/>
                </a:lnTo>
                <a:lnTo>
                  <a:pt x="768" y="5192"/>
                </a:lnTo>
                <a:lnTo>
                  <a:pt x="778" y="5184"/>
                </a:lnTo>
                <a:lnTo>
                  <a:pt x="790" y="5176"/>
                </a:lnTo>
                <a:lnTo>
                  <a:pt x="804" y="5170"/>
                </a:lnTo>
                <a:lnTo>
                  <a:pt x="818" y="5164"/>
                </a:lnTo>
                <a:lnTo>
                  <a:pt x="834" y="5158"/>
                </a:lnTo>
                <a:lnTo>
                  <a:pt x="851" y="5155"/>
                </a:lnTo>
                <a:lnTo>
                  <a:pt x="868" y="5151"/>
                </a:lnTo>
                <a:lnTo>
                  <a:pt x="888" y="5149"/>
                </a:lnTo>
                <a:lnTo>
                  <a:pt x="907" y="5146"/>
                </a:lnTo>
                <a:lnTo>
                  <a:pt x="947" y="5145"/>
                </a:lnTo>
                <a:lnTo>
                  <a:pt x="989" y="5145"/>
                </a:lnTo>
                <a:lnTo>
                  <a:pt x="1032" y="5147"/>
                </a:lnTo>
                <a:lnTo>
                  <a:pt x="1074" y="5151"/>
                </a:lnTo>
                <a:lnTo>
                  <a:pt x="1115" y="5155"/>
                </a:lnTo>
                <a:lnTo>
                  <a:pt x="1153" y="5160"/>
                </a:lnTo>
                <a:lnTo>
                  <a:pt x="1219" y="5172"/>
                </a:lnTo>
                <a:lnTo>
                  <a:pt x="1264" y="5181"/>
                </a:lnTo>
                <a:lnTo>
                  <a:pt x="1280" y="5184"/>
                </a:lnTo>
                <a:lnTo>
                  <a:pt x="1605" y="5154"/>
                </a:lnTo>
                <a:close/>
              </a:path>
            </a:pathLst>
          </a:custGeom>
          <a:solidFill>
            <a:srgbClr val="FFC000"/>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latin typeface="+mn-lt"/>
              <a:ea typeface="+mn-ea"/>
              <a:cs typeface="+mn-ea"/>
              <a:sym typeface="+mn-lt"/>
            </a:endParaRPr>
          </a:p>
        </p:txBody>
      </p:sp>
      <p:sp>
        <p:nvSpPr>
          <p:cNvPr id="20" name="矩形 19">
            <a:extLst>
              <a:ext uri="{FF2B5EF4-FFF2-40B4-BE49-F238E27FC236}">
                <a16:creationId xmlns:a16="http://schemas.microsoft.com/office/drawing/2014/main" id="{A219AFAF-B709-4817-A5E0-811C571330BE}"/>
              </a:ext>
            </a:extLst>
          </p:cNvPr>
          <p:cNvSpPr/>
          <p:nvPr/>
        </p:nvSpPr>
        <p:spPr>
          <a:xfrm>
            <a:off x="634246" y="226352"/>
            <a:ext cx="1087477"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秩序管理</a:t>
            </a:r>
          </a:p>
        </p:txBody>
      </p:sp>
      <p:sp>
        <p:nvSpPr>
          <p:cNvPr id="21" name="矩形 20">
            <a:extLst>
              <a:ext uri="{FF2B5EF4-FFF2-40B4-BE49-F238E27FC236}">
                <a16:creationId xmlns:a16="http://schemas.microsoft.com/office/drawing/2014/main" id="{5452D29E-2764-4443-A2AC-F90F1BC8578A}"/>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A0C9C29B-ECC2-4189-8CBE-30E3E1E9F21A}"/>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0832" y="94529"/>
            <a:ext cx="954280" cy="956144"/>
          </a:xfrm>
          <a:prstGeom prst="rect">
            <a:avLst/>
          </a:prstGeom>
        </p:spPr>
      </p:pic>
    </p:spTree>
    <p:extLst>
      <p:ext uri="{BB962C8B-B14F-4D97-AF65-F5344CB8AC3E}">
        <p14:creationId xmlns:p14="http://schemas.microsoft.com/office/powerpoint/2010/main" val="18361970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750"/>
                                        <p:tgtEl>
                                          <p:spTgt spid="56"/>
                                        </p:tgtEl>
                                      </p:cBhvr>
                                    </p:animEffect>
                                    <p:anim calcmode="lin" valueType="num">
                                      <p:cBhvr>
                                        <p:cTn id="13" dur="750" fill="hold"/>
                                        <p:tgtEl>
                                          <p:spTgt spid="56"/>
                                        </p:tgtEl>
                                        <p:attrNameLst>
                                          <p:attrName>ppt_x</p:attrName>
                                        </p:attrNameLst>
                                      </p:cBhvr>
                                      <p:tavLst>
                                        <p:tav tm="0">
                                          <p:val>
                                            <p:strVal val="#ppt_x"/>
                                          </p:val>
                                        </p:tav>
                                        <p:tav tm="100000">
                                          <p:val>
                                            <p:strVal val="#ppt_x"/>
                                          </p:val>
                                        </p:tav>
                                      </p:tavLst>
                                    </p:anim>
                                    <p:anim calcmode="lin" valueType="num">
                                      <p:cBhvr>
                                        <p:cTn id="14" dur="750" fill="hold"/>
                                        <p:tgtEl>
                                          <p:spTgt spid="5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750"/>
                                        <p:tgtEl>
                                          <p:spTgt spid="57"/>
                                        </p:tgtEl>
                                      </p:cBhvr>
                                    </p:animEffect>
                                    <p:anim calcmode="lin" valueType="num">
                                      <p:cBhvr>
                                        <p:cTn id="18" dur="750" fill="hold"/>
                                        <p:tgtEl>
                                          <p:spTgt spid="57"/>
                                        </p:tgtEl>
                                        <p:attrNameLst>
                                          <p:attrName>ppt_x</p:attrName>
                                        </p:attrNameLst>
                                      </p:cBhvr>
                                      <p:tavLst>
                                        <p:tav tm="0">
                                          <p:val>
                                            <p:strVal val="#ppt_x"/>
                                          </p:val>
                                        </p:tav>
                                        <p:tav tm="100000">
                                          <p:val>
                                            <p:strVal val="#ppt_x"/>
                                          </p:val>
                                        </p:tav>
                                      </p:tavLst>
                                    </p:anim>
                                    <p:anim calcmode="lin" valueType="num">
                                      <p:cBhvr>
                                        <p:cTn id="19" dur="750" fill="hold"/>
                                        <p:tgtEl>
                                          <p:spTgt spid="5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750"/>
                                        <p:tgtEl>
                                          <p:spTgt spid="58"/>
                                        </p:tgtEl>
                                      </p:cBhvr>
                                    </p:animEffect>
                                    <p:anim calcmode="lin" valueType="num">
                                      <p:cBhvr>
                                        <p:cTn id="23" dur="750" fill="hold"/>
                                        <p:tgtEl>
                                          <p:spTgt spid="58"/>
                                        </p:tgtEl>
                                        <p:attrNameLst>
                                          <p:attrName>ppt_x</p:attrName>
                                        </p:attrNameLst>
                                      </p:cBhvr>
                                      <p:tavLst>
                                        <p:tav tm="0">
                                          <p:val>
                                            <p:strVal val="#ppt_x"/>
                                          </p:val>
                                        </p:tav>
                                        <p:tav tm="100000">
                                          <p:val>
                                            <p:strVal val="#ppt_x"/>
                                          </p:val>
                                        </p:tav>
                                      </p:tavLst>
                                    </p:anim>
                                    <p:anim calcmode="lin" valueType="num">
                                      <p:cBhvr>
                                        <p:cTn id="24" dur="750" fill="hold"/>
                                        <p:tgtEl>
                                          <p:spTgt spid="5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750"/>
                                        <p:tgtEl>
                                          <p:spTgt spid="59"/>
                                        </p:tgtEl>
                                      </p:cBhvr>
                                    </p:animEffect>
                                    <p:anim calcmode="lin" valueType="num">
                                      <p:cBhvr>
                                        <p:cTn id="28" dur="750" fill="hold"/>
                                        <p:tgtEl>
                                          <p:spTgt spid="59"/>
                                        </p:tgtEl>
                                        <p:attrNameLst>
                                          <p:attrName>ppt_x</p:attrName>
                                        </p:attrNameLst>
                                      </p:cBhvr>
                                      <p:tavLst>
                                        <p:tav tm="0">
                                          <p:val>
                                            <p:strVal val="#ppt_x"/>
                                          </p:val>
                                        </p:tav>
                                        <p:tav tm="100000">
                                          <p:val>
                                            <p:strVal val="#ppt_x"/>
                                          </p:val>
                                        </p:tav>
                                      </p:tavLst>
                                    </p:anim>
                                    <p:anim calcmode="lin" valueType="num">
                                      <p:cBhvr>
                                        <p:cTn id="29" dur="750" fill="hold"/>
                                        <p:tgtEl>
                                          <p:spTgt spid="59"/>
                                        </p:tgtEl>
                                        <p:attrNameLst>
                                          <p:attrName>ppt_y</p:attrName>
                                        </p:attrNameLst>
                                      </p:cBhvr>
                                      <p:tavLst>
                                        <p:tav tm="0">
                                          <p:val>
                                            <p:strVal val="#ppt_y+.1"/>
                                          </p:val>
                                        </p:tav>
                                        <p:tav tm="100000">
                                          <p:val>
                                            <p:strVal val="#ppt_y"/>
                                          </p:val>
                                        </p:tav>
                                      </p:tavLst>
                                    </p:anim>
                                  </p:childTnLst>
                                </p:cTn>
                              </p:par>
                            </p:childTnLst>
                          </p:cTn>
                        </p:par>
                        <p:par>
                          <p:cTn id="30" fill="hold">
                            <p:stCondLst>
                              <p:cond delay="2750"/>
                            </p:stCondLst>
                            <p:childTnLst>
                              <p:par>
                                <p:cTn id="31" presetID="53" presetClass="entr" presetSubtype="16" fill="hold" grpId="0" nodeType="afterEffect">
                                  <p:stCondLst>
                                    <p:cond delay="0"/>
                                  </p:stCondLst>
                                  <p:iterate type="lt">
                                    <p:tmPct val="10000"/>
                                  </p:iterate>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34" grpId="0" animBg="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500017" y="502885"/>
            <a:ext cx="2150118" cy="362343"/>
          </a:xfrm>
          <a:prstGeom prst="rect">
            <a:avLst/>
          </a:prstGeom>
        </p:spPr>
        <p:txBody>
          <a:bodyPr wrap="square" lIns="68580" tIns="34290" rIns="68580" bIns="34290">
            <a:spAutoFit/>
          </a:bodyPr>
          <a:lstStyle/>
          <a:p>
            <a:pPr algn="ctr">
              <a:lnSpc>
                <a:spcPct val="130000"/>
              </a:lnSpc>
            </a:pPr>
            <a:r>
              <a:rPr lang="zh-CN" altLang="en-US" sz="1600" b="1" dirty="0">
                <a:solidFill>
                  <a:schemeClr val="tx1">
                    <a:lumMod val="75000"/>
                    <a:lumOff val="25000"/>
                  </a:schemeClr>
                </a:solidFill>
                <a:cs typeface="+mn-ea"/>
                <a:sym typeface="+mn-lt"/>
              </a:rPr>
              <a:t>商户出入货管理</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03</a:t>
            </a:r>
            <a:endParaRPr lang="zh-CN" altLang="en-US" sz="1600" dirty="0">
              <a:solidFill>
                <a:schemeClr val="tx1">
                  <a:lumMod val="75000"/>
                  <a:lumOff val="25000"/>
                </a:schemeClr>
              </a:solidFill>
              <a:cs typeface="+mn-ea"/>
              <a:sym typeface="+mn-lt"/>
            </a:endParaRPr>
          </a:p>
        </p:txBody>
      </p:sp>
      <p:sp>
        <p:nvSpPr>
          <p:cNvPr id="38" name="矩形 37"/>
          <p:cNvSpPr/>
          <p:nvPr/>
        </p:nvSpPr>
        <p:spPr>
          <a:xfrm>
            <a:off x="4866098" y="1511518"/>
            <a:ext cx="1568074" cy="346249"/>
          </a:xfrm>
          <a:prstGeom prst="rect">
            <a:avLst/>
          </a:prstGeom>
        </p:spPr>
        <p:txBody>
          <a:bodyPr wrap="square" lIns="68580" tIns="34290" rIns="68580" bIns="34290">
            <a:spAutoFit/>
          </a:bodyPr>
          <a:lstStyle/>
          <a:p>
            <a:r>
              <a:rPr lang="en-US" altLang="zh-CN" sz="1800" dirty="0">
                <a:solidFill>
                  <a:srgbClr val="73687C"/>
                </a:solidFill>
                <a:cs typeface="+mn-ea"/>
                <a:sym typeface="+mn-lt"/>
              </a:rPr>
              <a:t>PART 01</a:t>
            </a:r>
            <a:endParaRPr lang="zh-CN" altLang="en-US" sz="1800" dirty="0">
              <a:solidFill>
                <a:srgbClr val="73687C"/>
              </a:solidFill>
              <a:cs typeface="+mn-ea"/>
              <a:sym typeface="+mn-lt"/>
            </a:endParaRPr>
          </a:p>
        </p:txBody>
      </p:sp>
      <p:sp>
        <p:nvSpPr>
          <p:cNvPr id="39" name="矩形 38"/>
          <p:cNvSpPr/>
          <p:nvPr/>
        </p:nvSpPr>
        <p:spPr>
          <a:xfrm>
            <a:off x="4866098" y="1781921"/>
            <a:ext cx="3022334" cy="546689"/>
          </a:xfrm>
          <a:prstGeom prst="rect">
            <a:avLst/>
          </a:prstGeom>
        </p:spPr>
        <p:txBody>
          <a:bodyPr wrap="square" lIns="51435" tIns="25718" rIns="51435" bIns="25718">
            <a:spAutoFit/>
          </a:bodyPr>
          <a:lstStyle/>
          <a:p>
            <a:pPr algn="just">
              <a:lnSpc>
                <a:spcPct val="130000"/>
              </a:lnSpc>
            </a:pPr>
            <a:r>
              <a:rPr lang="zh-CN" altLang="en-US" sz="1300" dirty="0">
                <a:solidFill>
                  <a:schemeClr val="tx1">
                    <a:lumMod val="65000"/>
                    <a:lumOff val="35000"/>
                  </a:schemeClr>
                </a:solidFill>
                <a:cs typeface="+mn-ea"/>
                <a:sym typeface="+mn-lt"/>
              </a:rPr>
              <a:t>明确规定广场内货物进出的审批流程，必须填写</a:t>
            </a:r>
            <a:r>
              <a:rPr lang="en-US" altLang="zh-CN" sz="1300" dirty="0">
                <a:solidFill>
                  <a:schemeClr val="tx1">
                    <a:lumMod val="65000"/>
                    <a:lumOff val="35000"/>
                  </a:schemeClr>
                </a:solidFill>
                <a:cs typeface="+mn-ea"/>
                <a:sym typeface="+mn-lt"/>
              </a:rPr>
              <a:t>《</a:t>
            </a:r>
            <a:r>
              <a:rPr lang="zh-CN" altLang="en-US" sz="1300" dirty="0">
                <a:solidFill>
                  <a:schemeClr val="tx1">
                    <a:lumMod val="65000"/>
                    <a:lumOff val="35000"/>
                  </a:schemeClr>
                </a:solidFill>
                <a:cs typeface="+mn-ea"/>
                <a:sym typeface="+mn-lt"/>
              </a:rPr>
              <a:t>物品出入表</a:t>
            </a:r>
            <a:r>
              <a:rPr lang="en-US" altLang="zh-CN" sz="1300" dirty="0">
                <a:solidFill>
                  <a:schemeClr val="tx1">
                    <a:lumMod val="65000"/>
                    <a:lumOff val="35000"/>
                  </a:schemeClr>
                </a:solidFill>
                <a:cs typeface="+mn-ea"/>
                <a:sym typeface="+mn-lt"/>
              </a:rPr>
              <a:t>》</a:t>
            </a:r>
            <a:r>
              <a:rPr lang="zh-CN" altLang="en-US" sz="1300" dirty="0">
                <a:solidFill>
                  <a:schemeClr val="tx1">
                    <a:lumMod val="65000"/>
                    <a:lumOff val="35000"/>
                  </a:schemeClr>
                </a:solidFill>
                <a:cs typeface="+mn-ea"/>
                <a:sym typeface="+mn-lt"/>
              </a:rPr>
              <a:t>方能进出货品；</a:t>
            </a:r>
          </a:p>
        </p:txBody>
      </p:sp>
      <p:sp>
        <p:nvSpPr>
          <p:cNvPr id="43" name="矩形 42"/>
          <p:cNvSpPr/>
          <p:nvPr/>
        </p:nvSpPr>
        <p:spPr>
          <a:xfrm>
            <a:off x="4866098" y="3957355"/>
            <a:ext cx="3022334" cy="546689"/>
          </a:xfrm>
          <a:prstGeom prst="rect">
            <a:avLst/>
          </a:prstGeom>
        </p:spPr>
        <p:txBody>
          <a:bodyPr wrap="square" lIns="51435" tIns="25718" rIns="51435" bIns="25718">
            <a:spAutoFit/>
          </a:bodyPr>
          <a:lstStyle/>
          <a:p>
            <a:pPr algn="just">
              <a:lnSpc>
                <a:spcPct val="130000"/>
              </a:lnSpc>
            </a:pPr>
            <a:r>
              <a:rPr lang="zh-CN" altLang="en-US" sz="1300" dirty="0">
                <a:solidFill>
                  <a:schemeClr val="tx1">
                    <a:lumMod val="65000"/>
                    <a:lumOff val="35000"/>
                  </a:schemeClr>
                </a:solidFill>
                <a:cs typeface="+mn-ea"/>
                <a:sym typeface="+mn-lt"/>
              </a:rPr>
              <a:t>严格执行</a:t>
            </a:r>
            <a:r>
              <a:rPr lang="en-US" altLang="zh-CN" sz="1300" dirty="0">
                <a:solidFill>
                  <a:schemeClr val="tx1">
                    <a:lumMod val="65000"/>
                    <a:lumOff val="35000"/>
                  </a:schemeClr>
                </a:solidFill>
                <a:cs typeface="+mn-ea"/>
                <a:sym typeface="+mn-lt"/>
              </a:rPr>
              <a:t>《</a:t>
            </a:r>
            <a:r>
              <a:rPr lang="zh-CN" altLang="en-US" sz="1300" dirty="0">
                <a:solidFill>
                  <a:schemeClr val="tx1">
                    <a:lumMod val="65000"/>
                    <a:lumOff val="35000"/>
                  </a:schemeClr>
                </a:solidFill>
                <a:cs typeface="+mn-ea"/>
                <a:sym typeface="+mn-lt"/>
              </a:rPr>
              <a:t>市场管理规定</a:t>
            </a:r>
            <a:r>
              <a:rPr lang="en-US" altLang="zh-CN" sz="1300" dirty="0">
                <a:solidFill>
                  <a:schemeClr val="tx1">
                    <a:lumMod val="65000"/>
                    <a:lumOff val="35000"/>
                  </a:schemeClr>
                </a:solidFill>
                <a:cs typeface="+mn-ea"/>
                <a:sym typeface="+mn-lt"/>
              </a:rPr>
              <a:t>》</a:t>
            </a:r>
            <a:r>
              <a:rPr lang="zh-CN" altLang="en-US" sz="1300" dirty="0">
                <a:solidFill>
                  <a:schemeClr val="tx1">
                    <a:lumMod val="65000"/>
                    <a:lumOff val="35000"/>
                  </a:schemeClr>
                </a:solidFill>
                <a:cs typeface="+mn-ea"/>
                <a:sym typeface="+mn-lt"/>
              </a:rPr>
              <a:t>，维护正常的经营秩序、治安秩序；</a:t>
            </a:r>
          </a:p>
        </p:txBody>
      </p:sp>
      <p:sp>
        <p:nvSpPr>
          <p:cNvPr id="57" name="任意多边形-7"/>
          <p:cNvSpPr>
            <a:spLocks/>
          </p:cNvSpPr>
          <p:nvPr/>
        </p:nvSpPr>
        <p:spPr bwMode="auto">
          <a:xfrm>
            <a:off x="579295" y="1656517"/>
            <a:ext cx="2900559" cy="2659275"/>
          </a:xfrm>
          <a:custGeom>
            <a:avLst/>
            <a:gdLst>
              <a:gd name="T0" fmla="*/ 1401482 w 1587500"/>
              <a:gd name="T1" fmla="*/ 439867 h 1489075"/>
              <a:gd name="T2" fmla="*/ 1498397 w 1587500"/>
              <a:gd name="T3" fmla="*/ 519641 h 1489075"/>
              <a:gd name="T4" fmla="*/ 1547617 w 1587500"/>
              <a:gd name="T5" fmla="*/ 636819 h 1489075"/>
              <a:gd name="T6" fmla="*/ 1535027 w 1587500"/>
              <a:gd name="T7" fmla="*/ 767357 h 1489075"/>
              <a:gd name="T8" fmla="*/ 1464439 w 1587500"/>
              <a:gd name="T9" fmla="*/ 871558 h 1489075"/>
              <a:gd name="T10" fmla="*/ 1353407 w 1587500"/>
              <a:gd name="T11" fmla="*/ 931483 h 1489075"/>
              <a:gd name="T12" fmla="*/ 1221772 w 1587500"/>
              <a:gd name="T13" fmla="*/ 931483 h 1489075"/>
              <a:gd name="T14" fmla="*/ 1110739 w 1587500"/>
              <a:gd name="T15" fmla="*/ 871558 h 1489075"/>
              <a:gd name="T16" fmla="*/ 1040915 w 1587500"/>
              <a:gd name="T17" fmla="*/ 767357 h 1489075"/>
              <a:gd name="T18" fmla="*/ 1027943 w 1587500"/>
              <a:gd name="T19" fmla="*/ 636819 h 1489075"/>
              <a:gd name="T20" fmla="*/ 1077163 w 1587500"/>
              <a:gd name="T21" fmla="*/ 519641 h 1489075"/>
              <a:gd name="T22" fmla="*/ 1173696 w 1587500"/>
              <a:gd name="T23" fmla="*/ 439867 h 1489075"/>
              <a:gd name="T24" fmla="*/ 1263528 w 1587500"/>
              <a:gd name="T25" fmla="*/ 60613 h 1489075"/>
              <a:gd name="T26" fmla="*/ 1126859 w 1587500"/>
              <a:gd name="T27" fmla="*/ 78912 h 1489075"/>
              <a:gd name="T28" fmla="*/ 996280 w 1587500"/>
              <a:gd name="T29" fmla="*/ 130376 h 1489075"/>
              <a:gd name="T30" fmla="*/ 879026 w 1587500"/>
              <a:gd name="T31" fmla="*/ 215388 h 1489075"/>
              <a:gd name="T32" fmla="*/ 787278 w 1587500"/>
              <a:gd name="T33" fmla="*/ 326322 h 1489075"/>
              <a:gd name="T34" fmla="*/ 727128 w 1587500"/>
              <a:gd name="T35" fmla="*/ 452123 h 1489075"/>
              <a:gd name="T36" fmla="*/ 699718 w 1587500"/>
              <a:gd name="T37" fmla="*/ 587455 h 1489075"/>
              <a:gd name="T38" fmla="*/ 705048 w 1587500"/>
              <a:gd name="T39" fmla="*/ 725074 h 1489075"/>
              <a:gd name="T40" fmla="*/ 742736 w 1587500"/>
              <a:gd name="T41" fmla="*/ 858881 h 1489075"/>
              <a:gd name="T42" fmla="*/ 814688 w 1587500"/>
              <a:gd name="T43" fmla="*/ 982395 h 1489075"/>
              <a:gd name="T44" fmla="*/ 916715 w 1587500"/>
              <a:gd name="T45" fmla="*/ 1086468 h 1489075"/>
              <a:gd name="T46" fmla="*/ 1025160 w 1587500"/>
              <a:gd name="T47" fmla="*/ 1127981 h 1489075"/>
              <a:gd name="T48" fmla="*/ 1177404 w 1587500"/>
              <a:gd name="T49" fmla="*/ 1036279 h 1489075"/>
              <a:gd name="T50" fmla="*/ 1362380 w 1587500"/>
              <a:gd name="T51" fmla="*/ 1027147 h 1489075"/>
              <a:gd name="T52" fmla="*/ 1523759 w 1587500"/>
              <a:gd name="T53" fmla="*/ 1104008 h 1489075"/>
              <a:gd name="T54" fmla="*/ 1630138 w 1587500"/>
              <a:gd name="T55" fmla="*/ 1083418 h 1489075"/>
              <a:gd name="T56" fmla="*/ 1731022 w 1587500"/>
              <a:gd name="T57" fmla="*/ 978202 h 1489075"/>
              <a:gd name="T58" fmla="*/ 1800689 w 1587500"/>
              <a:gd name="T59" fmla="*/ 856213 h 1489075"/>
              <a:gd name="T60" fmla="*/ 1837616 w 1587500"/>
              <a:gd name="T61" fmla="*/ 723168 h 1489075"/>
              <a:gd name="T62" fmla="*/ 1842566 w 1587500"/>
              <a:gd name="T63" fmla="*/ 585549 h 1489075"/>
              <a:gd name="T64" fmla="*/ 1814776 w 1587500"/>
              <a:gd name="T65" fmla="*/ 449836 h 1489075"/>
              <a:gd name="T66" fmla="*/ 1752722 w 1587500"/>
              <a:gd name="T67" fmla="*/ 322891 h 1489075"/>
              <a:gd name="T68" fmla="*/ 1659071 w 1587500"/>
              <a:gd name="T69" fmla="*/ 211195 h 1489075"/>
              <a:gd name="T70" fmla="*/ 1542578 w 1587500"/>
              <a:gd name="T71" fmla="*/ 128851 h 1489075"/>
              <a:gd name="T72" fmla="*/ 1413522 w 1587500"/>
              <a:gd name="T73" fmla="*/ 78531 h 1489075"/>
              <a:gd name="T74" fmla="*/ 1277614 w 1587500"/>
              <a:gd name="T75" fmla="*/ 60613 h 1489075"/>
              <a:gd name="T76" fmla="*/ 1383828 w 1587500"/>
              <a:gd name="T77" fmla="*/ 9912 h 1489075"/>
              <a:gd name="T78" fmla="*/ 1529634 w 1587500"/>
              <a:gd name="T79" fmla="*/ 54896 h 1489075"/>
              <a:gd name="T80" fmla="*/ 1663259 w 1587500"/>
              <a:gd name="T81" fmla="*/ 135332 h 1489075"/>
              <a:gd name="T82" fmla="*/ 1775945 w 1587500"/>
              <a:gd name="T83" fmla="*/ 250459 h 1489075"/>
              <a:gd name="T84" fmla="*/ 1855129 w 1587500"/>
              <a:gd name="T85" fmla="*/ 387316 h 1489075"/>
              <a:gd name="T86" fmla="*/ 1897766 w 1587500"/>
              <a:gd name="T87" fmla="*/ 534848 h 1489075"/>
              <a:gd name="T88" fmla="*/ 1902715 w 1587500"/>
              <a:gd name="T89" fmla="*/ 686952 h 1489075"/>
              <a:gd name="T90" fmla="*/ 1872260 w 1587500"/>
              <a:gd name="T91" fmla="*/ 836390 h 1489075"/>
              <a:gd name="T92" fmla="*/ 1806400 w 1587500"/>
              <a:gd name="T93" fmla="*/ 975534 h 1489075"/>
              <a:gd name="T94" fmla="*/ 1704373 w 1587500"/>
              <a:gd name="T95" fmla="*/ 1098286 h 1489075"/>
              <a:gd name="T96" fmla="*/ 1595694 w 1587500"/>
              <a:gd name="T97" fmla="*/ 1183154 h 1489075"/>
              <a:gd name="T98" fmla="*/ 1657352 w 1587500"/>
              <a:gd name="T99" fmla="*/ 1352859 h 1489075"/>
              <a:gd name="T100" fmla="*/ 928104 w 1587500"/>
              <a:gd name="T101" fmla="*/ 1298066 h 1489075"/>
              <a:gd name="T102" fmla="*/ 935369 w 1587500"/>
              <a:gd name="T103" fmla="*/ 1172622 h 1489075"/>
              <a:gd name="T104" fmla="*/ 674212 w 1587500"/>
              <a:gd name="T105" fmla="*/ 1225231 h 1489075"/>
              <a:gd name="T106" fmla="*/ 735122 w 1587500"/>
              <a:gd name="T107" fmla="*/ 972103 h 1489075"/>
              <a:gd name="T108" fmla="*/ 670786 w 1587500"/>
              <a:gd name="T109" fmla="*/ 836770 h 1489075"/>
              <a:gd name="T110" fmla="*/ 640710 w 1587500"/>
              <a:gd name="T111" fmla="*/ 693434 h 1489075"/>
              <a:gd name="T112" fmla="*/ 643756 w 1587500"/>
              <a:gd name="T113" fmla="*/ 547809 h 1489075"/>
              <a:gd name="T114" fmla="*/ 679922 w 1587500"/>
              <a:gd name="T115" fmla="*/ 406377 h 1489075"/>
              <a:gd name="T116" fmla="*/ 748447 w 1587500"/>
              <a:gd name="T117" fmla="*/ 275239 h 1489075"/>
              <a:gd name="T118" fmla="*/ 849713 w 1587500"/>
              <a:gd name="T119" fmla="*/ 160112 h 1489075"/>
              <a:gd name="T120" fmla="*/ 981814 w 1587500"/>
              <a:gd name="T121" fmla="*/ 69763 h 1489075"/>
              <a:gd name="T122" fmla="*/ 1126478 w 1587500"/>
              <a:gd name="T123" fmla="*/ 16392 h 14890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7500" h="1489075">
                <a:moveTo>
                  <a:pt x="1073150" y="344487"/>
                </a:moveTo>
                <a:lnTo>
                  <a:pt x="1084279" y="345123"/>
                </a:lnTo>
                <a:lnTo>
                  <a:pt x="1095725" y="345759"/>
                </a:lnTo>
                <a:lnTo>
                  <a:pt x="1106536" y="347031"/>
                </a:lnTo>
                <a:lnTo>
                  <a:pt x="1117347" y="349256"/>
                </a:lnTo>
                <a:lnTo>
                  <a:pt x="1127839" y="351482"/>
                </a:lnTo>
                <a:lnTo>
                  <a:pt x="1138014" y="354344"/>
                </a:lnTo>
                <a:lnTo>
                  <a:pt x="1148189" y="358159"/>
                </a:lnTo>
                <a:lnTo>
                  <a:pt x="1158364" y="361975"/>
                </a:lnTo>
                <a:lnTo>
                  <a:pt x="1167902" y="366426"/>
                </a:lnTo>
                <a:lnTo>
                  <a:pt x="1177441" y="371196"/>
                </a:lnTo>
                <a:lnTo>
                  <a:pt x="1186980" y="376601"/>
                </a:lnTo>
                <a:lnTo>
                  <a:pt x="1195565" y="382006"/>
                </a:lnTo>
                <a:lnTo>
                  <a:pt x="1204150" y="388366"/>
                </a:lnTo>
                <a:lnTo>
                  <a:pt x="1212735" y="394725"/>
                </a:lnTo>
                <a:lnTo>
                  <a:pt x="1220366" y="401720"/>
                </a:lnTo>
                <a:lnTo>
                  <a:pt x="1227997" y="409033"/>
                </a:lnTo>
                <a:lnTo>
                  <a:pt x="1235310" y="416664"/>
                </a:lnTo>
                <a:lnTo>
                  <a:pt x="1241987" y="424613"/>
                </a:lnTo>
                <a:lnTo>
                  <a:pt x="1248664" y="432880"/>
                </a:lnTo>
                <a:lnTo>
                  <a:pt x="1254706" y="441147"/>
                </a:lnTo>
                <a:lnTo>
                  <a:pt x="1260429" y="450368"/>
                </a:lnTo>
                <a:lnTo>
                  <a:pt x="1265516" y="459271"/>
                </a:lnTo>
                <a:lnTo>
                  <a:pt x="1270604" y="468810"/>
                </a:lnTo>
                <a:lnTo>
                  <a:pt x="1275055" y="478667"/>
                </a:lnTo>
                <a:lnTo>
                  <a:pt x="1279189" y="488523"/>
                </a:lnTo>
                <a:lnTo>
                  <a:pt x="1282368" y="498698"/>
                </a:lnTo>
                <a:lnTo>
                  <a:pt x="1285230" y="509191"/>
                </a:lnTo>
                <a:lnTo>
                  <a:pt x="1287774" y="519683"/>
                </a:lnTo>
                <a:lnTo>
                  <a:pt x="1289681" y="530494"/>
                </a:lnTo>
                <a:lnTo>
                  <a:pt x="1290953" y="541623"/>
                </a:lnTo>
                <a:lnTo>
                  <a:pt x="1291907" y="552433"/>
                </a:lnTo>
                <a:lnTo>
                  <a:pt x="1292225" y="564198"/>
                </a:lnTo>
                <a:lnTo>
                  <a:pt x="1291907" y="575327"/>
                </a:lnTo>
                <a:lnTo>
                  <a:pt x="1290953" y="586137"/>
                </a:lnTo>
                <a:lnTo>
                  <a:pt x="1289681" y="597266"/>
                </a:lnTo>
                <a:lnTo>
                  <a:pt x="1287774" y="608077"/>
                </a:lnTo>
                <a:lnTo>
                  <a:pt x="1285230" y="618569"/>
                </a:lnTo>
                <a:lnTo>
                  <a:pt x="1282368" y="629062"/>
                </a:lnTo>
                <a:lnTo>
                  <a:pt x="1279189" y="639237"/>
                </a:lnTo>
                <a:lnTo>
                  <a:pt x="1275055" y="649094"/>
                </a:lnTo>
                <a:lnTo>
                  <a:pt x="1270604" y="658950"/>
                </a:lnTo>
                <a:lnTo>
                  <a:pt x="1265516" y="668489"/>
                </a:lnTo>
                <a:lnTo>
                  <a:pt x="1260429" y="677392"/>
                </a:lnTo>
                <a:lnTo>
                  <a:pt x="1254706" y="686613"/>
                </a:lnTo>
                <a:lnTo>
                  <a:pt x="1248664" y="694880"/>
                </a:lnTo>
                <a:lnTo>
                  <a:pt x="1241987" y="703147"/>
                </a:lnTo>
                <a:lnTo>
                  <a:pt x="1235310" y="711096"/>
                </a:lnTo>
                <a:lnTo>
                  <a:pt x="1227997" y="718727"/>
                </a:lnTo>
                <a:lnTo>
                  <a:pt x="1220366" y="726040"/>
                </a:lnTo>
                <a:lnTo>
                  <a:pt x="1212735" y="733035"/>
                </a:lnTo>
                <a:lnTo>
                  <a:pt x="1204150" y="739394"/>
                </a:lnTo>
                <a:lnTo>
                  <a:pt x="1195565" y="745436"/>
                </a:lnTo>
                <a:lnTo>
                  <a:pt x="1186980" y="751159"/>
                </a:lnTo>
                <a:lnTo>
                  <a:pt x="1177441" y="756564"/>
                </a:lnTo>
                <a:lnTo>
                  <a:pt x="1167902" y="761334"/>
                </a:lnTo>
                <a:lnTo>
                  <a:pt x="1158364" y="765785"/>
                </a:lnTo>
                <a:lnTo>
                  <a:pt x="1148189" y="769601"/>
                </a:lnTo>
                <a:lnTo>
                  <a:pt x="1138014" y="773098"/>
                </a:lnTo>
                <a:lnTo>
                  <a:pt x="1127839" y="775960"/>
                </a:lnTo>
                <a:lnTo>
                  <a:pt x="1117347" y="778504"/>
                </a:lnTo>
                <a:lnTo>
                  <a:pt x="1106536" y="780093"/>
                </a:lnTo>
                <a:lnTo>
                  <a:pt x="1095725" y="781683"/>
                </a:lnTo>
                <a:lnTo>
                  <a:pt x="1084279" y="782637"/>
                </a:lnTo>
                <a:lnTo>
                  <a:pt x="1073150" y="782637"/>
                </a:lnTo>
                <a:lnTo>
                  <a:pt x="1062021" y="782637"/>
                </a:lnTo>
                <a:lnTo>
                  <a:pt x="1050575" y="781683"/>
                </a:lnTo>
                <a:lnTo>
                  <a:pt x="1039764" y="780093"/>
                </a:lnTo>
                <a:lnTo>
                  <a:pt x="1028953" y="778504"/>
                </a:lnTo>
                <a:lnTo>
                  <a:pt x="1018143" y="775960"/>
                </a:lnTo>
                <a:lnTo>
                  <a:pt x="1007968" y="773098"/>
                </a:lnTo>
                <a:lnTo>
                  <a:pt x="997793" y="769601"/>
                </a:lnTo>
                <a:lnTo>
                  <a:pt x="987619" y="765785"/>
                </a:lnTo>
                <a:lnTo>
                  <a:pt x="978080" y="761334"/>
                </a:lnTo>
                <a:lnTo>
                  <a:pt x="968541" y="756564"/>
                </a:lnTo>
                <a:lnTo>
                  <a:pt x="959320" y="751159"/>
                </a:lnTo>
                <a:lnTo>
                  <a:pt x="950735" y="745436"/>
                </a:lnTo>
                <a:lnTo>
                  <a:pt x="941832" y="739394"/>
                </a:lnTo>
                <a:lnTo>
                  <a:pt x="933565" y="733035"/>
                </a:lnTo>
                <a:lnTo>
                  <a:pt x="925616" y="726040"/>
                </a:lnTo>
                <a:lnTo>
                  <a:pt x="918303" y="718727"/>
                </a:lnTo>
                <a:lnTo>
                  <a:pt x="910990" y="711096"/>
                </a:lnTo>
                <a:lnTo>
                  <a:pt x="904313" y="703147"/>
                </a:lnTo>
                <a:lnTo>
                  <a:pt x="897636" y="694880"/>
                </a:lnTo>
                <a:lnTo>
                  <a:pt x="891594" y="686613"/>
                </a:lnTo>
                <a:lnTo>
                  <a:pt x="885553" y="677392"/>
                </a:lnTo>
                <a:lnTo>
                  <a:pt x="880466" y="668489"/>
                </a:lnTo>
                <a:lnTo>
                  <a:pt x="875378" y="658950"/>
                </a:lnTo>
                <a:lnTo>
                  <a:pt x="871245" y="649094"/>
                </a:lnTo>
                <a:lnTo>
                  <a:pt x="867429" y="639237"/>
                </a:lnTo>
                <a:lnTo>
                  <a:pt x="863932" y="629062"/>
                </a:lnTo>
                <a:lnTo>
                  <a:pt x="861070" y="618569"/>
                </a:lnTo>
                <a:lnTo>
                  <a:pt x="858526" y="608077"/>
                </a:lnTo>
                <a:lnTo>
                  <a:pt x="856619" y="597266"/>
                </a:lnTo>
                <a:lnTo>
                  <a:pt x="855029" y="586137"/>
                </a:lnTo>
                <a:lnTo>
                  <a:pt x="854393" y="575327"/>
                </a:lnTo>
                <a:lnTo>
                  <a:pt x="854075" y="564198"/>
                </a:lnTo>
                <a:lnTo>
                  <a:pt x="854393" y="552433"/>
                </a:lnTo>
                <a:lnTo>
                  <a:pt x="855029" y="541623"/>
                </a:lnTo>
                <a:lnTo>
                  <a:pt x="856619" y="530494"/>
                </a:lnTo>
                <a:lnTo>
                  <a:pt x="858526" y="519683"/>
                </a:lnTo>
                <a:lnTo>
                  <a:pt x="861070" y="509191"/>
                </a:lnTo>
                <a:lnTo>
                  <a:pt x="863932" y="498698"/>
                </a:lnTo>
                <a:lnTo>
                  <a:pt x="867429" y="488523"/>
                </a:lnTo>
                <a:lnTo>
                  <a:pt x="871245" y="478667"/>
                </a:lnTo>
                <a:lnTo>
                  <a:pt x="875378" y="468810"/>
                </a:lnTo>
                <a:lnTo>
                  <a:pt x="880466" y="459271"/>
                </a:lnTo>
                <a:lnTo>
                  <a:pt x="885553" y="450368"/>
                </a:lnTo>
                <a:lnTo>
                  <a:pt x="891594" y="441147"/>
                </a:lnTo>
                <a:lnTo>
                  <a:pt x="897636" y="432880"/>
                </a:lnTo>
                <a:lnTo>
                  <a:pt x="904313" y="424613"/>
                </a:lnTo>
                <a:lnTo>
                  <a:pt x="910990" y="416664"/>
                </a:lnTo>
                <a:lnTo>
                  <a:pt x="918303" y="409033"/>
                </a:lnTo>
                <a:lnTo>
                  <a:pt x="925616" y="401720"/>
                </a:lnTo>
                <a:lnTo>
                  <a:pt x="933565" y="394725"/>
                </a:lnTo>
                <a:lnTo>
                  <a:pt x="941832" y="388366"/>
                </a:lnTo>
                <a:lnTo>
                  <a:pt x="950735" y="382006"/>
                </a:lnTo>
                <a:lnTo>
                  <a:pt x="959320" y="376601"/>
                </a:lnTo>
                <a:lnTo>
                  <a:pt x="968541" y="371196"/>
                </a:lnTo>
                <a:lnTo>
                  <a:pt x="978080" y="366426"/>
                </a:lnTo>
                <a:lnTo>
                  <a:pt x="987619" y="361975"/>
                </a:lnTo>
                <a:lnTo>
                  <a:pt x="997793" y="358159"/>
                </a:lnTo>
                <a:lnTo>
                  <a:pt x="1007968" y="354344"/>
                </a:lnTo>
                <a:lnTo>
                  <a:pt x="1018143" y="351482"/>
                </a:lnTo>
                <a:lnTo>
                  <a:pt x="1028953" y="349256"/>
                </a:lnTo>
                <a:lnTo>
                  <a:pt x="1039764" y="347031"/>
                </a:lnTo>
                <a:lnTo>
                  <a:pt x="1050575" y="345759"/>
                </a:lnTo>
                <a:lnTo>
                  <a:pt x="1062021" y="345123"/>
                </a:lnTo>
                <a:lnTo>
                  <a:pt x="1073150" y="344487"/>
                </a:lnTo>
                <a:close/>
                <a:moveTo>
                  <a:pt x="1052940" y="50493"/>
                </a:moveTo>
                <a:lnTo>
                  <a:pt x="1041202" y="50811"/>
                </a:lnTo>
                <a:lnTo>
                  <a:pt x="1030098" y="51128"/>
                </a:lnTo>
                <a:lnTo>
                  <a:pt x="1018360" y="52081"/>
                </a:lnTo>
                <a:lnTo>
                  <a:pt x="1006939" y="53351"/>
                </a:lnTo>
                <a:lnTo>
                  <a:pt x="995519" y="54304"/>
                </a:lnTo>
                <a:lnTo>
                  <a:pt x="984098" y="56210"/>
                </a:lnTo>
                <a:lnTo>
                  <a:pt x="972677" y="58115"/>
                </a:lnTo>
                <a:lnTo>
                  <a:pt x="961573" y="60338"/>
                </a:lnTo>
                <a:lnTo>
                  <a:pt x="950470" y="62878"/>
                </a:lnTo>
                <a:lnTo>
                  <a:pt x="939049" y="65737"/>
                </a:lnTo>
                <a:lnTo>
                  <a:pt x="927945" y="68595"/>
                </a:lnTo>
                <a:lnTo>
                  <a:pt x="916524" y="71770"/>
                </a:lnTo>
                <a:lnTo>
                  <a:pt x="905738" y="75581"/>
                </a:lnTo>
                <a:lnTo>
                  <a:pt x="894634" y="79392"/>
                </a:lnTo>
                <a:lnTo>
                  <a:pt x="883531" y="83520"/>
                </a:lnTo>
                <a:lnTo>
                  <a:pt x="872744" y="88284"/>
                </a:lnTo>
                <a:lnTo>
                  <a:pt x="862275" y="92730"/>
                </a:lnTo>
                <a:lnTo>
                  <a:pt x="851489" y="97493"/>
                </a:lnTo>
                <a:lnTo>
                  <a:pt x="841020" y="102892"/>
                </a:lnTo>
                <a:lnTo>
                  <a:pt x="830233" y="108608"/>
                </a:lnTo>
                <a:lnTo>
                  <a:pt x="820081" y="114324"/>
                </a:lnTo>
                <a:lnTo>
                  <a:pt x="809612" y="120358"/>
                </a:lnTo>
                <a:lnTo>
                  <a:pt x="799460" y="127027"/>
                </a:lnTo>
                <a:lnTo>
                  <a:pt x="789626" y="133379"/>
                </a:lnTo>
                <a:lnTo>
                  <a:pt x="779474" y="140365"/>
                </a:lnTo>
                <a:lnTo>
                  <a:pt x="770274" y="147669"/>
                </a:lnTo>
                <a:lnTo>
                  <a:pt x="760439" y="155291"/>
                </a:lnTo>
                <a:lnTo>
                  <a:pt x="750922" y="162912"/>
                </a:lnTo>
                <a:lnTo>
                  <a:pt x="741722" y="171169"/>
                </a:lnTo>
                <a:lnTo>
                  <a:pt x="732522" y="179426"/>
                </a:lnTo>
                <a:lnTo>
                  <a:pt x="723956" y="188000"/>
                </a:lnTo>
                <a:lnTo>
                  <a:pt x="715073" y="196574"/>
                </a:lnTo>
                <a:lnTo>
                  <a:pt x="706825" y="205466"/>
                </a:lnTo>
                <a:lnTo>
                  <a:pt x="698893" y="214358"/>
                </a:lnTo>
                <a:lnTo>
                  <a:pt x="691280" y="223568"/>
                </a:lnTo>
                <a:lnTo>
                  <a:pt x="683666" y="232777"/>
                </a:lnTo>
                <a:lnTo>
                  <a:pt x="676369" y="242304"/>
                </a:lnTo>
                <a:lnTo>
                  <a:pt x="669390" y="252149"/>
                </a:lnTo>
                <a:lnTo>
                  <a:pt x="662410" y="261993"/>
                </a:lnTo>
                <a:lnTo>
                  <a:pt x="656065" y="271838"/>
                </a:lnTo>
                <a:lnTo>
                  <a:pt x="649720" y="281683"/>
                </a:lnTo>
                <a:lnTo>
                  <a:pt x="644010" y="291845"/>
                </a:lnTo>
                <a:lnTo>
                  <a:pt x="638299" y="302325"/>
                </a:lnTo>
                <a:lnTo>
                  <a:pt x="632906" y="312487"/>
                </a:lnTo>
                <a:lnTo>
                  <a:pt x="627830" y="322966"/>
                </a:lnTo>
                <a:lnTo>
                  <a:pt x="623072" y="333446"/>
                </a:lnTo>
                <a:lnTo>
                  <a:pt x="618313" y="344243"/>
                </a:lnTo>
                <a:lnTo>
                  <a:pt x="613871" y="354723"/>
                </a:lnTo>
                <a:lnTo>
                  <a:pt x="610064" y="365838"/>
                </a:lnTo>
                <a:lnTo>
                  <a:pt x="605940" y="376635"/>
                </a:lnTo>
                <a:lnTo>
                  <a:pt x="602768" y="387750"/>
                </a:lnTo>
                <a:lnTo>
                  <a:pt x="599595" y="398865"/>
                </a:lnTo>
                <a:lnTo>
                  <a:pt x="596740" y="409980"/>
                </a:lnTo>
                <a:lnTo>
                  <a:pt x="593568" y="421095"/>
                </a:lnTo>
                <a:lnTo>
                  <a:pt x="591030" y="432527"/>
                </a:lnTo>
                <a:lnTo>
                  <a:pt x="589126" y="443642"/>
                </a:lnTo>
                <a:lnTo>
                  <a:pt x="587223" y="455075"/>
                </a:lnTo>
                <a:lnTo>
                  <a:pt x="585636" y="466507"/>
                </a:lnTo>
                <a:lnTo>
                  <a:pt x="584368" y="477939"/>
                </a:lnTo>
                <a:lnTo>
                  <a:pt x="583098" y="489372"/>
                </a:lnTo>
                <a:lnTo>
                  <a:pt x="582464" y="500804"/>
                </a:lnTo>
                <a:lnTo>
                  <a:pt x="581830" y="512237"/>
                </a:lnTo>
                <a:lnTo>
                  <a:pt x="581830" y="523669"/>
                </a:lnTo>
                <a:lnTo>
                  <a:pt x="581830" y="535102"/>
                </a:lnTo>
                <a:lnTo>
                  <a:pt x="581830" y="546852"/>
                </a:lnTo>
                <a:lnTo>
                  <a:pt x="582464" y="557967"/>
                </a:lnTo>
                <a:lnTo>
                  <a:pt x="583098" y="569717"/>
                </a:lnTo>
                <a:lnTo>
                  <a:pt x="584368" y="581149"/>
                </a:lnTo>
                <a:lnTo>
                  <a:pt x="585636" y="592581"/>
                </a:lnTo>
                <a:lnTo>
                  <a:pt x="587540" y="604014"/>
                </a:lnTo>
                <a:lnTo>
                  <a:pt x="589443" y="615446"/>
                </a:lnTo>
                <a:lnTo>
                  <a:pt x="591664" y="626561"/>
                </a:lnTo>
                <a:lnTo>
                  <a:pt x="594202" y="637994"/>
                </a:lnTo>
                <a:lnTo>
                  <a:pt x="597057" y="649108"/>
                </a:lnTo>
                <a:lnTo>
                  <a:pt x="599913" y="660541"/>
                </a:lnTo>
                <a:lnTo>
                  <a:pt x="603085" y="671656"/>
                </a:lnTo>
                <a:lnTo>
                  <a:pt x="606575" y="682453"/>
                </a:lnTo>
                <a:lnTo>
                  <a:pt x="610699" y="693886"/>
                </a:lnTo>
                <a:lnTo>
                  <a:pt x="614823" y="704683"/>
                </a:lnTo>
                <a:lnTo>
                  <a:pt x="618947" y="715480"/>
                </a:lnTo>
                <a:lnTo>
                  <a:pt x="623706" y="725960"/>
                </a:lnTo>
                <a:lnTo>
                  <a:pt x="628782" y="737075"/>
                </a:lnTo>
                <a:lnTo>
                  <a:pt x="634175" y="747554"/>
                </a:lnTo>
                <a:lnTo>
                  <a:pt x="639568" y="758034"/>
                </a:lnTo>
                <a:lnTo>
                  <a:pt x="645596" y="768196"/>
                </a:lnTo>
                <a:lnTo>
                  <a:pt x="651624" y="778676"/>
                </a:lnTo>
                <a:lnTo>
                  <a:pt x="657969" y="788838"/>
                </a:lnTo>
                <a:lnTo>
                  <a:pt x="664631" y="798683"/>
                </a:lnTo>
                <a:lnTo>
                  <a:pt x="671610" y="808845"/>
                </a:lnTo>
                <a:lnTo>
                  <a:pt x="678907" y="818372"/>
                </a:lnTo>
                <a:lnTo>
                  <a:pt x="686521" y="827899"/>
                </a:lnTo>
                <a:lnTo>
                  <a:pt x="694135" y="837426"/>
                </a:lnTo>
                <a:lnTo>
                  <a:pt x="702066" y="846953"/>
                </a:lnTo>
                <a:lnTo>
                  <a:pt x="710314" y="855845"/>
                </a:lnTo>
                <a:lnTo>
                  <a:pt x="719197" y="864737"/>
                </a:lnTo>
                <a:lnTo>
                  <a:pt x="727763" y="873311"/>
                </a:lnTo>
                <a:lnTo>
                  <a:pt x="736646" y="881886"/>
                </a:lnTo>
                <a:lnTo>
                  <a:pt x="745529" y="889825"/>
                </a:lnTo>
                <a:lnTo>
                  <a:pt x="754729" y="897446"/>
                </a:lnTo>
                <a:lnTo>
                  <a:pt x="763929" y="905068"/>
                </a:lnTo>
                <a:lnTo>
                  <a:pt x="773446" y="912372"/>
                </a:lnTo>
                <a:lnTo>
                  <a:pt x="782964" y="919359"/>
                </a:lnTo>
                <a:lnTo>
                  <a:pt x="792798" y="926028"/>
                </a:lnTo>
                <a:lnTo>
                  <a:pt x="802316" y="932696"/>
                </a:lnTo>
                <a:lnTo>
                  <a:pt x="812468" y="938730"/>
                </a:lnTo>
                <a:lnTo>
                  <a:pt x="822619" y="944446"/>
                </a:lnTo>
                <a:lnTo>
                  <a:pt x="832771" y="950480"/>
                </a:lnTo>
                <a:lnTo>
                  <a:pt x="840816" y="954506"/>
                </a:lnTo>
                <a:lnTo>
                  <a:pt x="844150" y="950744"/>
                </a:lnTo>
                <a:lnTo>
                  <a:pt x="854300" y="939650"/>
                </a:lnTo>
                <a:lnTo>
                  <a:pt x="865084" y="929507"/>
                </a:lnTo>
                <a:lnTo>
                  <a:pt x="876502" y="919680"/>
                </a:lnTo>
                <a:lnTo>
                  <a:pt x="887920" y="910805"/>
                </a:lnTo>
                <a:lnTo>
                  <a:pt x="900290" y="901930"/>
                </a:lnTo>
                <a:lnTo>
                  <a:pt x="912660" y="894005"/>
                </a:lnTo>
                <a:lnTo>
                  <a:pt x="925664" y="886398"/>
                </a:lnTo>
                <a:lnTo>
                  <a:pt x="938986" y="879742"/>
                </a:lnTo>
                <a:lnTo>
                  <a:pt x="952941" y="873402"/>
                </a:lnTo>
                <a:lnTo>
                  <a:pt x="966580" y="868014"/>
                </a:lnTo>
                <a:lnTo>
                  <a:pt x="981170" y="863259"/>
                </a:lnTo>
                <a:lnTo>
                  <a:pt x="996077" y="858821"/>
                </a:lnTo>
                <a:lnTo>
                  <a:pt x="1010667" y="855652"/>
                </a:lnTo>
                <a:lnTo>
                  <a:pt x="1025891" y="852799"/>
                </a:lnTo>
                <a:lnTo>
                  <a:pt x="1041750" y="850897"/>
                </a:lnTo>
                <a:lnTo>
                  <a:pt x="1057292" y="849629"/>
                </a:lnTo>
                <a:lnTo>
                  <a:pt x="1073150" y="849312"/>
                </a:lnTo>
                <a:lnTo>
                  <a:pt x="1089009" y="849629"/>
                </a:lnTo>
                <a:lnTo>
                  <a:pt x="1104551" y="850897"/>
                </a:lnTo>
                <a:lnTo>
                  <a:pt x="1120092" y="852799"/>
                </a:lnTo>
                <a:lnTo>
                  <a:pt x="1135317" y="855652"/>
                </a:lnTo>
                <a:lnTo>
                  <a:pt x="1150224" y="858821"/>
                </a:lnTo>
                <a:lnTo>
                  <a:pt x="1165131" y="863259"/>
                </a:lnTo>
                <a:lnTo>
                  <a:pt x="1179721" y="868014"/>
                </a:lnTo>
                <a:lnTo>
                  <a:pt x="1193360" y="873402"/>
                </a:lnTo>
                <a:lnTo>
                  <a:pt x="1207315" y="879742"/>
                </a:lnTo>
                <a:lnTo>
                  <a:pt x="1220637" y="886398"/>
                </a:lnTo>
                <a:lnTo>
                  <a:pt x="1233641" y="894005"/>
                </a:lnTo>
                <a:lnTo>
                  <a:pt x="1246011" y="901930"/>
                </a:lnTo>
                <a:lnTo>
                  <a:pt x="1258381" y="910805"/>
                </a:lnTo>
                <a:lnTo>
                  <a:pt x="1269799" y="919680"/>
                </a:lnTo>
                <a:lnTo>
                  <a:pt x="1281217" y="929507"/>
                </a:lnTo>
                <a:lnTo>
                  <a:pt x="1292001" y="939650"/>
                </a:lnTo>
                <a:lnTo>
                  <a:pt x="1296444" y="944506"/>
                </a:lnTo>
                <a:lnTo>
                  <a:pt x="1298806" y="943176"/>
                </a:lnTo>
                <a:lnTo>
                  <a:pt x="1308958" y="936825"/>
                </a:lnTo>
                <a:lnTo>
                  <a:pt x="1319110" y="930791"/>
                </a:lnTo>
                <a:lnTo>
                  <a:pt x="1329262" y="923805"/>
                </a:lnTo>
                <a:lnTo>
                  <a:pt x="1338779" y="916818"/>
                </a:lnTo>
                <a:lnTo>
                  <a:pt x="1348614" y="909832"/>
                </a:lnTo>
                <a:lnTo>
                  <a:pt x="1358448" y="902528"/>
                </a:lnTo>
                <a:lnTo>
                  <a:pt x="1367966" y="894588"/>
                </a:lnTo>
                <a:lnTo>
                  <a:pt x="1376848" y="886332"/>
                </a:lnTo>
                <a:lnTo>
                  <a:pt x="1386366" y="878075"/>
                </a:lnTo>
                <a:lnTo>
                  <a:pt x="1395249" y="869500"/>
                </a:lnTo>
                <a:lnTo>
                  <a:pt x="1403814" y="860926"/>
                </a:lnTo>
                <a:lnTo>
                  <a:pt x="1411746" y="852034"/>
                </a:lnTo>
                <a:lnTo>
                  <a:pt x="1419994" y="842825"/>
                </a:lnTo>
                <a:lnTo>
                  <a:pt x="1427608" y="833933"/>
                </a:lnTo>
                <a:lnTo>
                  <a:pt x="1435222" y="824406"/>
                </a:lnTo>
                <a:lnTo>
                  <a:pt x="1442518" y="814879"/>
                </a:lnTo>
                <a:lnTo>
                  <a:pt x="1449498" y="805669"/>
                </a:lnTo>
                <a:lnTo>
                  <a:pt x="1456477" y="795825"/>
                </a:lnTo>
                <a:lnTo>
                  <a:pt x="1462822" y="785980"/>
                </a:lnTo>
                <a:lnTo>
                  <a:pt x="1469167" y="775818"/>
                </a:lnTo>
                <a:lnTo>
                  <a:pt x="1474878" y="765656"/>
                </a:lnTo>
                <a:lnTo>
                  <a:pt x="1480588" y="755494"/>
                </a:lnTo>
                <a:lnTo>
                  <a:pt x="1485664" y="745014"/>
                </a:lnTo>
                <a:lnTo>
                  <a:pt x="1491057" y="734534"/>
                </a:lnTo>
                <a:lnTo>
                  <a:pt x="1495816" y="723737"/>
                </a:lnTo>
                <a:lnTo>
                  <a:pt x="1500574" y="713257"/>
                </a:lnTo>
                <a:lnTo>
                  <a:pt x="1505016" y="702460"/>
                </a:lnTo>
                <a:lnTo>
                  <a:pt x="1508823" y="691663"/>
                </a:lnTo>
                <a:lnTo>
                  <a:pt x="1512630" y="680865"/>
                </a:lnTo>
                <a:lnTo>
                  <a:pt x="1516120" y="669750"/>
                </a:lnTo>
                <a:lnTo>
                  <a:pt x="1519292" y="658636"/>
                </a:lnTo>
                <a:lnTo>
                  <a:pt x="1522464" y="647203"/>
                </a:lnTo>
                <a:lnTo>
                  <a:pt x="1525320" y="636406"/>
                </a:lnTo>
                <a:lnTo>
                  <a:pt x="1527540" y="625291"/>
                </a:lnTo>
                <a:lnTo>
                  <a:pt x="1529444" y="613541"/>
                </a:lnTo>
                <a:lnTo>
                  <a:pt x="1531347" y="602426"/>
                </a:lnTo>
                <a:lnTo>
                  <a:pt x="1533251" y="590994"/>
                </a:lnTo>
                <a:lnTo>
                  <a:pt x="1534520" y="579561"/>
                </a:lnTo>
                <a:lnTo>
                  <a:pt x="1535789" y="568129"/>
                </a:lnTo>
                <a:lnTo>
                  <a:pt x="1536423" y="556696"/>
                </a:lnTo>
                <a:lnTo>
                  <a:pt x="1536741" y="545264"/>
                </a:lnTo>
                <a:lnTo>
                  <a:pt x="1537058" y="533831"/>
                </a:lnTo>
                <a:lnTo>
                  <a:pt x="1537058" y="522081"/>
                </a:lnTo>
                <a:lnTo>
                  <a:pt x="1536741" y="510967"/>
                </a:lnTo>
                <a:lnTo>
                  <a:pt x="1536423" y="499217"/>
                </a:lnTo>
                <a:lnTo>
                  <a:pt x="1535472" y="487784"/>
                </a:lnTo>
                <a:lnTo>
                  <a:pt x="1534203" y="476352"/>
                </a:lnTo>
                <a:lnTo>
                  <a:pt x="1532934" y="464919"/>
                </a:lnTo>
                <a:lnTo>
                  <a:pt x="1531347" y="453487"/>
                </a:lnTo>
                <a:lnTo>
                  <a:pt x="1529444" y="442054"/>
                </a:lnTo>
                <a:lnTo>
                  <a:pt x="1526906" y="430622"/>
                </a:lnTo>
                <a:lnTo>
                  <a:pt x="1525002" y="419507"/>
                </a:lnTo>
                <a:lnTo>
                  <a:pt x="1521830" y="408075"/>
                </a:lnTo>
                <a:lnTo>
                  <a:pt x="1518975" y="396960"/>
                </a:lnTo>
                <a:lnTo>
                  <a:pt x="1515485" y="386162"/>
                </a:lnTo>
                <a:lnTo>
                  <a:pt x="1512313" y="374730"/>
                </a:lnTo>
                <a:lnTo>
                  <a:pt x="1508188" y="363933"/>
                </a:lnTo>
                <a:lnTo>
                  <a:pt x="1503747" y="353135"/>
                </a:lnTo>
                <a:lnTo>
                  <a:pt x="1499623" y="342021"/>
                </a:lnTo>
                <a:lnTo>
                  <a:pt x="1494864" y="331223"/>
                </a:lnTo>
                <a:lnTo>
                  <a:pt x="1490105" y="320743"/>
                </a:lnTo>
                <a:lnTo>
                  <a:pt x="1484712" y="309946"/>
                </a:lnTo>
                <a:lnTo>
                  <a:pt x="1479319" y="299784"/>
                </a:lnTo>
                <a:lnTo>
                  <a:pt x="1473291" y="289304"/>
                </a:lnTo>
                <a:lnTo>
                  <a:pt x="1467264" y="279142"/>
                </a:lnTo>
                <a:lnTo>
                  <a:pt x="1460602" y="268980"/>
                </a:lnTo>
                <a:lnTo>
                  <a:pt x="1454257" y="258818"/>
                </a:lnTo>
                <a:lnTo>
                  <a:pt x="1447277" y="248973"/>
                </a:lnTo>
                <a:lnTo>
                  <a:pt x="1439980" y="239129"/>
                </a:lnTo>
                <a:lnTo>
                  <a:pt x="1432367" y="229601"/>
                </a:lnTo>
                <a:lnTo>
                  <a:pt x="1424753" y="220074"/>
                </a:lnTo>
                <a:lnTo>
                  <a:pt x="1416504" y="210865"/>
                </a:lnTo>
                <a:lnTo>
                  <a:pt x="1408256" y="201656"/>
                </a:lnTo>
                <a:lnTo>
                  <a:pt x="1399690" y="192764"/>
                </a:lnTo>
                <a:lnTo>
                  <a:pt x="1391125" y="184189"/>
                </a:lnTo>
                <a:lnTo>
                  <a:pt x="1382559" y="175933"/>
                </a:lnTo>
                <a:lnTo>
                  <a:pt x="1373359" y="167993"/>
                </a:lnTo>
                <a:lnTo>
                  <a:pt x="1364159" y="160054"/>
                </a:lnTo>
                <a:lnTo>
                  <a:pt x="1354958" y="152433"/>
                </a:lnTo>
                <a:lnTo>
                  <a:pt x="1345441" y="145128"/>
                </a:lnTo>
                <a:lnTo>
                  <a:pt x="1335606" y="138142"/>
                </a:lnTo>
                <a:lnTo>
                  <a:pt x="1325772" y="131473"/>
                </a:lnTo>
                <a:lnTo>
                  <a:pt x="1315937" y="125122"/>
                </a:lnTo>
                <a:lnTo>
                  <a:pt x="1306420" y="119088"/>
                </a:lnTo>
                <a:lnTo>
                  <a:pt x="1296268" y="112737"/>
                </a:lnTo>
                <a:lnTo>
                  <a:pt x="1285482" y="107338"/>
                </a:lnTo>
                <a:lnTo>
                  <a:pt x="1275330" y="101939"/>
                </a:lnTo>
                <a:lnTo>
                  <a:pt x="1264861" y="96541"/>
                </a:lnTo>
                <a:lnTo>
                  <a:pt x="1254392" y="91777"/>
                </a:lnTo>
                <a:lnTo>
                  <a:pt x="1243605" y="87014"/>
                </a:lnTo>
                <a:lnTo>
                  <a:pt x="1233136" y="82568"/>
                </a:lnTo>
                <a:lnTo>
                  <a:pt x="1222350" y="78757"/>
                </a:lnTo>
                <a:lnTo>
                  <a:pt x="1211246" y="74946"/>
                </a:lnTo>
                <a:lnTo>
                  <a:pt x="1200142" y="71453"/>
                </a:lnTo>
                <a:lnTo>
                  <a:pt x="1189356" y="68277"/>
                </a:lnTo>
                <a:lnTo>
                  <a:pt x="1177935" y="65419"/>
                </a:lnTo>
                <a:lnTo>
                  <a:pt x="1166832" y="62243"/>
                </a:lnTo>
                <a:lnTo>
                  <a:pt x="1155411" y="60338"/>
                </a:lnTo>
                <a:lnTo>
                  <a:pt x="1144307" y="58115"/>
                </a:lnTo>
                <a:lnTo>
                  <a:pt x="1132886" y="56210"/>
                </a:lnTo>
                <a:lnTo>
                  <a:pt x="1121465" y="54304"/>
                </a:lnTo>
                <a:lnTo>
                  <a:pt x="1110044" y="53034"/>
                </a:lnTo>
                <a:lnTo>
                  <a:pt x="1098624" y="51764"/>
                </a:lnTo>
                <a:lnTo>
                  <a:pt x="1087203" y="51128"/>
                </a:lnTo>
                <a:lnTo>
                  <a:pt x="1075782" y="50811"/>
                </a:lnTo>
                <a:lnTo>
                  <a:pt x="1064678" y="50493"/>
                </a:lnTo>
                <a:lnTo>
                  <a:pt x="1052940" y="50493"/>
                </a:lnTo>
                <a:close/>
                <a:moveTo>
                  <a:pt x="1052306" y="0"/>
                </a:moveTo>
                <a:lnTo>
                  <a:pt x="1064996" y="0"/>
                </a:lnTo>
                <a:lnTo>
                  <a:pt x="1077685" y="0"/>
                </a:lnTo>
                <a:lnTo>
                  <a:pt x="1090375" y="635"/>
                </a:lnTo>
                <a:lnTo>
                  <a:pt x="1103065" y="1905"/>
                </a:lnTo>
                <a:lnTo>
                  <a:pt x="1115755" y="2858"/>
                </a:lnTo>
                <a:lnTo>
                  <a:pt x="1128445" y="4446"/>
                </a:lnTo>
                <a:lnTo>
                  <a:pt x="1140500" y="6034"/>
                </a:lnTo>
                <a:lnTo>
                  <a:pt x="1153190" y="8257"/>
                </a:lnTo>
                <a:lnTo>
                  <a:pt x="1165562" y="10480"/>
                </a:lnTo>
                <a:lnTo>
                  <a:pt x="1177935" y="13338"/>
                </a:lnTo>
                <a:lnTo>
                  <a:pt x="1190308" y="16196"/>
                </a:lnTo>
                <a:lnTo>
                  <a:pt x="1202680" y="19689"/>
                </a:lnTo>
                <a:lnTo>
                  <a:pt x="1215053" y="23182"/>
                </a:lnTo>
                <a:lnTo>
                  <a:pt x="1227426" y="27311"/>
                </a:lnTo>
                <a:lnTo>
                  <a:pt x="1239164" y="31122"/>
                </a:lnTo>
                <a:lnTo>
                  <a:pt x="1251219" y="35885"/>
                </a:lnTo>
                <a:lnTo>
                  <a:pt x="1263274" y="40649"/>
                </a:lnTo>
                <a:lnTo>
                  <a:pt x="1274695" y="45730"/>
                </a:lnTo>
                <a:lnTo>
                  <a:pt x="1286433" y="51128"/>
                </a:lnTo>
                <a:lnTo>
                  <a:pt x="1297854" y="56527"/>
                </a:lnTo>
                <a:lnTo>
                  <a:pt x="1309592" y="62878"/>
                </a:lnTo>
                <a:lnTo>
                  <a:pt x="1320696" y="68912"/>
                </a:lnTo>
                <a:lnTo>
                  <a:pt x="1332117" y="75581"/>
                </a:lnTo>
                <a:lnTo>
                  <a:pt x="1343220" y="82250"/>
                </a:lnTo>
                <a:lnTo>
                  <a:pt x="1354007" y="89554"/>
                </a:lnTo>
                <a:lnTo>
                  <a:pt x="1364793" y="96858"/>
                </a:lnTo>
                <a:lnTo>
                  <a:pt x="1375580" y="104797"/>
                </a:lnTo>
                <a:lnTo>
                  <a:pt x="1386049" y="112737"/>
                </a:lnTo>
                <a:lnTo>
                  <a:pt x="1396200" y="121311"/>
                </a:lnTo>
                <a:lnTo>
                  <a:pt x="1406352" y="129885"/>
                </a:lnTo>
                <a:lnTo>
                  <a:pt x="1416187" y="138460"/>
                </a:lnTo>
                <a:lnTo>
                  <a:pt x="1426022" y="147987"/>
                </a:lnTo>
                <a:lnTo>
                  <a:pt x="1435539" y="157514"/>
                </a:lnTo>
                <a:lnTo>
                  <a:pt x="1445056" y="167358"/>
                </a:lnTo>
                <a:lnTo>
                  <a:pt x="1454257" y="176885"/>
                </a:lnTo>
                <a:lnTo>
                  <a:pt x="1463140" y="187683"/>
                </a:lnTo>
                <a:lnTo>
                  <a:pt x="1472022" y="198162"/>
                </a:lnTo>
                <a:lnTo>
                  <a:pt x="1479954" y="208642"/>
                </a:lnTo>
                <a:lnTo>
                  <a:pt x="1487885" y="219439"/>
                </a:lnTo>
                <a:lnTo>
                  <a:pt x="1495816" y="230237"/>
                </a:lnTo>
                <a:lnTo>
                  <a:pt x="1503112" y="241669"/>
                </a:lnTo>
                <a:lnTo>
                  <a:pt x="1510409" y="252466"/>
                </a:lnTo>
                <a:lnTo>
                  <a:pt x="1516754" y="264216"/>
                </a:lnTo>
                <a:lnTo>
                  <a:pt x="1523416" y="275331"/>
                </a:lnTo>
                <a:lnTo>
                  <a:pt x="1529444" y="287081"/>
                </a:lnTo>
                <a:lnTo>
                  <a:pt x="1535472" y="298514"/>
                </a:lnTo>
                <a:lnTo>
                  <a:pt x="1540865" y="310581"/>
                </a:lnTo>
                <a:lnTo>
                  <a:pt x="1545941" y="322649"/>
                </a:lnTo>
                <a:lnTo>
                  <a:pt x="1551017" y="334399"/>
                </a:lnTo>
                <a:lnTo>
                  <a:pt x="1555775" y="346466"/>
                </a:lnTo>
                <a:lnTo>
                  <a:pt x="1559582" y="358852"/>
                </a:lnTo>
                <a:lnTo>
                  <a:pt x="1563706" y="370919"/>
                </a:lnTo>
                <a:lnTo>
                  <a:pt x="1567514" y="383304"/>
                </a:lnTo>
                <a:lnTo>
                  <a:pt x="1571003" y="395372"/>
                </a:lnTo>
                <a:lnTo>
                  <a:pt x="1573858" y="408075"/>
                </a:lnTo>
                <a:lnTo>
                  <a:pt x="1576714" y="420460"/>
                </a:lnTo>
                <a:lnTo>
                  <a:pt x="1579252" y="433162"/>
                </a:lnTo>
                <a:lnTo>
                  <a:pt x="1581472" y="445548"/>
                </a:lnTo>
                <a:lnTo>
                  <a:pt x="1583058" y="458250"/>
                </a:lnTo>
                <a:lnTo>
                  <a:pt x="1584645" y="470953"/>
                </a:lnTo>
                <a:lnTo>
                  <a:pt x="1585596" y="483656"/>
                </a:lnTo>
                <a:lnTo>
                  <a:pt x="1586866" y="496358"/>
                </a:lnTo>
                <a:lnTo>
                  <a:pt x="1587183" y="509061"/>
                </a:lnTo>
                <a:lnTo>
                  <a:pt x="1587500" y="521764"/>
                </a:lnTo>
                <a:lnTo>
                  <a:pt x="1587500" y="534467"/>
                </a:lnTo>
                <a:lnTo>
                  <a:pt x="1587500" y="547169"/>
                </a:lnTo>
                <a:lnTo>
                  <a:pt x="1586866" y="559554"/>
                </a:lnTo>
                <a:lnTo>
                  <a:pt x="1585596" y="572257"/>
                </a:lnTo>
                <a:lnTo>
                  <a:pt x="1584645" y="584960"/>
                </a:lnTo>
                <a:lnTo>
                  <a:pt x="1583058" y="597663"/>
                </a:lnTo>
                <a:lnTo>
                  <a:pt x="1581472" y="610365"/>
                </a:lnTo>
                <a:lnTo>
                  <a:pt x="1579252" y="622750"/>
                </a:lnTo>
                <a:lnTo>
                  <a:pt x="1577031" y="635136"/>
                </a:lnTo>
                <a:lnTo>
                  <a:pt x="1574176" y="647838"/>
                </a:lnTo>
                <a:lnTo>
                  <a:pt x="1571320" y="659906"/>
                </a:lnTo>
                <a:lnTo>
                  <a:pt x="1567831" y="672291"/>
                </a:lnTo>
                <a:lnTo>
                  <a:pt x="1564341" y="684359"/>
                </a:lnTo>
                <a:lnTo>
                  <a:pt x="1560217" y="696744"/>
                </a:lnTo>
                <a:lnTo>
                  <a:pt x="1556410" y="708494"/>
                </a:lnTo>
                <a:lnTo>
                  <a:pt x="1551651" y="720561"/>
                </a:lnTo>
                <a:lnTo>
                  <a:pt x="1546892" y="732629"/>
                </a:lnTo>
                <a:lnTo>
                  <a:pt x="1541816" y="744696"/>
                </a:lnTo>
                <a:lnTo>
                  <a:pt x="1536423" y="756129"/>
                </a:lnTo>
                <a:lnTo>
                  <a:pt x="1531030" y="767879"/>
                </a:lnTo>
                <a:lnTo>
                  <a:pt x="1525002" y="778994"/>
                </a:lnTo>
                <a:lnTo>
                  <a:pt x="1518658" y="790426"/>
                </a:lnTo>
                <a:lnTo>
                  <a:pt x="1512313" y="801541"/>
                </a:lnTo>
                <a:lnTo>
                  <a:pt x="1505333" y="812656"/>
                </a:lnTo>
                <a:lnTo>
                  <a:pt x="1498037" y="823771"/>
                </a:lnTo>
                <a:lnTo>
                  <a:pt x="1490740" y="834568"/>
                </a:lnTo>
                <a:lnTo>
                  <a:pt x="1482809" y="845048"/>
                </a:lnTo>
                <a:lnTo>
                  <a:pt x="1474878" y="855528"/>
                </a:lnTo>
                <a:lnTo>
                  <a:pt x="1466629" y="865690"/>
                </a:lnTo>
                <a:lnTo>
                  <a:pt x="1457746" y="875852"/>
                </a:lnTo>
                <a:lnTo>
                  <a:pt x="1449181" y="886014"/>
                </a:lnTo>
                <a:lnTo>
                  <a:pt x="1439663" y="895859"/>
                </a:lnTo>
                <a:lnTo>
                  <a:pt x="1430146" y="905386"/>
                </a:lnTo>
                <a:lnTo>
                  <a:pt x="1420311" y="914913"/>
                </a:lnTo>
                <a:lnTo>
                  <a:pt x="1410159" y="923805"/>
                </a:lnTo>
                <a:lnTo>
                  <a:pt x="1400642" y="932696"/>
                </a:lnTo>
                <a:lnTo>
                  <a:pt x="1390807" y="940953"/>
                </a:lnTo>
                <a:lnTo>
                  <a:pt x="1380656" y="948892"/>
                </a:lnTo>
                <a:lnTo>
                  <a:pt x="1370186" y="956514"/>
                </a:lnTo>
                <a:lnTo>
                  <a:pt x="1359717" y="964136"/>
                </a:lnTo>
                <a:lnTo>
                  <a:pt x="1348931" y="971122"/>
                </a:lnTo>
                <a:lnTo>
                  <a:pt x="1338462" y="977791"/>
                </a:lnTo>
                <a:lnTo>
                  <a:pt x="1328514" y="983941"/>
                </a:lnTo>
                <a:lnTo>
                  <a:pt x="1329745" y="985611"/>
                </a:lnTo>
                <a:lnTo>
                  <a:pt x="1337674" y="997973"/>
                </a:lnTo>
                <a:lnTo>
                  <a:pt x="1345286" y="1010969"/>
                </a:lnTo>
                <a:lnTo>
                  <a:pt x="1352264" y="1024599"/>
                </a:lnTo>
                <a:lnTo>
                  <a:pt x="1358291" y="1038229"/>
                </a:lnTo>
                <a:lnTo>
                  <a:pt x="1363682" y="1052493"/>
                </a:lnTo>
                <a:lnTo>
                  <a:pt x="1368757" y="1066440"/>
                </a:lnTo>
                <a:lnTo>
                  <a:pt x="1372881" y="1081337"/>
                </a:lnTo>
                <a:lnTo>
                  <a:pt x="1376370" y="1096235"/>
                </a:lnTo>
                <a:lnTo>
                  <a:pt x="1378907" y="1111450"/>
                </a:lnTo>
                <a:lnTo>
                  <a:pt x="1381127" y="1126982"/>
                </a:lnTo>
                <a:lnTo>
                  <a:pt x="1382396" y="1142514"/>
                </a:lnTo>
                <a:lnTo>
                  <a:pt x="1382713" y="1158362"/>
                </a:lnTo>
                <a:lnTo>
                  <a:pt x="1382713" y="1423987"/>
                </a:lnTo>
                <a:lnTo>
                  <a:pt x="763588" y="1423987"/>
                </a:lnTo>
                <a:lnTo>
                  <a:pt x="763588" y="1158362"/>
                </a:lnTo>
                <a:lnTo>
                  <a:pt x="763905" y="1142514"/>
                </a:lnTo>
                <a:lnTo>
                  <a:pt x="765174" y="1126982"/>
                </a:lnTo>
                <a:lnTo>
                  <a:pt x="767394" y="1111450"/>
                </a:lnTo>
                <a:lnTo>
                  <a:pt x="769931" y="1096235"/>
                </a:lnTo>
                <a:lnTo>
                  <a:pt x="773420" y="1081337"/>
                </a:lnTo>
                <a:lnTo>
                  <a:pt x="777544" y="1066440"/>
                </a:lnTo>
                <a:lnTo>
                  <a:pt x="782618" y="1052493"/>
                </a:lnTo>
                <a:lnTo>
                  <a:pt x="788010" y="1038229"/>
                </a:lnTo>
                <a:lnTo>
                  <a:pt x="794037" y="1024599"/>
                </a:lnTo>
                <a:lnTo>
                  <a:pt x="801015" y="1010969"/>
                </a:lnTo>
                <a:lnTo>
                  <a:pt x="808627" y="997973"/>
                </a:lnTo>
                <a:lnTo>
                  <a:pt x="810606" y="994888"/>
                </a:lnTo>
                <a:lnTo>
                  <a:pt x="801047" y="989541"/>
                </a:lnTo>
                <a:lnTo>
                  <a:pt x="790260" y="983507"/>
                </a:lnTo>
                <a:lnTo>
                  <a:pt x="779474" y="976838"/>
                </a:lnTo>
                <a:lnTo>
                  <a:pt x="769005" y="970169"/>
                </a:lnTo>
                <a:lnTo>
                  <a:pt x="758853" y="963183"/>
                </a:lnTo>
                <a:lnTo>
                  <a:pt x="748384" y="955879"/>
                </a:lnTo>
                <a:lnTo>
                  <a:pt x="738232" y="948257"/>
                </a:lnTo>
                <a:lnTo>
                  <a:pt x="728397" y="940636"/>
                </a:lnTo>
                <a:lnTo>
                  <a:pt x="718880" y="932061"/>
                </a:lnTo>
                <a:lnTo>
                  <a:pt x="709045" y="923805"/>
                </a:lnTo>
                <a:lnTo>
                  <a:pt x="699528" y="915548"/>
                </a:lnTo>
                <a:lnTo>
                  <a:pt x="690328" y="906338"/>
                </a:lnTo>
                <a:lnTo>
                  <a:pt x="561843" y="1020663"/>
                </a:lnTo>
                <a:lnTo>
                  <a:pt x="610699" y="1075919"/>
                </a:lnTo>
                <a:lnTo>
                  <a:pt x="145933" y="1489075"/>
                </a:lnTo>
                <a:lnTo>
                  <a:pt x="0" y="1324575"/>
                </a:lnTo>
                <a:lnTo>
                  <a:pt x="464131" y="911102"/>
                </a:lnTo>
                <a:lnTo>
                  <a:pt x="513304" y="966041"/>
                </a:lnTo>
                <a:lnTo>
                  <a:pt x="641472" y="851717"/>
                </a:lnTo>
                <a:lnTo>
                  <a:pt x="633858" y="841555"/>
                </a:lnTo>
                <a:lnTo>
                  <a:pt x="626244" y="831075"/>
                </a:lnTo>
                <a:lnTo>
                  <a:pt x="619265" y="820277"/>
                </a:lnTo>
                <a:lnTo>
                  <a:pt x="612602" y="809798"/>
                </a:lnTo>
                <a:lnTo>
                  <a:pt x="605623" y="799000"/>
                </a:lnTo>
                <a:lnTo>
                  <a:pt x="599595" y="788203"/>
                </a:lnTo>
                <a:lnTo>
                  <a:pt x="593250" y="776771"/>
                </a:lnTo>
                <a:lnTo>
                  <a:pt x="587540" y="765973"/>
                </a:lnTo>
                <a:lnTo>
                  <a:pt x="582147" y="754859"/>
                </a:lnTo>
                <a:lnTo>
                  <a:pt x="577071" y="743109"/>
                </a:lnTo>
                <a:lnTo>
                  <a:pt x="571995" y="731994"/>
                </a:lnTo>
                <a:lnTo>
                  <a:pt x="567553" y="720244"/>
                </a:lnTo>
                <a:lnTo>
                  <a:pt x="563112" y="708494"/>
                </a:lnTo>
                <a:lnTo>
                  <a:pt x="558988" y="697061"/>
                </a:lnTo>
                <a:lnTo>
                  <a:pt x="555181" y="685311"/>
                </a:lnTo>
                <a:lnTo>
                  <a:pt x="551691" y="673561"/>
                </a:lnTo>
                <a:lnTo>
                  <a:pt x="548519" y="661811"/>
                </a:lnTo>
                <a:lnTo>
                  <a:pt x="545346" y="649744"/>
                </a:lnTo>
                <a:lnTo>
                  <a:pt x="542808" y="637994"/>
                </a:lnTo>
                <a:lnTo>
                  <a:pt x="540270" y="625926"/>
                </a:lnTo>
                <a:lnTo>
                  <a:pt x="538367" y="613858"/>
                </a:lnTo>
                <a:lnTo>
                  <a:pt x="536463" y="602108"/>
                </a:lnTo>
                <a:lnTo>
                  <a:pt x="534877" y="589723"/>
                </a:lnTo>
                <a:lnTo>
                  <a:pt x="533925" y="577656"/>
                </a:lnTo>
                <a:lnTo>
                  <a:pt x="532656" y="565588"/>
                </a:lnTo>
                <a:lnTo>
                  <a:pt x="532022" y="553203"/>
                </a:lnTo>
                <a:lnTo>
                  <a:pt x="531705" y="541453"/>
                </a:lnTo>
                <a:lnTo>
                  <a:pt x="531387" y="529068"/>
                </a:lnTo>
                <a:lnTo>
                  <a:pt x="531705" y="517000"/>
                </a:lnTo>
                <a:lnTo>
                  <a:pt x="532022" y="504615"/>
                </a:lnTo>
                <a:lnTo>
                  <a:pt x="532656" y="492865"/>
                </a:lnTo>
                <a:lnTo>
                  <a:pt x="533608" y="480480"/>
                </a:lnTo>
                <a:lnTo>
                  <a:pt x="534877" y="468412"/>
                </a:lnTo>
                <a:lnTo>
                  <a:pt x="536463" y="456345"/>
                </a:lnTo>
                <a:lnTo>
                  <a:pt x="538367" y="444595"/>
                </a:lnTo>
                <a:lnTo>
                  <a:pt x="539953" y="432527"/>
                </a:lnTo>
                <a:lnTo>
                  <a:pt x="542491" y="420460"/>
                </a:lnTo>
                <a:lnTo>
                  <a:pt x="545029" y="408710"/>
                </a:lnTo>
                <a:lnTo>
                  <a:pt x="547884" y="396642"/>
                </a:lnTo>
                <a:lnTo>
                  <a:pt x="551374" y="384892"/>
                </a:lnTo>
                <a:lnTo>
                  <a:pt x="554546" y="373460"/>
                </a:lnTo>
                <a:lnTo>
                  <a:pt x="558036" y="361710"/>
                </a:lnTo>
                <a:lnTo>
                  <a:pt x="562160" y="350277"/>
                </a:lnTo>
                <a:lnTo>
                  <a:pt x="566602" y="338527"/>
                </a:lnTo>
                <a:lnTo>
                  <a:pt x="570726" y="327412"/>
                </a:lnTo>
                <a:lnTo>
                  <a:pt x="575802" y="315980"/>
                </a:lnTo>
                <a:lnTo>
                  <a:pt x="580878" y="304865"/>
                </a:lnTo>
                <a:lnTo>
                  <a:pt x="585954" y="293433"/>
                </a:lnTo>
                <a:lnTo>
                  <a:pt x="591981" y="282635"/>
                </a:lnTo>
                <a:lnTo>
                  <a:pt x="597692" y="271838"/>
                </a:lnTo>
                <a:lnTo>
                  <a:pt x="603720" y="260723"/>
                </a:lnTo>
                <a:lnTo>
                  <a:pt x="610382" y="250243"/>
                </a:lnTo>
                <a:lnTo>
                  <a:pt x="616727" y="239764"/>
                </a:lnTo>
                <a:lnTo>
                  <a:pt x="623706" y="229284"/>
                </a:lnTo>
                <a:lnTo>
                  <a:pt x="631003" y="219122"/>
                </a:lnTo>
                <a:lnTo>
                  <a:pt x="638617" y="208960"/>
                </a:lnTo>
                <a:lnTo>
                  <a:pt x="646230" y="198797"/>
                </a:lnTo>
                <a:lnTo>
                  <a:pt x="654479" y="188953"/>
                </a:lnTo>
                <a:lnTo>
                  <a:pt x="663045" y="179108"/>
                </a:lnTo>
                <a:lnTo>
                  <a:pt x="671293" y="169899"/>
                </a:lnTo>
                <a:lnTo>
                  <a:pt x="680176" y="160372"/>
                </a:lnTo>
                <a:lnTo>
                  <a:pt x="689376" y="151162"/>
                </a:lnTo>
                <a:lnTo>
                  <a:pt x="698893" y="142270"/>
                </a:lnTo>
                <a:lnTo>
                  <a:pt x="708094" y="133379"/>
                </a:lnTo>
                <a:lnTo>
                  <a:pt x="718880" y="124487"/>
                </a:lnTo>
                <a:lnTo>
                  <a:pt x="729349" y="116230"/>
                </a:lnTo>
                <a:lnTo>
                  <a:pt x="739818" y="107655"/>
                </a:lnTo>
                <a:lnTo>
                  <a:pt x="750604" y="99716"/>
                </a:lnTo>
                <a:lnTo>
                  <a:pt x="761391" y="91777"/>
                </a:lnTo>
                <a:lnTo>
                  <a:pt x="772494" y="84473"/>
                </a:lnTo>
                <a:lnTo>
                  <a:pt x="783598" y="77487"/>
                </a:lnTo>
                <a:lnTo>
                  <a:pt x="794702" y="70818"/>
                </a:lnTo>
                <a:lnTo>
                  <a:pt x="806440" y="64149"/>
                </a:lnTo>
                <a:lnTo>
                  <a:pt x="818178" y="58115"/>
                </a:lnTo>
                <a:lnTo>
                  <a:pt x="829599" y="52081"/>
                </a:lnTo>
                <a:lnTo>
                  <a:pt x="841654" y="46682"/>
                </a:lnTo>
                <a:lnTo>
                  <a:pt x="853075" y="41601"/>
                </a:lnTo>
                <a:lnTo>
                  <a:pt x="865448" y="36520"/>
                </a:lnTo>
                <a:lnTo>
                  <a:pt x="877503" y="31757"/>
                </a:lnTo>
                <a:lnTo>
                  <a:pt x="889558" y="27946"/>
                </a:lnTo>
                <a:lnTo>
                  <a:pt x="901931" y="23818"/>
                </a:lnTo>
                <a:lnTo>
                  <a:pt x="913986" y="20324"/>
                </a:lnTo>
                <a:lnTo>
                  <a:pt x="926359" y="16514"/>
                </a:lnTo>
                <a:lnTo>
                  <a:pt x="938732" y="13655"/>
                </a:lnTo>
                <a:lnTo>
                  <a:pt x="951421" y="10797"/>
                </a:lnTo>
                <a:lnTo>
                  <a:pt x="963794" y="8257"/>
                </a:lnTo>
                <a:lnTo>
                  <a:pt x="976484" y="6351"/>
                </a:lnTo>
                <a:lnTo>
                  <a:pt x="989174" y="4446"/>
                </a:lnTo>
                <a:lnTo>
                  <a:pt x="1001546" y="2858"/>
                </a:lnTo>
                <a:lnTo>
                  <a:pt x="1014236" y="1905"/>
                </a:lnTo>
                <a:lnTo>
                  <a:pt x="1026926" y="635"/>
                </a:lnTo>
                <a:lnTo>
                  <a:pt x="1039616" y="318"/>
                </a:lnTo>
                <a:lnTo>
                  <a:pt x="1052306" y="0"/>
                </a:lnTo>
                <a:close/>
              </a:path>
            </a:pathLst>
          </a:custGeom>
          <a:solidFill>
            <a:srgbClr val="FFC000"/>
          </a:solidFill>
          <a:ln>
            <a:noFill/>
          </a:ln>
          <a:effectLs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latin typeface="+mn-lt"/>
              <a:ea typeface="+mn-ea"/>
              <a:cs typeface="+mn-ea"/>
              <a:sym typeface="+mn-lt"/>
            </a:endParaRPr>
          </a:p>
        </p:txBody>
      </p:sp>
      <p:grpSp>
        <p:nvGrpSpPr>
          <p:cNvPr id="3" name="组合 2"/>
          <p:cNvGrpSpPr/>
          <p:nvPr/>
        </p:nvGrpSpPr>
        <p:grpSpPr>
          <a:xfrm>
            <a:off x="4259284" y="1581739"/>
            <a:ext cx="456140" cy="456140"/>
            <a:chOff x="4452843" y="1371600"/>
            <a:chExt cx="456140" cy="456140"/>
          </a:xfrm>
        </p:grpSpPr>
        <p:sp>
          <p:nvSpPr>
            <p:cNvPr id="64" name="矩形 63"/>
            <p:cNvSpPr/>
            <p:nvPr/>
          </p:nvSpPr>
          <p:spPr>
            <a:xfrm>
              <a:off x="4452843" y="1371600"/>
              <a:ext cx="456140" cy="4561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8" name="矩形-4"/>
            <p:cNvSpPr>
              <a:spLocks noEditPoints="1"/>
            </p:cNvSpPr>
            <p:nvPr/>
          </p:nvSpPr>
          <p:spPr bwMode="auto">
            <a:xfrm>
              <a:off x="4525415" y="1446378"/>
              <a:ext cx="310996" cy="306584"/>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bg1"/>
            </a:solidFill>
            <a:ln>
              <a:noFill/>
            </a:ln>
            <a:extLst/>
          </p:spPr>
          <p:txBody>
            <a:bodyPr vert="horz" wrap="square" lIns="91414" tIns="45707" rIns="91414" bIns="45707" numCol="1" anchor="t" anchorCtr="0" compatLnSpc="1">
              <a:prstTxWarp prst="textNoShape">
                <a:avLst/>
              </a:prstTxWarp>
            </a:bodyPr>
            <a:lstStyle/>
            <a:p>
              <a:endParaRPr lang="zh-CN" altLang="en-US">
                <a:cs typeface="+mn-ea"/>
                <a:sym typeface="+mn-lt"/>
              </a:endParaRPr>
            </a:p>
          </p:txBody>
        </p:sp>
      </p:grpSp>
      <p:grpSp>
        <p:nvGrpSpPr>
          <p:cNvPr id="4" name="组合 3"/>
          <p:cNvGrpSpPr/>
          <p:nvPr/>
        </p:nvGrpSpPr>
        <p:grpSpPr>
          <a:xfrm>
            <a:off x="4275569" y="2616398"/>
            <a:ext cx="456140" cy="456140"/>
            <a:chOff x="4452843" y="2448515"/>
            <a:chExt cx="456140" cy="456140"/>
          </a:xfrm>
        </p:grpSpPr>
        <p:sp>
          <p:nvSpPr>
            <p:cNvPr id="65" name="矩形 64"/>
            <p:cNvSpPr/>
            <p:nvPr/>
          </p:nvSpPr>
          <p:spPr>
            <a:xfrm>
              <a:off x="4452843" y="2448515"/>
              <a:ext cx="456140" cy="4561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矩形-2"/>
            <p:cNvSpPr>
              <a:spLocks noEditPoints="1"/>
            </p:cNvSpPr>
            <p:nvPr/>
          </p:nvSpPr>
          <p:spPr bwMode="auto">
            <a:xfrm>
              <a:off x="4554913" y="2496585"/>
              <a:ext cx="252000" cy="360000"/>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a:extLst/>
          </p:spPr>
          <p:txBody>
            <a:bodyPr vert="horz" wrap="square" lIns="91414" tIns="45707" rIns="91414" bIns="45707" numCol="1" anchor="t" anchorCtr="0" compatLnSpc="1">
              <a:prstTxWarp prst="textNoShape">
                <a:avLst/>
              </a:prstTxWarp>
            </a:bodyPr>
            <a:lstStyle/>
            <a:p>
              <a:endParaRPr lang="zh-CN" altLang="en-US">
                <a:cs typeface="+mn-ea"/>
                <a:sym typeface="+mn-lt"/>
              </a:endParaRPr>
            </a:p>
          </p:txBody>
        </p:sp>
      </p:grpSp>
      <p:grpSp>
        <p:nvGrpSpPr>
          <p:cNvPr id="5" name="组合 4"/>
          <p:cNvGrpSpPr/>
          <p:nvPr/>
        </p:nvGrpSpPr>
        <p:grpSpPr>
          <a:xfrm>
            <a:off x="4290225" y="3691401"/>
            <a:ext cx="456140" cy="456140"/>
            <a:chOff x="4452843" y="3525430"/>
            <a:chExt cx="456140" cy="456140"/>
          </a:xfrm>
        </p:grpSpPr>
        <p:sp>
          <p:nvSpPr>
            <p:cNvPr id="66" name="矩形 65"/>
            <p:cNvSpPr/>
            <p:nvPr/>
          </p:nvSpPr>
          <p:spPr>
            <a:xfrm>
              <a:off x="4452843" y="3525430"/>
              <a:ext cx="456140" cy="4561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0" name="矩形-3"/>
            <p:cNvSpPr>
              <a:spLocks noEditPoints="1"/>
            </p:cNvSpPr>
            <p:nvPr/>
          </p:nvSpPr>
          <p:spPr bwMode="auto">
            <a:xfrm>
              <a:off x="4508030" y="3580617"/>
              <a:ext cx="345766" cy="345766"/>
            </a:xfrm>
            <a:custGeom>
              <a:avLst/>
              <a:gdLst>
                <a:gd name="T0" fmla="*/ 122 w 689"/>
                <a:gd name="T1" fmla="*/ 472 h 688"/>
                <a:gd name="T2" fmla="*/ 567 w 689"/>
                <a:gd name="T3" fmla="*/ 215 h 688"/>
                <a:gd name="T4" fmla="*/ 495 w 689"/>
                <a:gd name="T5" fmla="*/ 605 h 688"/>
                <a:gd name="T6" fmla="*/ 194 w 689"/>
                <a:gd name="T7" fmla="*/ 83 h 688"/>
                <a:gd name="T8" fmla="*/ 495 w 689"/>
                <a:gd name="T9" fmla="*/ 605 h 688"/>
                <a:gd name="T10" fmla="*/ 161 w 689"/>
                <a:gd name="T11" fmla="*/ 450 h 688"/>
                <a:gd name="T12" fmla="*/ 528 w 689"/>
                <a:gd name="T13" fmla="*/ 238 h 688"/>
                <a:gd name="T14" fmla="*/ 460 w 689"/>
                <a:gd name="T15" fmla="*/ 543 h 688"/>
                <a:gd name="T16" fmla="*/ 230 w 689"/>
                <a:gd name="T17" fmla="*/ 145 h 688"/>
                <a:gd name="T18" fmla="*/ 460 w 689"/>
                <a:gd name="T19" fmla="*/ 543 h 688"/>
                <a:gd name="T20" fmla="*/ 345 w 689"/>
                <a:gd name="T21" fmla="*/ 376 h 688"/>
                <a:gd name="T22" fmla="*/ 345 w 689"/>
                <a:gd name="T23" fmla="*/ 311 h 688"/>
                <a:gd name="T24" fmla="*/ 359 w 689"/>
                <a:gd name="T25" fmla="*/ 158 h 688"/>
                <a:gd name="T26" fmla="*/ 344 w 689"/>
                <a:gd name="T27" fmla="*/ 172 h 688"/>
                <a:gd name="T28" fmla="*/ 330 w 689"/>
                <a:gd name="T29" fmla="*/ 135 h 688"/>
                <a:gd name="T30" fmla="*/ 345 w 689"/>
                <a:gd name="T31" fmla="*/ 121 h 688"/>
                <a:gd name="T32" fmla="*/ 359 w 689"/>
                <a:gd name="T33" fmla="*/ 158 h 688"/>
                <a:gd name="T34" fmla="*/ 345 w 689"/>
                <a:gd name="T35" fmla="*/ 567 h 688"/>
                <a:gd name="T36" fmla="*/ 330 w 689"/>
                <a:gd name="T37" fmla="*/ 553 h 688"/>
                <a:gd name="T38" fmla="*/ 344 w 689"/>
                <a:gd name="T39" fmla="*/ 516 h 688"/>
                <a:gd name="T40" fmla="*/ 359 w 689"/>
                <a:gd name="T41" fmla="*/ 530 h 688"/>
                <a:gd name="T42" fmla="*/ 159 w 689"/>
                <a:gd name="T43" fmla="*/ 326 h 688"/>
                <a:gd name="T44" fmla="*/ 173 w 689"/>
                <a:gd name="T45" fmla="*/ 342 h 688"/>
                <a:gd name="T46" fmla="*/ 136 w 689"/>
                <a:gd name="T47" fmla="*/ 356 h 688"/>
                <a:gd name="T48" fmla="*/ 122 w 689"/>
                <a:gd name="T49" fmla="*/ 340 h 688"/>
                <a:gd name="T50" fmla="*/ 159 w 689"/>
                <a:gd name="T51" fmla="*/ 326 h 688"/>
                <a:gd name="T52" fmla="*/ 567 w 689"/>
                <a:gd name="T53" fmla="*/ 340 h 688"/>
                <a:gd name="T54" fmla="*/ 553 w 689"/>
                <a:gd name="T55" fmla="*/ 356 h 688"/>
                <a:gd name="T56" fmla="*/ 516 w 689"/>
                <a:gd name="T57" fmla="*/ 342 h 688"/>
                <a:gd name="T58" fmla="*/ 530 w 689"/>
                <a:gd name="T59" fmla="*/ 326 h 688"/>
                <a:gd name="T60" fmla="*/ 363 w 689"/>
                <a:gd name="T61" fmla="*/ 344 h 688"/>
                <a:gd name="T62" fmla="*/ 327 w 689"/>
                <a:gd name="T63" fmla="*/ 344 h 688"/>
                <a:gd name="T64" fmla="*/ 345 w 689"/>
                <a:gd name="T65" fmla="*/ 201 h 688"/>
                <a:gd name="T66" fmla="*/ 363 w 689"/>
                <a:gd name="T67" fmla="*/ 344 h 688"/>
                <a:gd name="T68" fmla="*/ 262 w 689"/>
                <a:gd name="T69" fmla="*/ 429 h 688"/>
                <a:gd name="T70" fmla="*/ 329 w 689"/>
                <a:gd name="T71" fmla="*/ 336 h 688"/>
                <a:gd name="T72" fmla="*/ 355 w 689"/>
                <a:gd name="T73" fmla="*/ 36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chemeClr val="bg1"/>
            </a:solidFill>
            <a:ln>
              <a:noFill/>
            </a:ln>
            <a:extLst/>
          </p:spPr>
          <p:txBody>
            <a:bodyPr vert="horz" wrap="square" lIns="91414" tIns="45707" rIns="91414" bIns="45707" numCol="1" anchor="t" anchorCtr="0" compatLnSpc="1">
              <a:prstTxWarp prst="textNoShape">
                <a:avLst/>
              </a:prstTxWarp>
            </a:bodyPr>
            <a:lstStyle/>
            <a:p>
              <a:endParaRPr lang="zh-CN" altLang="en-US">
                <a:cs typeface="+mn-ea"/>
                <a:sym typeface="+mn-lt"/>
              </a:endParaRPr>
            </a:p>
          </p:txBody>
        </p:sp>
      </p:grpSp>
      <p:sp>
        <p:nvSpPr>
          <p:cNvPr id="62" name="矩形 61"/>
          <p:cNvSpPr/>
          <p:nvPr/>
        </p:nvSpPr>
        <p:spPr>
          <a:xfrm>
            <a:off x="4866098" y="2574065"/>
            <a:ext cx="1568074" cy="346249"/>
          </a:xfrm>
          <a:prstGeom prst="rect">
            <a:avLst/>
          </a:prstGeom>
        </p:spPr>
        <p:txBody>
          <a:bodyPr wrap="square" lIns="68580" tIns="34290" rIns="68580" bIns="34290">
            <a:spAutoFit/>
          </a:bodyPr>
          <a:lstStyle/>
          <a:p>
            <a:r>
              <a:rPr lang="en-US" altLang="zh-CN" sz="1800" dirty="0">
                <a:solidFill>
                  <a:srgbClr val="73687C"/>
                </a:solidFill>
                <a:cs typeface="+mn-ea"/>
                <a:sym typeface="+mn-lt"/>
              </a:rPr>
              <a:t>PART 02</a:t>
            </a:r>
            <a:endParaRPr lang="zh-CN" altLang="en-US" sz="1800" dirty="0">
              <a:solidFill>
                <a:srgbClr val="73687C"/>
              </a:solidFill>
              <a:cs typeface="+mn-ea"/>
              <a:sym typeface="+mn-lt"/>
            </a:endParaRPr>
          </a:p>
        </p:txBody>
      </p:sp>
      <p:sp>
        <p:nvSpPr>
          <p:cNvPr id="63" name="矩形 62"/>
          <p:cNvSpPr/>
          <p:nvPr/>
        </p:nvSpPr>
        <p:spPr>
          <a:xfrm>
            <a:off x="4866098" y="2844468"/>
            <a:ext cx="2997207" cy="546689"/>
          </a:xfrm>
          <a:prstGeom prst="rect">
            <a:avLst/>
          </a:prstGeom>
        </p:spPr>
        <p:txBody>
          <a:bodyPr wrap="square" lIns="51435" tIns="25718" rIns="51435" bIns="25718">
            <a:spAutoFit/>
          </a:bodyPr>
          <a:lstStyle/>
          <a:p>
            <a:pPr algn="just">
              <a:lnSpc>
                <a:spcPct val="130000"/>
              </a:lnSpc>
            </a:pPr>
            <a:r>
              <a:rPr lang="zh-CN" altLang="en-US" sz="1300" dirty="0">
                <a:solidFill>
                  <a:schemeClr val="tx1">
                    <a:lumMod val="65000"/>
                    <a:lumOff val="35000"/>
                  </a:schemeClr>
                </a:solidFill>
                <a:cs typeface="+mn-ea"/>
                <a:sym typeface="+mn-lt"/>
              </a:rPr>
              <a:t>明确规定商户各类垃圾倾倒的详细要求，并做好监督检查；</a:t>
            </a:r>
          </a:p>
        </p:txBody>
      </p:sp>
      <p:sp>
        <p:nvSpPr>
          <p:cNvPr id="67" name="矩形 66"/>
          <p:cNvSpPr/>
          <p:nvPr/>
        </p:nvSpPr>
        <p:spPr>
          <a:xfrm>
            <a:off x="4866098" y="3686952"/>
            <a:ext cx="1467957" cy="346249"/>
          </a:xfrm>
          <a:prstGeom prst="rect">
            <a:avLst/>
          </a:prstGeom>
        </p:spPr>
        <p:txBody>
          <a:bodyPr wrap="square" lIns="68580" tIns="34290" rIns="68580" bIns="34290">
            <a:spAutoFit/>
          </a:bodyPr>
          <a:lstStyle/>
          <a:p>
            <a:r>
              <a:rPr lang="en-US" altLang="zh-CN" sz="1800" dirty="0">
                <a:solidFill>
                  <a:srgbClr val="73687C"/>
                </a:solidFill>
                <a:cs typeface="+mn-ea"/>
                <a:sym typeface="+mn-lt"/>
              </a:rPr>
              <a:t>PART 03</a:t>
            </a:r>
            <a:endParaRPr lang="zh-CN" altLang="en-US" sz="1800" dirty="0">
              <a:solidFill>
                <a:srgbClr val="73687C"/>
              </a:solidFill>
              <a:cs typeface="+mn-ea"/>
              <a:sym typeface="+mn-lt"/>
            </a:endParaRPr>
          </a:p>
        </p:txBody>
      </p:sp>
      <p:sp>
        <p:nvSpPr>
          <p:cNvPr id="31" name="矩形 30">
            <a:extLst>
              <a:ext uri="{FF2B5EF4-FFF2-40B4-BE49-F238E27FC236}">
                <a16:creationId xmlns:a16="http://schemas.microsoft.com/office/drawing/2014/main" id="{B73FA754-9A7C-4FD9-91D2-F19491FD8470}"/>
              </a:ext>
            </a:extLst>
          </p:cNvPr>
          <p:cNvSpPr/>
          <p:nvPr/>
        </p:nvSpPr>
        <p:spPr>
          <a:xfrm>
            <a:off x="634246" y="226352"/>
            <a:ext cx="1087477"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秩序管理</a:t>
            </a:r>
          </a:p>
        </p:txBody>
      </p:sp>
      <p:sp>
        <p:nvSpPr>
          <p:cNvPr id="32" name="矩形 31">
            <a:extLst>
              <a:ext uri="{FF2B5EF4-FFF2-40B4-BE49-F238E27FC236}">
                <a16:creationId xmlns:a16="http://schemas.microsoft.com/office/drawing/2014/main" id="{6ED2AD41-A4F0-4E3C-A18D-C37A89AC2C25}"/>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矩形 32">
            <a:extLst>
              <a:ext uri="{FF2B5EF4-FFF2-40B4-BE49-F238E27FC236}">
                <a16:creationId xmlns:a16="http://schemas.microsoft.com/office/drawing/2014/main" id="{AB5B7A01-DE68-4FBE-AFDE-A74D667DE8CC}"/>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0832" y="94529"/>
            <a:ext cx="954280" cy="956144"/>
          </a:xfrm>
          <a:prstGeom prst="rect">
            <a:avLst/>
          </a:prstGeom>
        </p:spPr>
      </p:pic>
    </p:spTree>
    <p:extLst>
      <p:ext uri="{BB962C8B-B14F-4D97-AF65-F5344CB8AC3E}">
        <p14:creationId xmlns:p14="http://schemas.microsoft.com/office/powerpoint/2010/main" val="4793197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750"/>
                                        <p:tgtEl>
                                          <p:spTgt spid="57"/>
                                        </p:tgtEl>
                                      </p:cBhvr>
                                    </p:animEffect>
                                    <p:anim calcmode="lin" valueType="num">
                                      <p:cBhvr>
                                        <p:cTn id="8" dur="750" fill="hold"/>
                                        <p:tgtEl>
                                          <p:spTgt spid="57"/>
                                        </p:tgtEl>
                                        <p:attrNameLst>
                                          <p:attrName>ppt_x</p:attrName>
                                        </p:attrNameLst>
                                      </p:cBhvr>
                                      <p:tavLst>
                                        <p:tav tm="0">
                                          <p:val>
                                            <p:strVal val="#ppt_x"/>
                                          </p:val>
                                        </p:tav>
                                        <p:tav tm="100000">
                                          <p:val>
                                            <p:strVal val="#ppt_x"/>
                                          </p:val>
                                        </p:tav>
                                      </p:tavLst>
                                    </p:anim>
                                    <p:anim calcmode="lin" valueType="num">
                                      <p:cBhvr>
                                        <p:cTn id="9" dur="75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1"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750"/>
                                        <p:tgtEl>
                                          <p:spTgt spid="3"/>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randombar(horizontal)">
                                      <p:cBhvr>
                                        <p:cTn id="17" dur="500"/>
                                        <p:tgtEl>
                                          <p:spTgt spid="38"/>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par>
                          <p:cTn id="22" fill="hold">
                            <p:stCondLst>
                              <p:cond delay="2500"/>
                            </p:stCondLst>
                            <p:childTnLst>
                              <p:par>
                                <p:cTn id="23" presetID="21"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750"/>
                                        <p:tgtEl>
                                          <p:spTgt spid="4"/>
                                        </p:tgtEl>
                                      </p:cBhvr>
                                    </p:animEffect>
                                  </p:childTnLst>
                                </p:cTn>
                              </p:par>
                            </p:childTnLst>
                          </p:cTn>
                        </p:par>
                        <p:par>
                          <p:cTn id="26" fill="hold">
                            <p:stCondLst>
                              <p:cond delay="3250"/>
                            </p:stCondLst>
                            <p:childTnLst>
                              <p:par>
                                <p:cTn id="27" presetID="14" presetClass="entr" presetSubtype="10" fill="hold" grpId="0"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randombar(horizontal)">
                                      <p:cBhvr>
                                        <p:cTn id="29" dur="500"/>
                                        <p:tgtEl>
                                          <p:spTgt spid="62"/>
                                        </p:tgtEl>
                                      </p:cBhvr>
                                    </p:animEffect>
                                  </p:childTnLst>
                                </p:cTn>
                              </p:par>
                            </p:childTnLst>
                          </p:cTn>
                        </p:par>
                        <p:par>
                          <p:cTn id="30" fill="hold">
                            <p:stCondLst>
                              <p:cond delay="3750"/>
                            </p:stCondLst>
                            <p:childTnLst>
                              <p:par>
                                <p:cTn id="31" presetID="22" presetClass="entr" presetSubtype="1" fill="hold" grpId="0"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wipe(up)">
                                      <p:cBhvr>
                                        <p:cTn id="33" dur="500"/>
                                        <p:tgtEl>
                                          <p:spTgt spid="63"/>
                                        </p:tgtEl>
                                      </p:cBhvr>
                                    </p:animEffect>
                                  </p:childTnLst>
                                </p:cTn>
                              </p:par>
                            </p:childTnLst>
                          </p:cTn>
                        </p:par>
                        <p:par>
                          <p:cTn id="34" fill="hold">
                            <p:stCondLst>
                              <p:cond delay="4250"/>
                            </p:stCondLst>
                            <p:childTnLst>
                              <p:par>
                                <p:cTn id="35" presetID="21"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heel(1)">
                                      <p:cBhvr>
                                        <p:cTn id="37" dur="750"/>
                                        <p:tgtEl>
                                          <p:spTgt spid="5"/>
                                        </p:tgtEl>
                                      </p:cBhvr>
                                    </p:animEffect>
                                  </p:childTnLst>
                                </p:cTn>
                              </p:par>
                            </p:childTnLst>
                          </p:cTn>
                        </p:par>
                        <p:par>
                          <p:cTn id="38" fill="hold">
                            <p:stCondLst>
                              <p:cond delay="5000"/>
                            </p:stCondLst>
                            <p:childTnLst>
                              <p:par>
                                <p:cTn id="39" presetID="14" presetClass="entr" presetSubtype="1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5500"/>
                            </p:stCondLst>
                            <p:childTnLst>
                              <p:par>
                                <p:cTn id="43" presetID="22" presetClass="entr" presetSubtype="1"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childTnLst>
                          </p:cTn>
                        </p:par>
                        <p:par>
                          <p:cTn id="46" fill="hold">
                            <p:stCondLst>
                              <p:cond delay="6000"/>
                            </p:stCondLst>
                            <p:childTnLst>
                              <p:par>
                                <p:cTn id="47" presetID="53" presetClass="entr" presetSubtype="16" fill="hold" grpId="0" nodeType="afterEffect">
                                  <p:stCondLst>
                                    <p:cond delay="0"/>
                                  </p:stCondLst>
                                  <p:iterate type="lt">
                                    <p:tmPct val="10000"/>
                                  </p:iterate>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Effect transition="in" filter="fade">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3" grpId="0"/>
      <p:bldP spid="57" grpId="0" animBg="1"/>
      <p:bldP spid="62" grpId="0"/>
      <p:bldP spid="63" grpId="0"/>
      <p:bldP spid="67"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33555" y="2572953"/>
            <a:ext cx="2904906" cy="18977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cs typeface="+mn-ea"/>
              <a:sym typeface="+mn-lt"/>
            </a:endParaRPr>
          </a:p>
        </p:txBody>
      </p:sp>
      <p:sp>
        <p:nvSpPr>
          <p:cNvPr id="32" name="矩形 31"/>
          <p:cNvSpPr/>
          <p:nvPr/>
        </p:nvSpPr>
        <p:spPr>
          <a:xfrm>
            <a:off x="3952644" y="871581"/>
            <a:ext cx="4229892" cy="15974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73687C"/>
              </a:solidFill>
              <a:cs typeface="+mn-ea"/>
              <a:sym typeface="+mn-lt"/>
            </a:endParaRPr>
          </a:p>
        </p:txBody>
      </p:sp>
      <p:sp>
        <p:nvSpPr>
          <p:cNvPr id="19" name="矩形 18"/>
          <p:cNvSpPr/>
          <p:nvPr/>
        </p:nvSpPr>
        <p:spPr>
          <a:xfrm>
            <a:off x="1056368" y="2730729"/>
            <a:ext cx="1594026" cy="377026"/>
          </a:xfrm>
          <a:prstGeom prst="rect">
            <a:avLst/>
          </a:prstGeom>
        </p:spPr>
        <p:txBody>
          <a:bodyPr wrap="none" lIns="68580" tIns="34290" rIns="68580" bIns="34290">
            <a:spAutoFit/>
          </a:bodyPr>
          <a:lstStyle/>
          <a:p>
            <a:r>
              <a:rPr lang="zh-CN" altLang="en-US" sz="1800" b="1" dirty="0">
                <a:solidFill>
                  <a:schemeClr val="bg1"/>
                </a:solidFill>
                <a:cs typeface="+mn-ea"/>
                <a:sym typeface="+mn-lt"/>
              </a:rPr>
              <a:t>管理范围</a:t>
            </a:r>
            <a:r>
              <a:rPr lang="zh-CN" altLang="en-US" sz="1800" dirty="0">
                <a:solidFill>
                  <a:schemeClr val="bg1"/>
                </a:solidFill>
                <a:cs typeface="+mn-ea"/>
                <a:sym typeface="+mn-lt"/>
              </a:rPr>
              <a:t>／</a:t>
            </a:r>
            <a:r>
              <a:rPr lang="en-US" altLang="zh-CN" sz="2000" dirty="0">
                <a:solidFill>
                  <a:schemeClr val="bg1"/>
                </a:solidFill>
                <a:cs typeface="+mn-ea"/>
                <a:sym typeface="+mn-lt"/>
              </a:rPr>
              <a:t>01</a:t>
            </a:r>
            <a:endParaRPr lang="zh-CN" altLang="en-US" sz="2000" dirty="0">
              <a:solidFill>
                <a:schemeClr val="bg1"/>
              </a:solidFill>
              <a:cs typeface="+mn-ea"/>
              <a:sym typeface="+mn-lt"/>
            </a:endParaRPr>
          </a:p>
        </p:txBody>
      </p:sp>
      <p:sp>
        <p:nvSpPr>
          <p:cNvPr id="20" name="矩形 19"/>
          <p:cNvSpPr/>
          <p:nvPr/>
        </p:nvSpPr>
        <p:spPr>
          <a:xfrm>
            <a:off x="4435092" y="1020331"/>
            <a:ext cx="1632498" cy="377026"/>
          </a:xfrm>
          <a:prstGeom prst="rect">
            <a:avLst/>
          </a:prstGeom>
        </p:spPr>
        <p:txBody>
          <a:bodyPr wrap="none" lIns="68580" tIns="34290" rIns="68580" bIns="34290">
            <a:spAutoFit/>
          </a:bodyPr>
          <a:lstStyle/>
          <a:p>
            <a:r>
              <a:rPr lang="zh-CN" altLang="en-US" sz="1800" b="1" dirty="0">
                <a:solidFill>
                  <a:schemeClr val="tx1">
                    <a:lumMod val="75000"/>
                    <a:lumOff val="25000"/>
                  </a:schemeClr>
                </a:solidFill>
                <a:cs typeface="+mn-ea"/>
                <a:sym typeface="+mn-lt"/>
              </a:rPr>
              <a:t>管理范围</a:t>
            </a:r>
            <a:r>
              <a:rPr lang="zh-CN" altLang="en-US" sz="1800" dirty="0">
                <a:solidFill>
                  <a:schemeClr val="tx1">
                    <a:lumMod val="75000"/>
                    <a:lumOff val="25000"/>
                  </a:schemeClr>
                </a:solidFill>
                <a:cs typeface="+mn-ea"/>
                <a:sym typeface="+mn-lt"/>
              </a:rPr>
              <a:t>／</a:t>
            </a:r>
            <a:r>
              <a:rPr lang="en-US" altLang="zh-CN" sz="2000" dirty="0">
                <a:solidFill>
                  <a:schemeClr val="tx1">
                    <a:lumMod val="75000"/>
                    <a:lumOff val="25000"/>
                  </a:schemeClr>
                </a:solidFill>
                <a:cs typeface="+mn-ea"/>
                <a:sym typeface="+mn-lt"/>
              </a:rPr>
              <a:t>02</a:t>
            </a:r>
            <a:endParaRPr lang="zh-CN" altLang="en-US" sz="2000" dirty="0">
              <a:solidFill>
                <a:schemeClr val="tx1">
                  <a:lumMod val="75000"/>
                  <a:lumOff val="25000"/>
                </a:schemeClr>
              </a:solidFill>
              <a:cs typeface="+mn-ea"/>
              <a:sym typeface="+mn-lt"/>
            </a:endParaRPr>
          </a:p>
        </p:txBody>
      </p:sp>
      <p:sp>
        <p:nvSpPr>
          <p:cNvPr id="21" name="矩形 20"/>
          <p:cNvSpPr/>
          <p:nvPr/>
        </p:nvSpPr>
        <p:spPr>
          <a:xfrm>
            <a:off x="1056368" y="3107755"/>
            <a:ext cx="2605885" cy="772135"/>
          </a:xfrm>
          <a:prstGeom prst="rect">
            <a:avLst/>
          </a:prstGeom>
        </p:spPr>
        <p:txBody>
          <a:bodyPr wrap="square" lIns="51435" tIns="25718" rIns="51435" bIns="25718">
            <a:spAutoFit/>
          </a:bodyPr>
          <a:lstStyle/>
          <a:p>
            <a:pPr algn="just">
              <a:lnSpc>
                <a:spcPct val="130000"/>
              </a:lnSpc>
            </a:pPr>
            <a:r>
              <a:rPr lang="zh-CN" altLang="en-US" sz="1200" dirty="0">
                <a:solidFill>
                  <a:schemeClr val="bg1"/>
                </a:solidFill>
                <a:cs typeface="+mn-ea"/>
                <a:sym typeface="+mn-lt"/>
              </a:rPr>
              <a:t>大堂、洗手间、绿化区域、地下车库、垃圾房、楼层、电梯厅、电梯、消防楼梯和各功能房等区域；</a:t>
            </a:r>
          </a:p>
        </p:txBody>
      </p:sp>
      <p:sp>
        <p:nvSpPr>
          <p:cNvPr id="29" name="矩形 28"/>
          <p:cNvSpPr/>
          <p:nvPr/>
        </p:nvSpPr>
        <p:spPr>
          <a:xfrm>
            <a:off x="4455123" y="1493398"/>
            <a:ext cx="3224934" cy="584776"/>
          </a:xfrm>
          <a:prstGeom prst="rect">
            <a:avLst/>
          </a:prstGeom>
        </p:spPr>
        <p:txBody>
          <a:bodyPr wrap="square" lIns="51435" tIns="25718" rIns="51435" bIns="25718">
            <a:spAutoFit/>
          </a:bodyPr>
          <a:lstStyle/>
          <a:p>
            <a:pPr algn="just">
              <a:lnSpc>
                <a:spcPct val="130000"/>
              </a:lnSpc>
            </a:pPr>
            <a:r>
              <a:rPr lang="zh-CN" altLang="en-US" dirty="0">
                <a:solidFill>
                  <a:schemeClr val="tx1">
                    <a:lumMod val="75000"/>
                    <a:lumOff val="25000"/>
                  </a:schemeClr>
                </a:solidFill>
                <a:cs typeface="+mn-ea"/>
                <a:sym typeface="+mn-lt"/>
              </a:rPr>
              <a:t>都应由专人负责，保持每天整洁卫生，卫生间无异味；</a:t>
            </a:r>
          </a:p>
        </p:txBody>
      </p:sp>
      <p:sp>
        <p:nvSpPr>
          <p:cNvPr id="2" name="矩形 1"/>
          <p:cNvSpPr/>
          <p:nvPr/>
        </p:nvSpPr>
        <p:spPr>
          <a:xfrm>
            <a:off x="933555" y="871581"/>
            <a:ext cx="2904906" cy="1597459"/>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3952644" y="2572953"/>
            <a:ext cx="4229892" cy="1897761"/>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a:extLst>
              <a:ext uri="{FF2B5EF4-FFF2-40B4-BE49-F238E27FC236}">
                <a16:creationId xmlns:a16="http://schemas.microsoft.com/office/drawing/2014/main" id="{79B60A55-F8CF-4830-86CD-72472D0B832D}"/>
              </a:ext>
            </a:extLst>
          </p:cNvPr>
          <p:cNvSpPr/>
          <p:nvPr/>
        </p:nvSpPr>
        <p:spPr>
          <a:xfrm>
            <a:off x="634246" y="226352"/>
            <a:ext cx="1087477"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环境管理</a:t>
            </a:r>
          </a:p>
        </p:txBody>
      </p:sp>
      <p:sp>
        <p:nvSpPr>
          <p:cNvPr id="25" name="矩形 24">
            <a:extLst>
              <a:ext uri="{FF2B5EF4-FFF2-40B4-BE49-F238E27FC236}">
                <a16:creationId xmlns:a16="http://schemas.microsoft.com/office/drawing/2014/main" id="{B2CBBB69-EB7D-4EE9-9962-1814E74ED12A}"/>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矩形 25">
            <a:extLst>
              <a:ext uri="{FF2B5EF4-FFF2-40B4-BE49-F238E27FC236}">
                <a16:creationId xmlns:a16="http://schemas.microsoft.com/office/drawing/2014/main" id="{6882E924-F233-44E6-9376-235C7476FE95}"/>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0832" y="94529"/>
            <a:ext cx="954280" cy="956144"/>
          </a:xfrm>
          <a:prstGeom prst="rect">
            <a:avLst/>
          </a:prstGeom>
        </p:spPr>
      </p:pic>
    </p:spTree>
    <p:extLst>
      <p:ext uri="{BB962C8B-B14F-4D97-AF65-F5344CB8AC3E}">
        <p14:creationId xmlns:p14="http://schemas.microsoft.com/office/powerpoint/2010/main" val="30518096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1+#ppt_w/2"/>
                                          </p:val>
                                        </p:tav>
                                        <p:tav tm="100000">
                                          <p:val>
                                            <p:strVal val="#ppt_x"/>
                                          </p:val>
                                        </p:tav>
                                      </p:tavLst>
                                    </p:anim>
                                    <p:anim calcmode="lin" valueType="num">
                                      <p:cBhvr additive="base">
                                        <p:cTn id="12" dur="750" fill="hold"/>
                                        <p:tgtEl>
                                          <p:spTgt spid="32"/>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14" presetClass="entr" presetSubtype="1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randombar(horizontal)">
                                      <p:cBhvr>
                                        <p:cTn id="16" dur="500"/>
                                        <p:tgtEl>
                                          <p:spTgt spid="19"/>
                                        </p:tgtEl>
                                      </p:cBhvr>
                                    </p:animEffect>
                                  </p:childTnLst>
                                </p:cTn>
                              </p:par>
                            </p:childTnLst>
                          </p:cTn>
                        </p:par>
                        <p:par>
                          <p:cTn id="17" fill="hold">
                            <p:stCondLst>
                              <p:cond delay="1250"/>
                            </p:stCondLst>
                            <p:childTnLst>
                              <p:par>
                                <p:cTn id="18" presetID="22" presetClass="entr" presetSubtype="1"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up)">
                                      <p:cBhvr>
                                        <p:cTn id="20" dur="750"/>
                                        <p:tgtEl>
                                          <p:spTgt spid="21"/>
                                        </p:tgtEl>
                                      </p:cBhvr>
                                    </p:animEffec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500"/>
                                        <p:tgtEl>
                                          <p:spTgt spid="20"/>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750"/>
                                        <p:tgtEl>
                                          <p:spTgt spid="29"/>
                                        </p:tgtEl>
                                      </p:cBhvr>
                                    </p:animEffect>
                                  </p:childTnLst>
                                </p:cTn>
                              </p:par>
                            </p:childTnLst>
                          </p:cTn>
                        </p:par>
                        <p:par>
                          <p:cTn id="29" fill="hold">
                            <p:stCondLst>
                              <p:cond delay="3250"/>
                            </p:stCondLst>
                            <p:childTnLst>
                              <p:par>
                                <p:cTn id="30" presetID="2" presetClass="entr" presetSubtype="12" decel="10000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750" fill="hold"/>
                                        <p:tgtEl>
                                          <p:spTgt spid="22"/>
                                        </p:tgtEl>
                                        <p:attrNameLst>
                                          <p:attrName>ppt_x</p:attrName>
                                        </p:attrNameLst>
                                      </p:cBhvr>
                                      <p:tavLst>
                                        <p:tav tm="0">
                                          <p:val>
                                            <p:strVal val="0-#ppt_w/2"/>
                                          </p:val>
                                        </p:tav>
                                        <p:tav tm="100000">
                                          <p:val>
                                            <p:strVal val="#ppt_x"/>
                                          </p:val>
                                        </p:tav>
                                      </p:tavLst>
                                    </p:anim>
                                    <p:anim calcmode="lin" valueType="num">
                                      <p:cBhvr additive="base">
                                        <p:cTn id="33" dur="750" fill="hold"/>
                                        <p:tgtEl>
                                          <p:spTgt spid="22"/>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750" fill="hold"/>
                                        <p:tgtEl>
                                          <p:spTgt spid="23"/>
                                        </p:tgtEl>
                                        <p:attrNameLst>
                                          <p:attrName>ppt_x</p:attrName>
                                        </p:attrNameLst>
                                      </p:cBhvr>
                                      <p:tavLst>
                                        <p:tav tm="0">
                                          <p:val>
                                            <p:strVal val="1+#ppt_w/2"/>
                                          </p:val>
                                        </p:tav>
                                        <p:tav tm="100000">
                                          <p:val>
                                            <p:strVal val="#ppt_x"/>
                                          </p:val>
                                        </p:tav>
                                      </p:tavLst>
                                    </p:anim>
                                    <p:anim calcmode="lin" valueType="num">
                                      <p:cBhvr additive="base">
                                        <p:cTn id="37" dur="750" fill="hold"/>
                                        <p:tgtEl>
                                          <p:spTgt spid="23"/>
                                        </p:tgtEl>
                                        <p:attrNameLst>
                                          <p:attrName>ppt_y</p:attrName>
                                        </p:attrNameLst>
                                      </p:cBhvr>
                                      <p:tavLst>
                                        <p:tav tm="0">
                                          <p:val>
                                            <p:strVal val="0-#ppt_h/2"/>
                                          </p:val>
                                        </p:tav>
                                        <p:tav tm="100000">
                                          <p:val>
                                            <p:strVal val="#ppt_y"/>
                                          </p:val>
                                        </p:tav>
                                      </p:tavLst>
                                    </p:anim>
                                  </p:childTnLst>
                                </p:cTn>
                              </p:par>
                            </p:childTnLst>
                          </p:cTn>
                        </p:par>
                        <p:par>
                          <p:cTn id="38" fill="hold">
                            <p:stCondLst>
                              <p:cond delay="400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P spid="19" grpId="0"/>
      <p:bldP spid="20" grpId="0"/>
      <p:bldP spid="21" grpId="0"/>
      <p:bldP spid="29" grpId="0"/>
      <p:bldP spid="2" grpId="0" animBg="1"/>
      <p:bldP spid="22" grpId="0" animBg="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505621" y="3053472"/>
            <a:ext cx="3988320" cy="1811662"/>
          </a:xfrm>
          <a:prstGeom prst="roundRect">
            <a:avLst>
              <a:gd name="adj" fmla="val 1253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9" name="矩形 8"/>
          <p:cNvSpPr/>
          <p:nvPr/>
        </p:nvSpPr>
        <p:spPr>
          <a:xfrm flipH="1">
            <a:off x="3145300" y="297668"/>
            <a:ext cx="2748188" cy="346249"/>
          </a:xfrm>
          <a:prstGeom prst="rect">
            <a:avLst/>
          </a:prstGeom>
        </p:spPr>
        <p:txBody>
          <a:bodyPr wrap="none" lIns="68580" tIns="34290" rIns="68580" bIns="34290">
            <a:spAutoFit/>
          </a:bodyPr>
          <a:lstStyle/>
          <a:p>
            <a:r>
              <a:rPr lang="zh-CN" altLang="en-US" sz="1800" b="1" dirty="0">
                <a:solidFill>
                  <a:schemeClr val="tx1">
                    <a:lumMod val="75000"/>
                    <a:lumOff val="25000"/>
                  </a:schemeClr>
                </a:solidFill>
                <a:cs typeface="+mn-ea"/>
                <a:sym typeface="+mn-lt"/>
              </a:rPr>
              <a:t>大宗设备、公共设施管理</a:t>
            </a:r>
          </a:p>
        </p:txBody>
      </p:sp>
      <p:cxnSp>
        <p:nvCxnSpPr>
          <p:cNvPr id="19" name="直接连接符 18"/>
          <p:cNvCxnSpPr/>
          <p:nvPr/>
        </p:nvCxnSpPr>
        <p:spPr>
          <a:xfrm>
            <a:off x="5076056" y="1458462"/>
            <a:ext cx="338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rot="2689397">
            <a:off x="822577" y="1266817"/>
            <a:ext cx="1357193" cy="1357193"/>
          </a:xfrm>
          <a:prstGeom prst="roundRect">
            <a:avLst/>
          </a:prstGeom>
          <a:blipFill dpi="0" rotWithShape="0">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2165167" y="1028263"/>
            <a:ext cx="687041" cy="687041"/>
            <a:chOff x="2165167" y="1028263"/>
            <a:chExt cx="687041" cy="687041"/>
          </a:xfrm>
        </p:grpSpPr>
        <p:sp>
          <p:nvSpPr>
            <p:cNvPr id="29" name="圆角矩形 28"/>
            <p:cNvSpPr/>
            <p:nvPr/>
          </p:nvSpPr>
          <p:spPr>
            <a:xfrm rot="2689397">
              <a:off x="2165167" y="1028263"/>
              <a:ext cx="687041" cy="68704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矩形-2"/>
            <p:cNvSpPr>
              <a:spLocks noEditPoints="1"/>
            </p:cNvSpPr>
            <p:nvPr/>
          </p:nvSpPr>
          <p:spPr bwMode="auto">
            <a:xfrm>
              <a:off x="2364687" y="1245783"/>
              <a:ext cx="288000" cy="252000"/>
            </a:xfrm>
            <a:custGeom>
              <a:avLst/>
              <a:gdLst>
                <a:gd name="T0" fmla="*/ 44 w 45"/>
                <a:gd name="T1" fmla="*/ 13 h 42"/>
                <a:gd name="T2" fmla="*/ 37 w 45"/>
                <a:gd name="T3" fmla="*/ 38 h 42"/>
                <a:gd name="T4" fmla="*/ 32 w 45"/>
                <a:gd name="T5" fmla="*/ 42 h 42"/>
                <a:gd name="T6" fmla="*/ 7 w 45"/>
                <a:gd name="T7" fmla="*/ 42 h 42"/>
                <a:gd name="T8" fmla="*/ 0 w 45"/>
                <a:gd name="T9" fmla="*/ 37 h 42"/>
                <a:gd name="T10" fmla="*/ 0 w 45"/>
                <a:gd name="T11" fmla="*/ 33 h 42"/>
                <a:gd name="T12" fmla="*/ 0 w 45"/>
                <a:gd name="T13" fmla="*/ 32 h 42"/>
                <a:gd name="T14" fmla="*/ 0 w 45"/>
                <a:gd name="T15" fmla="*/ 30 h 42"/>
                <a:gd name="T16" fmla="*/ 1 w 45"/>
                <a:gd name="T17" fmla="*/ 29 h 42"/>
                <a:gd name="T18" fmla="*/ 3 w 45"/>
                <a:gd name="T19" fmla="*/ 24 h 42"/>
                <a:gd name="T20" fmla="*/ 3 w 45"/>
                <a:gd name="T21" fmla="*/ 22 h 42"/>
                <a:gd name="T22" fmla="*/ 4 w 45"/>
                <a:gd name="T23" fmla="*/ 21 h 42"/>
                <a:gd name="T24" fmla="*/ 6 w 45"/>
                <a:gd name="T25" fmla="*/ 16 h 42"/>
                <a:gd name="T26" fmla="*/ 6 w 45"/>
                <a:gd name="T27" fmla="*/ 14 h 42"/>
                <a:gd name="T28" fmla="*/ 7 w 45"/>
                <a:gd name="T29" fmla="*/ 13 h 42"/>
                <a:gd name="T30" fmla="*/ 9 w 45"/>
                <a:gd name="T31" fmla="*/ 8 h 42"/>
                <a:gd name="T32" fmla="*/ 9 w 45"/>
                <a:gd name="T33" fmla="*/ 7 h 42"/>
                <a:gd name="T34" fmla="*/ 10 w 45"/>
                <a:gd name="T35" fmla="*/ 5 h 42"/>
                <a:gd name="T36" fmla="*/ 15 w 45"/>
                <a:gd name="T37" fmla="*/ 1 h 42"/>
                <a:gd name="T38" fmla="*/ 15 w 45"/>
                <a:gd name="T39" fmla="*/ 1 h 42"/>
                <a:gd name="T40" fmla="*/ 16 w 45"/>
                <a:gd name="T41" fmla="*/ 0 h 42"/>
                <a:gd name="T42" fmla="*/ 36 w 45"/>
                <a:gd name="T43" fmla="*/ 0 h 42"/>
                <a:gd name="T44" fmla="*/ 40 w 45"/>
                <a:gd name="T45" fmla="*/ 2 h 42"/>
                <a:gd name="T46" fmla="*/ 40 w 45"/>
                <a:gd name="T47" fmla="*/ 5 h 42"/>
                <a:gd name="T48" fmla="*/ 33 w 45"/>
                <a:gd name="T49" fmla="*/ 30 h 42"/>
                <a:gd name="T50" fmla="*/ 27 w 45"/>
                <a:gd name="T51" fmla="*/ 35 h 42"/>
                <a:gd name="T52" fmla="*/ 4 w 45"/>
                <a:gd name="T53" fmla="*/ 35 h 42"/>
                <a:gd name="T54" fmla="*/ 3 w 45"/>
                <a:gd name="T55" fmla="*/ 35 h 42"/>
                <a:gd name="T56" fmla="*/ 3 w 45"/>
                <a:gd name="T57" fmla="*/ 36 h 42"/>
                <a:gd name="T58" fmla="*/ 7 w 45"/>
                <a:gd name="T59" fmla="*/ 38 h 42"/>
                <a:gd name="T60" fmla="*/ 32 w 45"/>
                <a:gd name="T61" fmla="*/ 38 h 42"/>
                <a:gd name="T62" fmla="*/ 34 w 45"/>
                <a:gd name="T63" fmla="*/ 37 h 42"/>
                <a:gd name="T64" fmla="*/ 42 w 45"/>
                <a:gd name="T65" fmla="*/ 10 h 42"/>
                <a:gd name="T66" fmla="*/ 42 w 45"/>
                <a:gd name="T67" fmla="*/ 9 h 42"/>
                <a:gd name="T68" fmla="*/ 44 w 45"/>
                <a:gd name="T69" fmla="*/ 10 h 42"/>
                <a:gd name="T70" fmla="*/ 44 w 45"/>
                <a:gd name="T71" fmla="*/ 13 h 42"/>
                <a:gd name="T72" fmla="*/ 14 w 45"/>
                <a:gd name="T73" fmla="*/ 18 h 42"/>
                <a:gd name="T74" fmla="*/ 30 w 45"/>
                <a:gd name="T75" fmla="*/ 18 h 42"/>
                <a:gd name="T76" fmla="*/ 31 w 45"/>
                <a:gd name="T77" fmla="*/ 17 h 42"/>
                <a:gd name="T78" fmla="*/ 32 w 45"/>
                <a:gd name="T79" fmla="*/ 15 h 42"/>
                <a:gd name="T80" fmla="*/ 31 w 45"/>
                <a:gd name="T81" fmla="*/ 14 h 42"/>
                <a:gd name="T82" fmla="*/ 15 w 45"/>
                <a:gd name="T83" fmla="*/ 14 h 42"/>
                <a:gd name="T84" fmla="*/ 14 w 45"/>
                <a:gd name="T85" fmla="*/ 15 h 42"/>
                <a:gd name="T86" fmla="*/ 13 w 45"/>
                <a:gd name="T87" fmla="*/ 17 h 42"/>
                <a:gd name="T88" fmla="*/ 14 w 45"/>
                <a:gd name="T89" fmla="*/ 18 h 42"/>
                <a:gd name="T90" fmla="*/ 16 w 45"/>
                <a:gd name="T91" fmla="*/ 11 h 42"/>
                <a:gd name="T92" fmla="*/ 32 w 45"/>
                <a:gd name="T93" fmla="*/ 11 h 42"/>
                <a:gd name="T94" fmla="*/ 33 w 45"/>
                <a:gd name="T95" fmla="*/ 10 h 42"/>
                <a:gd name="T96" fmla="*/ 34 w 45"/>
                <a:gd name="T97" fmla="*/ 8 h 42"/>
                <a:gd name="T98" fmla="*/ 33 w 45"/>
                <a:gd name="T99" fmla="*/ 7 h 42"/>
                <a:gd name="T100" fmla="*/ 17 w 45"/>
                <a:gd name="T101" fmla="*/ 7 h 42"/>
                <a:gd name="T102" fmla="*/ 16 w 45"/>
                <a:gd name="T103" fmla="*/ 8 h 42"/>
                <a:gd name="T104" fmla="*/ 15 w 45"/>
                <a:gd name="T105" fmla="*/ 10 h 42"/>
                <a:gd name="T106" fmla="*/ 16 w 45"/>
                <a:gd name="T107"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42">
                  <a:moveTo>
                    <a:pt x="44" y="13"/>
                  </a:moveTo>
                  <a:cubicBezTo>
                    <a:pt x="37" y="38"/>
                    <a:pt x="37" y="38"/>
                    <a:pt x="37" y="38"/>
                  </a:cubicBezTo>
                  <a:cubicBezTo>
                    <a:pt x="36" y="40"/>
                    <a:pt x="34" y="42"/>
                    <a:pt x="32" y="42"/>
                  </a:cubicBezTo>
                  <a:cubicBezTo>
                    <a:pt x="7" y="42"/>
                    <a:pt x="7" y="42"/>
                    <a:pt x="7" y="42"/>
                  </a:cubicBezTo>
                  <a:cubicBezTo>
                    <a:pt x="4" y="42"/>
                    <a:pt x="1" y="39"/>
                    <a:pt x="0" y="37"/>
                  </a:cubicBezTo>
                  <a:cubicBezTo>
                    <a:pt x="0" y="35"/>
                    <a:pt x="0" y="34"/>
                    <a:pt x="0" y="33"/>
                  </a:cubicBezTo>
                  <a:cubicBezTo>
                    <a:pt x="0" y="33"/>
                    <a:pt x="0" y="32"/>
                    <a:pt x="0" y="32"/>
                  </a:cubicBezTo>
                  <a:cubicBezTo>
                    <a:pt x="0" y="31"/>
                    <a:pt x="0" y="31"/>
                    <a:pt x="0" y="30"/>
                  </a:cubicBezTo>
                  <a:cubicBezTo>
                    <a:pt x="0" y="30"/>
                    <a:pt x="1" y="29"/>
                    <a:pt x="1" y="29"/>
                  </a:cubicBezTo>
                  <a:cubicBezTo>
                    <a:pt x="2" y="27"/>
                    <a:pt x="3" y="25"/>
                    <a:pt x="3" y="24"/>
                  </a:cubicBezTo>
                  <a:cubicBezTo>
                    <a:pt x="3" y="23"/>
                    <a:pt x="3" y="23"/>
                    <a:pt x="3" y="22"/>
                  </a:cubicBezTo>
                  <a:cubicBezTo>
                    <a:pt x="3" y="22"/>
                    <a:pt x="4" y="21"/>
                    <a:pt x="4" y="21"/>
                  </a:cubicBezTo>
                  <a:cubicBezTo>
                    <a:pt x="5" y="20"/>
                    <a:pt x="6" y="17"/>
                    <a:pt x="6" y="16"/>
                  </a:cubicBezTo>
                  <a:cubicBezTo>
                    <a:pt x="6" y="15"/>
                    <a:pt x="6" y="15"/>
                    <a:pt x="6" y="14"/>
                  </a:cubicBezTo>
                  <a:cubicBezTo>
                    <a:pt x="6" y="14"/>
                    <a:pt x="7" y="13"/>
                    <a:pt x="7" y="13"/>
                  </a:cubicBezTo>
                  <a:cubicBezTo>
                    <a:pt x="8" y="12"/>
                    <a:pt x="9" y="9"/>
                    <a:pt x="9" y="8"/>
                  </a:cubicBezTo>
                  <a:cubicBezTo>
                    <a:pt x="9" y="8"/>
                    <a:pt x="9" y="7"/>
                    <a:pt x="9" y="7"/>
                  </a:cubicBezTo>
                  <a:cubicBezTo>
                    <a:pt x="9" y="6"/>
                    <a:pt x="10" y="6"/>
                    <a:pt x="10" y="5"/>
                  </a:cubicBezTo>
                  <a:cubicBezTo>
                    <a:pt x="11" y="3"/>
                    <a:pt x="11" y="0"/>
                    <a:pt x="15" y="1"/>
                  </a:cubicBezTo>
                  <a:cubicBezTo>
                    <a:pt x="15" y="1"/>
                    <a:pt x="15" y="1"/>
                    <a:pt x="15" y="1"/>
                  </a:cubicBezTo>
                  <a:cubicBezTo>
                    <a:pt x="15" y="1"/>
                    <a:pt x="16" y="0"/>
                    <a:pt x="16" y="0"/>
                  </a:cubicBezTo>
                  <a:cubicBezTo>
                    <a:pt x="36" y="0"/>
                    <a:pt x="36" y="0"/>
                    <a:pt x="36" y="0"/>
                  </a:cubicBezTo>
                  <a:cubicBezTo>
                    <a:pt x="38" y="0"/>
                    <a:pt x="39" y="1"/>
                    <a:pt x="40" y="2"/>
                  </a:cubicBezTo>
                  <a:cubicBezTo>
                    <a:pt x="40" y="3"/>
                    <a:pt x="40" y="4"/>
                    <a:pt x="40" y="5"/>
                  </a:cubicBezTo>
                  <a:cubicBezTo>
                    <a:pt x="33" y="30"/>
                    <a:pt x="33" y="30"/>
                    <a:pt x="33" y="30"/>
                  </a:cubicBezTo>
                  <a:cubicBezTo>
                    <a:pt x="31" y="34"/>
                    <a:pt x="31" y="35"/>
                    <a:pt x="27" y="35"/>
                  </a:cubicBezTo>
                  <a:cubicBezTo>
                    <a:pt x="4" y="35"/>
                    <a:pt x="4" y="35"/>
                    <a:pt x="4" y="35"/>
                  </a:cubicBezTo>
                  <a:cubicBezTo>
                    <a:pt x="4" y="35"/>
                    <a:pt x="3" y="35"/>
                    <a:pt x="3" y="35"/>
                  </a:cubicBezTo>
                  <a:cubicBezTo>
                    <a:pt x="3" y="36"/>
                    <a:pt x="3" y="36"/>
                    <a:pt x="3" y="36"/>
                  </a:cubicBezTo>
                  <a:cubicBezTo>
                    <a:pt x="4" y="38"/>
                    <a:pt x="5" y="38"/>
                    <a:pt x="7" y="38"/>
                  </a:cubicBezTo>
                  <a:cubicBezTo>
                    <a:pt x="32" y="38"/>
                    <a:pt x="32" y="38"/>
                    <a:pt x="32" y="38"/>
                  </a:cubicBezTo>
                  <a:cubicBezTo>
                    <a:pt x="33" y="38"/>
                    <a:pt x="34" y="38"/>
                    <a:pt x="34" y="37"/>
                  </a:cubicBezTo>
                  <a:cubicBezTo>
                    <a:pt x="42" y="10"/>
                    <a:pt x="42" y="10"/>
                    <a:pt x="42" y="10"/>
                  </a:cubicBezTo>
                  <a:cubicBezTo>
                    <a:pt x="42" y="10"/>
                    <a:pt x="42" y="9"/>
                    <a:pt x="42" y="9"/>
                  </a:cubicBezTo>
                  <a:cubicBezTo>
                    <a:pt x="43" y="9"/>
                    <a:pt x="43" y="9"/>
                    <a:pt x="44" y="10"/>
                  </a:cubicBezTo>
                  <a:cubicBezTo>
                    <a:pt x="44" y="11"/>
                    <a:pt x="45" y="12"/>
                    <a:pt x="44" y="13"/>
                  </a:cubicBezTo>
                  <a:moveTo>
                    <a:pt x="14" y="18"/>
                  </a:moveTo>
                  <a:cubicBezTo>
                    <a:pt x="30" y="18"/>
                    <a:pt x="30" y="18"/>
                    <a:pt x="30" y="18"/>
                  </a:cubicBezTo>
                  <a:cubicBezTo>
                    <a:pt x="30" y="18"/>
                    <a:pt x="31" y="17"/>
                    <a:pt x="31" y="17"/>
                  </a:cubicBezTo>
                  <a:cubicBezTo>
                    <a:pt x="32" y="15"/>
                    <a:pt x="32" y="15"/>
                    <a:pt x="32" y="15"/>
                  </a:cubicBezTo>
                  <a:cubicBezTo>
                    <a:pt x="32" y="15"/>
                    <a:pt x="31" y="14"/>
                    <a:pt x="31" y="14"/>
                  </a:cubicBezTo>
                  <a:cubicBezTo>
                    <a:pt x="15" y="14"/>
                    <a:pt x="15" y="14"/>
                    <a:pt x="15" y="14"/>
                  </a:cubicBezTo>
                  <a:cubicBezTo>
                    <a:pt x="14" y="14"/>
                    <a:pt x="14" y="15"/>
                    <a:pt x="14" y="15"/>
                  </a:cubicBezTo>
                  <a:cubicBezTo>
                    <a:pt x="13" y="17"/>
                    <a:pt x="13" y="17"/>
                    <a:pt x="13" y="17"/>
                  </a:cubicBezTo>
                  <a:cubicBezTo>
                    <a:pt x="13" y="17"/>
                    <a:pt x="13" y="18"/>
                    <a:pt x="14" y="18"/>
                  </a:cubicBezTo>
                  <a:moveTo>
                    <a:pt x="16" y="11"/>
                  </a:moveTo>
                  <a:cubicBezTo>
                    <a:pt x="32" y="11"/>
                    <a:pt x="32" y="11"/>
                    <a:pt x="32" y="11"/>
                  </a:cubicBezTo>
                  <a:cubicBezTo>
                    <a:pt x="33" y="11"/>
                    <a:pt x="33" y="10"/>
                    <a:pt x="33" y="10"/>
                  </a:cubicBezTo>
                  <a:cubicBezTo>
                    <a:pt x="34" y="8"/>
                    <a:pt x="34" y="8"/>
                    <a:pt x="34" y="8"/>
                  </a:cubicBezTo>
                  <a:cubicBezTo>
                    <a:pt x="34" y="8"/>
                    <a:pt x="34" y="7"/>
                    <a:pt x="33" y="7"/>
                  </a:cubicBezTo>
                  <a:cubicBezTo>
                    <a:pt x="17" y="7"/>
                    <a:pt x="17" y="7"/>
                    <a:pt x="17" y="7"/>
                  </a:cubicBezTo>
                  <a:cubicBezTo>
                    <a:pt x="16" y="7"/>
                    <a:pt x="16" y="8"/>
                    <a:pt x="16" y="8"/>
                  </a:cubicBezTo>
                  <a:cubicBezTo>
                    <a:pt x="15" y="10"/>
                    <a:pt x="15" y="10"/>
                    <a:pt x="15" y="10"/>
                  </a:cubicBezTo>
                  <a:cubicBezTo>
                    <a:pt x="15" y="10"/>
                    <a:pt x="15" y="11"/>
                    <a:pt x="16" y="11"/>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dirty="0">
                <a:cs typeface="+mn-ea"/>
                <a:sym typeface="+mn-lt"/>
              </a:endParaRPr>
            </a:p>
          </p:txBody>
        </p:sp>
      </p:grpSp>
      <p:grpSp>
        <p:nvGrpSpPr>
          <p:cNvPr id="10" name="组合 9"/>
          <p:cNvGrpSpPr/>
          <p:nvPr/>
        </p:nvGrpSpPr>
        <p:grpSpPr>
          <a:xfrm>
            <a:off x="2165167" y="2175297"/>
            <a:ext cx="687041" cy="687041"/>
            <a:chOff x="2165167" y="2175297"/>
            <a:chExt cx="687041" cy="687041"/>
          </a:xfrm>
        </p:grpSpPr>
        <p:sp>
          <p:nvSpPr>
            <p:cNvPr id="35" name="圆角矩形 34"/>
            <p:cNvSpPr/>
            <p:nvPr/>
          </p:nvSpPr>
          <p:spPr>
            <a:xfrm rot="2689397">
              <a:off x="2165167" y="2175297"/>
              <a:ext cx="687041" cy="68704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1"/>
            <p:cNvSpPr>
              <a:spLocks/>
            </p:cNvSpPr>
            <p:nvPr/>
          </p:nvSpPr>
          <p:spPr bwMode="auto">
            <a:xfrm>
              <a:off x="2382687" y="2356817"/>
              <a:ext cx="252000" cy="324000"/>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cs typeface="+mn-ea"/>
                <a:sym typeface="+mn-lt"/>
              </a:endParaRPr>
            </a:p>
          </p:txBody>
        </p:sp>
      </p:grpSp>
      <p:grpSp>
        <p:nvGrpSpPr>
          <p:cNvPr id="3" name="组合 2"/>
          <p:cNvGrpSpPr/>
          <p:nvPr/>
        </p:nvGrpSpPr>
        <p:grpSpPr>
          <a:xfrm>
            <a:off x="2760206" y="1416319"/>
            <a:ext cx="1058189" cy="1058189"/>
            <a:chOff x="2760206" y="1416319"/>
            <a:chExt cx="1058189" cy="1058189"/>
          </a:xfrm>
          <a:solidFill>
            <a:schemeClr val="bg1">
              <a:lumMod val="75000"/>
            </a:schemeClr>
          </a:solidFill>
        </p:grpSpPr>
        <p:sp>
          <p:nvSpPr>
            <p:cNvPr id="38" name="圆角矩形 37"/>
            <p:cNvSpPr/>
            <p:nvPr/>
          </p:nvSpPr>
          <p:spPr>
            <a:xfrm rot="2689397">
              <a:off x="2760206" y="1416319"/>
              <a:ext cx="1058189" cy="105818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9" name="组合 38"/>
            <p:cNvGrpSpPr/>
            <p:nvPr/>
          </p:nvGrpSpPr>
          <p:grpSpPr>
            <a:xfrm>
              <a:off x="3145300" y="1747413"/>
              <a:ext cx="288000" cy="396000"/>
              <a:chOff x="3143355" y="2209053"/>
              <a:chExt cx="288000" cy="396000"/>
            </a:xfrm>
            <a:grpFill/>
          </p:grpSpPr>
          <p:sp>
            <p:nvSpPr>
              <p:cNvPr id="40" name="矩形-1"/>
              <p:cNvSpPr>
                <a:spLocks/>
              </p:cNvSpPr>
              <p:nvPr/>
            </p:nvSpPr>
            <p:spPr bwMode="auto">
              <a:xfrm>
                <a:off x="3143355" y="2352431"/>
                <a:ext cx="288000" cy="252622"/>
              </a:xfrm>
              <a:custGeom>
                <a:avLst/>
                <a:gdLst>
                  <a:gd name="T0" fmla="*/ 248 w 256"/>
                  <a:gd name="T1" fmla="*/ 0 h 255"/>
                  <a:gd name="T2" fmla="*/ 236 w 256"/>
                  <a:gd name="T3" fmla="*/ 0 h 255"/>
                  <a:gd name="T4" fmla="*/ 228 w 256"/>
                  <a:gd name="T5" fmla="*/ 8 h 255"/>
                  <a:gd name="T6" fmla="*/ 228 w 256"/>
                  <a:gd name="T7" fmla="*/ 63 h 255"/>
                  <a:gd name="T8" fmla="*/ 128 w 256"/>
                  <a:gd name="T9" fmla="*/ 135 h 255"/>
                  <a:gd name="T10" fmla="*/ 28 w 256"/>
                  <a:gd name="T11" fmla="*/ 63 h 255"/>
                  <a:gd name="T12" fmla="*/ 28 w 256"/>
                  <a:gd name="T13" fmla="*/ 8 h 255"/>
                  <a:gd name="T14" fmla="*/ 20 w 256"/>
                  <a:gd name="T15" fmla="*/ 0 h 255"/>
                  <a:gd name="T16" fmla="*/ 8 w 256"/>
                  <a:gd name="T17" fmla="*/ 0 h 255"/>
                  <a:gd name="T18" fmla="*/ 0 w 256"/>
                  <a:gd name="T19" fmla="*/ 8 h 255"/>
                  <a:gd name="T20" fmla="*/ 0 w 256"/>
                  <a:gd name="T21" fmla="*/ 63 h 255"/>
                  <a:gd name="T22" fmla="*/ 108 w 256"/>
                  <a:gd name="T23" fmla="*/ 162 h 255"/>
                  <a:gd name="T24" fmla="*/ 108 w 256"/>
                  <a:gd name="T25" fmla="*/ 215 h 255"/>
                  <a:gd name="T26" fmla="*/ 56 w 256"/>
                  <a:gd name="T27" fmla="*/ 215 h 255"/>
                  <a:gd name="T28" fmla="*/ 48 w 256"/>
                  <a:gd name="T29" fmla="*/ 223 h 255"/>
                  <a:gd name="T30" fmla="*/ 48 w 256"/>
                  <a:gd name="T31" fmla="*/ 247 h 255"/>
                  <a:gd name="T32" fmla="*/ 56 w 256"/>
                  <a:gd name="T33" fmla="*/ 255 h 255"/>
                  <a:gd name="T34" fmla="*/ 200 w 256"/>
                  <a:gd name="T35" fmla="*/ 255 h 255"/>
                  <a:gd name="T36" fmla="*/ 208 w 256"/>
                  <a:gd name="T37" fmla="*/ 247 h 255"/>
                  <a:gd name="T38" fmla="*/ 208 w 256"/>
                  <a:gd name="T39" fmla="*/ 223 h 255"/>
                  <a:gd name="T40" fmla="*/ 200 w 256"/>
                  <a:gd name="T41" fmla="*/ 215 h 255"/>
                  <a:gd name="T42" fmla="*/ 148 w 256"/>
                  <a:gd name="T43" fmla="*/ 215 h 255"/>
                  <a:gd name="T44" fmla="*/ 148 w 256"/>
                  <a:gd name="T45" fmla="*/ 162 h 255"/>
                  <a:gd name="T46" fmla="*/ 256 w 256"/>
                  <a:gd name="T47" fmla="*/ 63 h 255"/>
                  <a:gd name="T48" fmla="*/ 256 w 256"/>
                  <a:gd name="T49" fmla="*/ 8 h 255"/>
                  <a:gd name="T50" fmla="*/ 248 w 256"/>
                  <a:gd name="T5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55">
                    <a:moveTo>
                      <a:pt x="248" y="0"/>
                    </a:moveTo>
                    <a:cubicBezTo>
                      <a:pt x="236" y="0"/>
                      <a:pt x="236" y="0"/>
                      <a:pt x="236" y="0"/>
                    </a:cubicBezTo>
                    <a:cubicBezTo>
                      <a:pt x="231" y="0"/>
                      <a:pt x="228" y="3"/>
                      <a:pt x="228" y="8"/>
                    </a:cubicBezTo>
                    <a:cubicBezTo>
                      <a:pt x="228" y="63"/>
                      <a:pt x="228" y="63"/>
                      <a:pt x="228" y="63"/>
                    </a:cubicBezTo>
                    <a:cubicBezTo>
                      <a:pt x="228" y="90"/>
                      <a:pt x="207" y="135"/>
                      <a:pt x="128" y="135"/>
                    </a:cubicBezTo>
                    <a:cubicBezTo>
                      <a:pt x="49" y="135"/>
                      <a:pt x="28" y="90"/>
                      <a:pt x="28" y="63"/>
                    </a:cubicBezTo>
                    <a:cubicBezTo>
                      <a:pt x="28" y="8"/>
                      <a:pt x="28" y="8"/>
                      <a:pt x="28" y="8"/>
                    </a:cubicBezTo>
                    <a:cubicBezTo>
                      <a:pt x="28" y="3"/>
                      <a:pt x="24" y="0"/>
                      <a:pt x="20" y="0"/>
                    </a:cubicBezTo>
                    <a:cubicBezTo>
                      <a:pt x="8" y="0"/>
                      <a:pt x="8" y="0"/>
                      <a:pt x="8" y="0"/>
                    </a:cubicBezTo>
                    <a:cubicBezTo>
                      <a:pt x="3" y="0"/>
                      <a:pt x="0" y="3"/>
                      <a:pt x="0" y="8"/>
                    </a:cubicBezTo>
                    <a:cubicBezTo>
                      <a:pt x="0" y="63"/>
                      <a:pt x="0" y="63"/>
                      <a:pt x="0" y="63"/>
                    </a:cubicBezTo>
                    <a:cubicBezTo>
                      <a:pt x="0" y="108"/>
                      <a:pt x="33" y="156"/>
                      <a:pt x="108" y="162"/>
                    </a:cubicBezTo>
                    <a:cubicBezTo>
                      <a:pt x="108" y="215"/>
                      <a:pt x="108" y="215"/>
                      <a:pt x="108" y="215"/>
                    </a:cubicBezTo>
                    <a:cubicBezTo>
                      <a:pt x="56" y="215"/>
                      <a:pt x="56" y="215"/>
                      <a:pt x="56" y="215"/>
                    </a:cubicBezTo>
                    <a:cubicBezTo>
                      <a:pt x="51" y="215"/>
                      <a:pt x="48" y="218"/>
                      <a:pt x="48" y="223"/>
                    </a:cubicBezTo>
                    <a:cubicBezTo>
                      <a:pt x="48" y="247"/>
                      <a:pt x="48" y="247"/>
                      <a:pt x="48" y="247"/>
                    </a:cubicBezTo>
                    <a:cubicBezTo>
                      <a:pt x="48" y="251"/>
                      <a:pt x="51" y="255"/>
                      <a:pt x="56" y="255"/>
                    </a:cubicBezTo>
                    <a:cubicBezTo>
                      <a:pt x="200" y="255"/>
                      <a:pt x="200" y="255"/>
                      <a:pt x="200" y="255"/>
                    </a:cubicBezTo>
                    <a:cubicBezTo>
                      <a:pt x="204" y="255"/>
                      <a:pt x="208" y="251"/>
                      <a:pt x="208" y="247"/>
                    </a:cubicBezTo>
                    <a:cubicBezTo>
                      <a:pt x="208" y="223"/>
                      <a:pt x="208" y="223"/>
                      <a:pt x="208" y="223"/>
                    </a:cubicBezTo>
                    <a:cubicBezTo>
                      <a:pt x="208" y="218"/>
                      <a:pt x="204" y="215"/>
                      <a:pt x="200" y="215"/>
                    </a:cubicBezTo>
                    <a:cubicBezTo>
                      <a:pt x="148" y="215"/>
                      <a:pt x="148" y="215"/>
                      <a:pt x="148" y="215"/>
                    </a:cubicBezTo>
                    <a:cubicBezTo>
                      <a:pt x="148" y="162"/>
                      <a:pt x="148" y="162"/>
                      <a:pt x="148" y="162"/>
                    </a:cubicBezTo>
                    <a:cubicBezTo>
                      <a:pt x="223" y="156"/>
                      <a:pt x="256" y="108"/>
                      <a:pt x="256" y="63"/>
                    </a:cubicBezTo>
                    <a:cubicBezTo>
                      <a:pt x="256" y="8"/>
                      <a:pt x="256" y="8"/>
                      <a:pt x="256" y="8"/>
                    </a:cubicBezTo>
                    <a:cubicBezTo>
                      <a:pt x="256" y="3"/>
                      <a:pt x="252" y="0"/>
                      <a:pt x="248"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AU">
                  <a:cs typeface="+mn-ea"/>
                  <a:sym typeface="+mn-lt"/>
                </a:endParaRPr>
              </a:p>
            </p:txBody>
          </p:sp>
          <p:sp>
            <p:nvSpPr>
              <p:cNvPr id="41" name="矩形-2"/>
              <p:cNvSpPr>
                <a:spLocks/>
              </p:cNvSpPr>
              <p:nvPr/>
            </p:nvSpPr>
            <p:spPr bwMode="auto">
              <a:xfrm>
                <a:off x="3221193" y="2352431"/>
                <a:ext cx="136217" cy="95586"/>
              </a:xfrm>
              <a:custGeom>
                <a:avLst/>
                <a:gdLst>
                  <a:gd name="T0" fmla="*/ 60 w 120"/>
                  <a:gd name="T1" fmla="*/ 95 h 95"/>
                  <a:gd name="T2" fmla="*/ 120 w 120"/>
                  <a:gd name="T3" fmla="*/ 63 h 95"/>
                  <a:gd name="T4" fmla="*/ 120 w 120"/>
                  <a:gd name="T5" fmla="*/ 0 h 95"/>
                  <a:gd name="T6" fmla="*/ 0 w 120"/>
                  <a:gd name="T7" fmla="*/ 0 h 95"/>
                  <a:gd name="T8" fmla="*/ 0 w 120"/>
                  <a:gd name="T9" fmla="*/ 63 h 95"/>
                  <a:gd name="T10" fmla="*/ 60 w 120"/>
                  <a:gd name="T11" fmla="*/ 95 h 95"/>
                </a:gdLst>
                <a:ahLst/>
                <a:cxnLst>
                  <a:cxn ang="0">
                    <a:pos x="T0" y="T1"/>
                  </a:cxn>
                  <a:cxn ang="0">
                    <a:pos x="T2" y="T3"/>
                  </a:cxn>
                  <a:cxn ang="0">
                    <a:pos x="T4" y="T5"/>
                  </a:cxn>
                  <a:cxn ang="0">
                    <a:pos x="T6" y="T7"/>
                  </a:cxn>
                  <a:cxn ang="0">
                    <a:pos x="T8" y="T9"/>
                  </a:cxn>
                  <a:cxn ang="0">
                    <a:pos x="T10" y="T11"/>
                  </a:cxn>
                </a:cxnLst>
                <a:rect l="0" t="0" r="r" b="b"/>
                <a:pathLst>
                  <a:path w="120" h="95">
                    <a:moveTo>
                      <a:pt x="60" y="95"/>
                    </a:moveTo>
                    <a:cubicBezTo>
                      <a:pt x="107" y="95"/>
                      <a:pt x="120" y="76"/>
                      <a:pt x="120" y="63"/>
                    </a:cubicBezTo>
                    <a:cubicBezTo>
                      <a:pt x="120" y="0"/>
                      <a:pt x="120" y="0"/>
                      <a:pt x="120" y="0"/>
                    </a:cubicBezTo>
                    <a:cubicBezTo>
                      <a:pt x="0" y="0"/>
                      <a:pt x="0" y="0"/>
                      <a:pt x="0" y="0"/>
                    </a:cubicBezTo>
                    <a:cubicBezTo>
                      <a:pt x="0" y="63"/>
                      <a:pt x="0" y="63"/>
                      <a:pt x="0" y="63"/>
                    </a:cubicBezTo>
                    <a:cubicBezTo>
                      <a:pt x="0" y="76"/>
                      <a:pt x="13" y="95"/>
                      <a:pt x="60" y="9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AU">
                  <a:cs typeface="+mn-ea"/>
                  <a:sym typeface="+mn-lt"/>
                </a:endParaRPr>
              </a:p>
            </p:txBody>
          </p:sp>
          <p:sp>
            <p:nvSpPr>
              <p:cNvPr id="42" name="矩形-3"/>
              <p:cNvSpPr>
                <a:spLocks/>
              </p:cNvSpPr>
              <p:nvPr/>
            </p:nvSpPr>
            <p:spPr bwMode="auto">
              <a:xfrm>
                <a:off x="3221193" y="2209053"/>
                <a:ext cx="136217" cy="116070"/>
              </a:xfrm>
              <a:custGeom>
                <a:avLst/>
                <a:gdLst>
                  <a:gd name="T0" fmla="*/ 120 w 120"/>
                  <a:gd name="T1" fmla="*/ 32 h 117"/>
                  <a:gd name="T2" fmla="*/ 60 w 120"/>
                  <a:gd name="T3" fmla="*/ 0 h 117"/>
                  <a:gd name="T4" fmla="*/ 0 w 120"/>
                  <a:gd name="T5" fmla="*/ 32 h 117"/>
                  <a:gd name="T6" fmla="*/ 0 w 120"/>
                  <a:gd name="T7" fmla="*/ 117 h 117"/>
                  <a:gd name="T8" fmla="*/ 120 w 120"/>
                  <a:gd name="T9" fmla="*/ 117 h 117"/>
                  <a:gd name="T10" fmla="*/ 120 w 120"/>
                  <a:gd name="T11" fmla="*/ 32 h 117"/>
                </a:gdLst>
                <a:ahLst/>
                <a:cxnLst>
                  <a:cxn ang="0">
                    <a:pos x="T0" y="T1"/>
                  </a:cxn>
                  <a:cxn ang="0">
                    <a:pos x="T2" y="T3"/>
                  </a:cxn>
                  <a:cxn ang="0">
                    <a:pos x="T4" y="T5"/>
                  </a:cxn>
                  <a:cxn ang="0">
                    <a:pos x="T6" y="T7"/>
                  </a:cxn>
                  <a:cxn ang="0">
                    <a:pos x="T8" y="T9"/>
                  </a:cxn>
                  <a:cxn ang="0">
                    <a:pos x="T10" y="T11"/>
                  </a:cxn>
                </a:cxnLst>
                <a:rect l="0" t="0" r="r" b="b"/>
                <a:pathLst>
                  <a:path w="120" h="117">
                    <a:moveTo>
                      <a:pt x="120" y="32"/>
                    </a:moveTo>
                    <a:cubicBezTo>
                      <a:pt x="120" y="19"/>
                      <a:pt x="107" y="0"/>
                      <a:pt x="60" y="0"/>
                    </a:cubicBezTo>
                    <a:cubicBezTo>
                      <a:pt x="13" y="0"/>
                      <a:pt x="0" y="19"/>
                      <a:pt x="0" y="32"/>
                    </a:cubicBezTo>
                    <a:cubicBezTo>
                      <a:pt x="0" y="117"/>
                      <a:pt x="0" y="117"/>
                      <a:pt x="0" y="117"/>
                    </a:cubicBezTo>
                    <a:cubicBezTo>
                      <a:pt x="120" y="117"/>
                      <a:pt x="120" y="117"/>
                      <a:pt x="120" y="117"/>
                    </a:cubicBezTo>
                    <a:lnTo>
                      <a:pt x="120" y="3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AU">
                  <a:cs typeface="+mn-ea"/>
                  <a:sym typeface="+mn-lt"/>
                </a:endParaRPr>
              </a:p>
            </p:txBody>
          </p:sp>
        </p:grpSp>
      </p:grpSp>
      <p:sp>
        <p:nvSpPr>
          <p:cNvPr id="43" name="矩形 42"/>
          <p:cNvSpPr/>
          <p:nvPr/>
        </p:nvSpPr>
        <p:spPr>
          <a:xfrm>
            <a:off x="691987" y="3498737"/>
            <a:ext cx="3613313" cy="1192634"/>
          </a:xfrm>
          <a:prstGeom prst="rect">
            <a:avLst/>
          </a:prstGeom>
        </p:spPr>
        <p:txBody>
          <a:bodyPr wrap="square">
            <a:spAutoFit/>
          </a:bodyPr>
          <a:lstStyle/>
          <a:p>
            <a:pPr>
              <a:lnSpc>
                <a:spcPct val="130000"/>
              </a:lnSpc>
            </a:pPr>
            <a:r>
              <a:rPr lang="zh-CN" altLang="en-US" sz="1100" dirty="0">
                <a:solidFill>
                  <a:schemeClr val="tx1">
                    <a:lumMod val="65000"/>
                    <a:lumOff val="35000"/>
                  </a:schemeClr>
                </a:solidFill>
                <a:cs typeface="+mn-ea"/>
                <a:sym typeface="+mn-lt"/>
              </a:rPr>
              <a:t>电梯机房设备、商业内的公共水电设备、水泵房、中央空调机房、锅炉房、消防栓系统、喷淋和烟感报警系统、消防器材等消防设施设备、供配电房设备、消防监控系统设备、导视系统、广告灯箱等，应每天巡查一次并做记录，每周检查一次，做到定期保养，每天能正常使用；</a:t>
            </a:r>
          </a:p>
        </p:txBody>
      </p:sp>
      <p:sp>
        <p:nvSpPr>
          <p:cNvPr id="45" name="矩形 44"/>
          <p:cNvSpPr/>
          <p:nvPr/>
        </p:nvSpPr>
        <p:spPr>
          <a:xfrm>
            <a:off x="678045" y="3189487"/>
            <a:ext cx="1457450" cy="338554"/>
          </a:xfrm>
          <a:prstGeom prst="rect">
            <a:avLst/>
          </a:prstGeom>
        </p:spPr>
        <p:txBody>
          <a:bodyPr wrap="none">
            <a:spAutoFit/>
          </a:bodyPr>
          <a:lstStyle/>
          <a:p>
            <a:r>
              <a:rPr lang="zh-CN" altLang="en-US" sz="1600" b="1" dirty="0">
                <a:solidFill>
                  <a:schemeClr val="tx1">
                    <a:lumMod val="75000"/>
                    <a:lumOff val="25000"/>
                  </a:schemeClr>
                </a:solidFill>
                <a:cs typeface="+mn-ea"/>
                <a:sym typeface="+mn-lt"/>
              </a:rPr>
              <a:t>管理内容</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01</a:t>
            </a:r>
            <a:endParaRPr lang="zh-CN" altLang="en-US" sz="1600" dirty="0">
              <a:solidFill>
                <a:schemeClr val="tx1">
                  <a:lumMod val="75000"/>
                  <a:lumOff val="25000"/>
                </a:schemeClr>
              </a:solidFill>
              <a:cs typeface="+mn-ea"/>
              <a:sym typeface="+mn-lt"/>
            </a:endParaRPr>
          </a:p>
        </p:txBody>
      </p:sp>
      <p:grpSp>
        <p:nvGrpSpPr>
          <p:cNvPr id="11" name="组合 10"/>
          <p:cNvGrpSpPr/>
          <p:nvPr/>
        </p:nvGrpSpPr>
        <p:grpSpPr>
          <a:xfrm>
            <a:off x="5948417" y="1249793"/>
            <a:ext cx="1639654" cy="403041"/>
            <a:chOff x="5840646" y="1249793"/>
            <a:chExt cx="1639654" cy="403041"/>
          </a:xfrm>
        </p:grpSpPr>
        <p:sp>
          <p:nvSpPr>
            <p:cNvPr id="46" name="圆角矩形 45"/>
            <p:cNvSpPr/>
            <p:nvPr/>
          </p:nvSpPr>
          <p:spPr>
            <a:xfrm>
              <a:off x="5918201" y="1274085"/>
              <a:ext cx="1515482" cy="378749"/>
            </a:xfrm>
            <a:prstGeom prst="roundRect">
              <a:avLst/>
            </a:prstGeom>
            <a:solidFill>
              <a:srgbClr val="00A2A8"/>
            </a:solidFill>
            <a:ln>
              <a:solidFill>
                <a:srgbClr val="00A2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TextBox 46"/>
            <p:cNvSpPr txBox="1"/>
            <p:nvPr/>
          </p:nvSpPr>
          <p:spPr>
            <a:xfrm>
              <a:off x="5840646" y="1249793"/>
              <a:ext cx="1639654" cy="386388"/>
            </a:xfrm>
            <a:prstGeom prst="rect">
              <a:avLst/>
            </a:prstGeom>
            <a:solidFill>
              <a:schemeClr val="tx1">
                <a:lumMod val="75000"/>
                <a:lumOff val="25000"/>
              </a:schemeClr>
            </a:solidFill>
          </p:spPr>
          <p:txBody>
            <a:bodyPr wrap="square" rtlCol="0">
              <a:spAutoFit/>
            </a:bodyPr>
            <a:lstStyle/>
            <a:p>
              <a:pPr algn="ctr">
                <a:lnSpc>
                  <a:spcPct val="130000"/>
                </a:lnSpc>
              </a:pPr>
              <a:r>
                <a:rPr lang="zh-CN" altLang="en-US" sz="1600" b="1" dirty="0">
                  <a:solidFill>
                    <a:schemeClr val="bg1"/>
                  </a:solidFill>
                  <a:cs typeface="+mn-ea"/>
                  <a:sym typeface="+mn-lt"/>
                </a:rPr>
                <a:t>管理措施</a:t>
              </a:r>
              <a:r>
                <a:rPr lang="zh-CN" altLang="en-US" sz="1600" dirty="0">
                  <a:solidFill>
                    <a:schemeClr val="bg1"/>
                  </a:solidFill>
                  <a:cs typeface="+mn-ea"/>
                  <a:sym typeface="+mn-lt"/>
                </a:rPr>
                <a:t>／</a:t>
              </a:r>
              <a:r>
                <a:rPr lang="en-US" altLang="zh-CN" sz="1600" dirty="0">
                  <a:solidFill>
                    <a:schemeClr val="bg1"/>
                  </a:solidFill>
                  <a:cs typeface="+mn-ea"/>
                  <a:sym typeface="+mn-lt"/>
                </a:rPr>
                <a:t>02</a:t>
              </a:r>
              <a:endParaRPr lang="zh-CN" altLang="en-US" sz="1600" dirty="0">
                <a:solidFill>
                  <a:schemeClr val="bg1"/>
                </a:solidFill>
                <a:cs typeface="+mn-ea"/>
                <a:sym typeface="+mn-lt"/>
              </a:endParaRPr>
            </a:p>
          </p:txBody>
        </p:sp>
      </p:grpSp>
      <p:sp>
        <p:nvSpPr>
          <p:cNvPr id="48" name="TextBox 47"/>
          <p:cNvSpPr txBox="1"/>
          <p:nvPr/>
        </p:nvSpPr>
        <p:spPr>
          <a:xfrm>
            <a:off x="4982840" y="1830355"/>
            <a:ext cx="3528392" cy="2432974"/>
          </a:xfrm>
          <a:prstGeom prst="rect">
            <a:avLst/>
          </a:prstGeom>
          <a:noFill/>
        </p:spPr>
        <p:txBody>
          <a:bodyPr wrap="square" rtlCol="0">
            <a:spAutoFit/>
          </a:bodyPr>
          <a:lstStyle/>
          <a:p>
            <a:pPr marL="228600" indent="-228600">
              <a:lnSpc>
                <a:spcPct val="130000"/>
              </a:lnSpc>
              <a:buFont typeface="+mj-ea"/>
              <a:buAutoNum type="circleNumDbPlain"/>
            </a:pPr>
            <a:r>
              <a:rPr lang="zh-CN" altLang="en-US" sz="1300" dirty="0">
                <a:solidFill>
                  <a:schemeClr val="tx1">
                    <a:lumMod val="65000"/>
                    <a:lumOff val="35000"/>
                  </a:schemeClr>
                </a:solidFill>
                <a:cs typeface="+mn-ea"/>
                <a:sym typeface="+mn-lt"/>
              </a:rPr>
              <a:t>制订房屋及共用设施设备管理制度和操作规程；</a:t>
            </a:r>
          </a:p>
          <a:p>
            <a:pPr marL="228600" indent="-228600">
              <a:lnSpc>
                <a:spcPct val="130000"/>
              </a:lnSpc>
              <a:buFont typeface="+mj-ea"/>
              <a:buAutoNum type="circleNumDbPlain"/>
            </a:pPr>
            <a:r>
              <a:rPr lang="zh-CN" altLang="en-US" sz="1300" dirty="0">
                <a:solidFill>
                  <a:schemeClr val="tx1">
                    <a:lumMod val="65000"/>
                    <a:lumOff val="35000"/>
                  </a:schemeClr>
                </a:solidFill>
                <a:cs typeface="+mn-ea"/>
                <a:sym typeface="+mn-lt"/>
              </a:rPr>
              <a:t>建立维修人员值班制度，确保维修及时率与合格率；</a:t>
            </a:r>
          </a:p>
          <a:p>
            <a:pPr marL="228600" indent="-228600">
              <a:lnSpc>
                <a:spcPct val="130000"/>
              </a:lnSpc>
              <a:buFont typeface="+mj-ea"/>
              <a:buAutoNum type="circleNumDbPlain"/>
            </a:pPr>
            <a:r>
              <a:rPr lang="zh-CN" altLang="en-US" sz="1300" dirty="0">
                <a:solidFill>
                  <a:schemeClr val="tx1">
                    <a:lumMod val="65000"/>
                    <a:lumOff val="35000"/>
                  </a:schemeClr>
                </a:solidFill>
                <a:cs typeface="+mn-ea"/>
                <a:sym typeface="+mn-lt"/>
              </a:rPr>
              <a:t>加强装修管理，督促做好装修前期申报工作，并经常进行现场检查，发现问题及时制止；</a:t>
            </a:r>
          </a:p>
          <a:p>
            <a:pPr marL="228600" indent="-228600">
              <a:lnSpc>
                <a:spcPct val="130000"/>
              </a:lnSpc>
              <a:buFont typeface="+mj-ea"/>
              <a:buAutoNum type="circleNumDbPlain"/>
            </a:pPr>
            <a:r>
              <a:rPr lang="zh-CN" altLang="en-US" sz="1300" dirty="0">
                <a:solidFill>
                  <a:schemeClr val="tx1">
                    <a:lumMod val="65000"/>
                    <a:lumOff val="35000"/>
                  </a:schemeClr>
                </a:solidFill>
                <a:cs typeface="+mn-ea"/>
                <a:sym typeface="+mn-lt"/>
              </a:rPr>
              <a:t>加强共用设施设备的巡查，将故障消灭在萌芽状态；</a:t>
            </a: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0832" y="94529"/>
            <a:ext cx="954280" cy="956144"/>
          </a:xfrm>
          <a:prstGeom prst="rect">
            <a:avLst/>
          </a:prstGeom>
        </p:spPr>
      </p:pic>
    </p:spTree>
    <p:extLst>
      <p:ext uri="{BB962C8B-B14F-4D97-AF65-F5344CB8AC3E}">
        <p14:creationId xmlns:p14="http://schemas.microsoft.com/office/powerpoint/2010/main" val="18217355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26" presetClass="emph" presetSubtype="0" fill="hold" grpId="1" nodeType="withEffect">
                                  <p:stCondLst>
                                    <p:cond delay="0"/>
                                  </p:stCondLst>
                                  <p:childTnLst>
                                    <p:animEffect transition="out" filter="fade">
                                      <p:cBhvr>
                                        <p:cTn id="15" dur="500" tmFilter="0, 0; .2, .5; .8, .5; 1, 0"/>
                                        <p:tgtEl>
                                          <p:spTgt spid="20"/>
                                        </p:tgtEl>
                                      </p:cBhvr>
                                    </p:animEffect>
                                    <p:animScale>
                                      <p:cBhvr>
                                        <p:cTn id="16" dur="250" autoRev="1" fill="hold"/>
                                        <p:tgtEl>
                                          <p:spTgt spid="20"/>
                                        </p:tgtEl>
                                      </p:cBhvr>
                                      <p:by x="105000" y="105000"/>
                                    </p:animScale>
                                  </p:childTnLst>
                                </p:cTn>
                              </p:par>
                              <p:par>
                                <p:cTn id="17" presetID="10" presetClass="entr" presetSubtype="0" fill="hold" nodeType="withEffect">
                                  <p:stCondLst>
                                    <p:cond delay="2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26" presetClass="emph" presetSubtype="0" fill="hold" nodeType="withEffect">
                                  <p:stCondLst>
                                    <p:cond delay="250"/>
                                  </p:stCondLst>
                                  <p:childTnLst>
                                    <p:animEffect transition="out" filter="fade">
                                      <p:cBhvr>
                                        <p:cTn id="21" dur="500" tmFilter="0, 0; .2, .5; .8, .5; 1, 0"/>
                                        <p:tgtEl>
                                          <p:spTgt spid="2"/>
                                        </p:tgtEl>
                                      </p:cBhvr>
                                    </p:animEffect>
                                    <p:animScale>
                                      <p:cBhvr>
                                        <p:cTn id="22" dur="250" autoRev="1" fill="hold"/>
                                        <p:tgtEl>
                                          <p:spTgt spid="2"/>
                                        </p:tgtEl>
                                      </p:cBhvr>
                                      <p:by x="105000" y="105000"/>
                                    </p:animScale>
                                  </p:childTnLst>
                                </p:cTn>
                              </p:par>
                              <p:par>
                                <p:cTn id="23" presetID="10" presetClass="entr" presetSubtype="0" fill="hold"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26" presetClass="emph" presetSubtype="0" fill="hold" nodeType="withEffect">
                                  <p:stCondLst>
                                    <p:cond delay="500"/>
                                  </p:stCondLst>
                                  <p:childTnLst>
                                    <p:animEffect transition="out" filter="fade">
                                      <p:cBhvr>
                                        <p:cTn id="27" dur="500" tmFilter="0, 0; .2, .5; .8, .5; 1, 0"/>
                                        <p:tgtEl>
                                          <p:spTgt spid="3"/>
                                        </p:tgtEl>
                                      </p:cBhvr>
                                    </p:animEffect>
                                    <p:animScale>
                                      <p:cBhvr>
                                        <p:cTn id="28" dur="250" autoRev="1" fill="hold"/>
                                        <p:tgtEl>
                                          <p:spTgt spid="3"/>
                                        </p:tgtEl>
                                      </p:cBhvr>
                                      <p:by x="105000" y="105000"/>
                                    </p:animScale>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26" presetClass="emph" presetSubtype="0" fill="hold" nodeType="withEffect">
                                  <p:stCondLst>
                                    <p:cond delay="750"/>
                                  </p:stCondLst>
                                  <p:childTnLst>
                                    <p:animEffect transition="out" filter="fade">
                                      <p:cBhvr>
                                        <p:cTn id="33" dur="500" tmFilter="0, 0; .2, .5; .8, .5; 1, 0"/>
                                        <p:tgtEl>
                                          <p:spTgt spid="10"/>
                                        </p:tgtEl>
                                      </p:cBhvr>
                                    </p:animEffect>
                                    <p:animScale>
                                      <p:cBhvr>
                                        <p:cTn id="34" dur="250" autoRev="1" fill="hold"/>
                                        <p:tgtEl>
                                          <p:spTgt spid="10"/>
                                        </p:tgtEl>
                                      </p:cBhvr>
                                      <p:by x="105000" y="105000"/>
                                    </p:animScale>
                                  </p:childTnLst>
                                </p:cTn>
                              </p:par>
                            </p:childTnLst>
                          </p:cTn>
                        </p:par>
                        <p:par>
                          <p:cTn id="35" fill="hold">
                            <p:stCondLst>
                              <p:cond delay="2250"/>
                            </p:stCondLst>
                            <p:childTnLst>
                              <p:par>
                                <p:cTn id="36" presetID="22" presetClass="entr" presetSubtype="1"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up)">
                                      <p:cBhvr>
                                        <p:cTn id="38" dur="500"/>
                                        <p:tgtEl>
                                          <p:spTgt spid="44"/>
                                        </p:tgtEl>
                                      </p:cBhvr>
                                    </p:animEffect>
                                  </p:childTnLst>
                                </p:cTn>
                              </p:par>
                            </p:childTnLst>
                          </p:cTn>
                        </p:par>
                        <p:par>
                          <p:cTn id="39" fill="hold">
                            <p:stCondLst>
                              <p:cond delay="2750"/>
                            </p:stCondLst>
                            <p:childTnLst>
                              <p:par>
                                <p:cTn id="40" presetID="14" presetClass="entr" presetSubtype="10"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randombar(horizontal)">
                                      <p:cBhvr>
                                        <p:cTn id="42" dur="500"/>
                                        <p:tgtEl>
                                          <p:spTgt spid="45"/>
                                        </p:tgtEl>
                                      </p:cBhvr>
                                    </p:animEffect>
                                  </p:childTnLst>
                                </p:cTn>
                              </p:par>
                            </p:childTnLst>
                          </p:cTn>
                        </p:par>
                        <p:par>
                          <p:cTn id="43" fill="hold">
                            <p:stCondLst>
                              <p:cond delay="3250"/>
                            </p:stCondLst>
                            <p:childTnLst>
                              <p:par>
                                <p:cTn id="44" presetID="22" presetClass="entr" presetSubtype="1" fill="hold" grpId="0" nodeType="after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up)">
                                      <p:cBhvr>
                                        <p:cTn id="46" dur="1250"/>
                                        <p:tgtEl>
                                          <p:spTgt spid="43"/>
                                        </p:tgtEl>
                                      </p:cBhvr>
                                    </p:animEffect>
                                  </p:childTnLst>
                                </p:cTn>
                              </p:par>
                            </p:childTnLst>
                          </p:cTn>
                        </p:par>
                        <p:par>
                          <p:cTn id="47" fill="hold">
                            <p:stCondLst>
                              <p:cond delay="4500"/>
                            </p:stCondLst>
                            <p:childTnLst>
                              <p:par>
                                <p:cTn id="48" presetID="50" presetClass="entr" presetSubtype="0" decel="10000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p:cTn id="50" dur="750" fill="hold"/>
                                        <p:tgtEl>
                                          <p:spTgt spid="11"/>
                                        </p:tgtEl>
                                        <p:attrNameLst>
                                          <p:attrName>ppt_w</p:attrName>
                                        </p:attrNameLst>
                                      </p:cBhvr>
                                      <p:tavLst>
                                        <p:tav tm="0">
                                          <p:val>
                                            <p:strVal val="#ppt_w+.3"/>
                                          </p:val>
                                        </p:tav>
                                        <p:tav tm="100000">
                                          <p:val>
                                            <p:strVal val="#ppt_w"/>
                                          </p:val>
                                        </p:tav>
                                      </p:tavLst>
                                    </p:anim>
                                    <p:anim calcmode="lin" valueType="num">
                                      <p:cBhvr>
                                        <p:cTn id="51" dur="750" fill="hold"/>
                                        <p:tgtEl>
                                          <p:spTgt spid="11"/>
                                        </p:tgtEl>
                                        <p:attrNameLst>
                                          <p:attrName>ppt_h</p:attrName>
                                        </p:attrNameLst>
                                      </p:cBhvr>
                                      <p:tavLst>
                                        <p:tav tm="0">
                                          <p:val>
                                            <p:strVal val="#ppt_h"/>
                                          </p:val>
                                        </p:tav>
                                        <p:tav tm="100000">
                                          <p:val>
                                            <p:strVal val="#ppt_h"/>
                                          </p:val>
                                        </p:tav>
                                      </p:tavLst>
                                    </p:anim>
                                    <p:animEffect transition="in" filter="fade">
                                      <p:cBhvr>
                                        <p:cTn id="52" dur="750"/>
                                        <p:tgtEl>
                                          <p:spTgt spid="11"/>
                                        </p:tgtEl>
                                      </p:cBhvr>
                                    </p:animEffect>
                                  </p:childTnLst>
                                </p:cTn>
                              </p:par>
                            </p:childTnLst>
                          </p:cTn>
                        </p:par>
                        <p:par>
                          <p:cTn id="53" fill="hold">
                            <p:stCondLst>
                              <p:cond delay="5250"/>
                            </p:stCondLst>
                            <p:childTnLst>
                              <p:par>
                                <p:cTn id="54" presetID="17" presetClass="entr" presetSubtype="1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strVal val="#ppt_h"/>
                                          </p:val>
                                        </p:tav>
                                        <p:tav tm="100000">
                                          <p:val>
                                            <p:strVal val="#ppt_h"/>
                                          </p:val>
                                        </p:tav>
                                      </p:tavLst>
                                    </p:anim>
                                  </p:childTnLst>
                                </p:cTn>
                              </p:par>
                            </p:childTnLst>
                          </p:cTn>
                        </p:par>
                        <p:par>
                          <p:cTn id="58" fill="hold">
                            <p:stCondLst>
                              <p:cond delay="5750"/>
                            </p:stCondLst>
                            <p:childTnLst>
                              <p:par>
                                <p:cTn id="59" presetID="42" presetClass="entr" presetSubtype="0" fill="hold" grpId="0" nodeType="afterEffect">
                                  <p:stCondLst>
                                    <p:cond delay="0"/>
                                  </p:st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fade">
                                      <p:cBhvr>
                                        <p:cTn id="61" dur="750"/>
                                        <p:tgtEl>
                                          <p:spTgt spid="48">
                                            <p:txEl>
                                              <p:pRg st="0" end="0"/>
                                            </p:txEl>
                                          </p:spTgt>
                                        </p:tgtEl>
                                      </p:cBhvr>
                                    </p:animEffect>
                                    <p:anim calcmode="lin" valueType="num">
                                      <p:cBhvr>
                                        <p:cTn id="62"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63" dur="750" fill="hold"/>
                                        <p:tgtEl>
                                          <p:spTgt spid="48">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50"/>
                                  </p:stCondLst>
                                  <p:childTnLst>
                                    <p:set>
                                      <p:cBhvr>
                                        <p:cTn id="65" dur="1" fill="hold">
                                          <p:stCondLst>
                                            <p:cond delay="0"/>
                                          </p:stCondLst>
                                        </p:cTn>
                                        <p:tgtEl>
                                          <p:spTgt spid="48">
                                            <p:txEl>
                                              <p:pRg st="1" end="1"/>
                                            </p:txEl>
                                          </p:spTgt>
                                        </p:tgtEl>
                                        <p:attrNameLst>
                                          <p:attrName>style.visibility</p:attrName>
                                        </p:attrNameLst>
                                      </p:cBhvr>
                                      <p:to>
                                        <p:strVal val="visible"/>
                                      </p:to>
                                    </p:set>
                                    <p:animEffect transition="in" filter="fade">
                                      <p:cBhvr>
                                        <p:cTn id="66" dur="750"/>
                                        <p:tgtEl>
                                          <p:spTgt spid="48">
                                            <p:txEl>
                                              <p:pRg st="1" end="1"/>
                                            </p:txEl>
                                          </p:spTgt>
                                        </p:tgtEl>
                                      </p:cBhvr>
                                    </p:animEffect>
                                    <p:anim calcmode="lin" valueType="num">
                                      <p:cBhvr>
                                        <p:cTn id="67" dur="750" fill="hold"/>
                                        <p:tgtEl>
                                          <p:spTgt spid="48">
                                            <p:txEl>
                                              <p:pRg st="1" end="1"/>
                                            </p:txEl>
                                          </p:spTgt>
                                        </p:tgtEl>
                                        <p:attrNameLst>
                                          <p:attrName>ppt_x</p:attrName>
                                        </p:attrNameLst>
                                      </p:cBhvr>
                                      <p:tavLst>
                                        <p:tav tm="0">
                                          <p:val>
                                            <p:strVal val="#ppt_x"/>
                                          </p:val>
                                        </p:tav>
                                        <p:tav tm="100000">
                                          <p:val>
                                            <p:strVal val="#ppt_x"/>
                                          </p:val>
                                        </p:tav>
                                      </p:tavLst>
                                    </p:anim>
                                    <p:anim calcmode="lin" valueType="num">
                                      <p:cBhvr>
                                        <p:cTn id="68" dur="750" fill="hold"/>
                                        <p:tgtEl>
                                          <p:spTgt spid="48">
                                            <p:txEl>
                                              <p:pRg st="1" end="1"/>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500"/>
                                  </p:stCondLst>
                                  <p:childTnLst>
                                    <p:set>
                                      <p:cBhvr>
                                        <p:cTn id="70" dur="1" fill="hold">
                                          <p:stCondLst>
                                            <p:cond delay="0"/>
                                          </p:stCondLst>
                                        </p:cTn>
                                        <p:tgtEl>
                                          <p:spTgt spid="48">
                                            <p:txEl>
                                              <p:pRg st="2" end="2"/>
                                            </p:txEl>
                                          </p:spTgt>
                                        </p:tgtEl>
                                        <p:attrNameLst>
                                          <p:attrName>style.visibility</p:attrName>
                                        </p:attrNameLst>
                                      </p:cBhvr>
                                      <p:to>
                                        <p:strVal val="visible"/>
                                      </p:to>
                                    </p:set>
                                    <p:animEffect transition="in" filter="fade">
                                      <p:cBhvr>
                                        <p:cTn id="71" dur="750"/>
                                        <p:tgtEl>
                                          <p:spTgt spid="48">
                                            <p:txEl>
                                              <p:pRg st="2" end="2"/>
                                            </p:txEl>
                                          </p:spTgt>
                                        </p:tgtEl>
                                      </p:cBhvr>
                                    </p:animEffect>
                                    <p:anim calcmode="lin" valueType="num">
                                      <p:cBhvr>
                                        <p:cTn id="72" dur="750" fill="hold"/>
                                        <p:tgtEl>
                                          <p:spTgt spid="48">
                                            <p:txEl>
                                              <p:pRg st="2" end="2"/>
                                            </p:txEl>
                                          </p:spTgt>
                                        </p:tgtEl>
                                        <p:attrNameLst>
                                          <p:attrName>ppt_x</p:attrName>
                                        </p:attrNameLst>
                                      </p:cBhvr>
                                      <p:tavLst>
                                        <p:tav tm="0">
                                          <p:val>
                                            <p:strVal val="#ppt_x"/>
                                          </p:val>
                                        </p:tav>
                                        <p:tav tm="100000">
                                          <p:val>
                                            <p:strVal val="#ppt_x"/>
                                          </p:val>
                                        </p:tav>
                                      </p:tavLst>
                                    </p:anim>
                                    <p:anim calcmode="lin" valueType="num">
                                      <p:cBhvr>
                                        <p:cTn id="73" dur="750" fill="hold"/>
                                        <p:tgtEl>
                                          <p:spTgt spid="48">
                                            <p:txEl>
                                              <p:pRg st="2" end="2"/>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750"/>
                                  </p:stCondLst>
                                  <p:childTnLst>
                                    <p:set>
                                      <p:cBhvr>
                                        <p:cTn id="75" dur="1" fill="hold">
                                          <p:stCondLst>
                                            <p:cond delay="0"/>
                                          </p:stCondLst>
                                        </p:cTn>
                                        <p:tgtEl>
                                          <p:spTgt spid="48">
                                            <p:txEl>
                                              <p:pRg st="3" end="3"/>
                                            </p:txEl>
                                          </p:spTgt>
                                        </p:tgtEl>
                                        <p:attrNameLst>
                                          <p:attrName>style.visibility</p:attrName>
                                        </p:attrNameLst>
                                      </p:cBhvr>
                                      <p:to>
                                        <p:strVal val="visible"/>
                                      </p:to>
                                    </p:set>
                                    <p:animEffect transition="in" filter="fade">
                                      <p:cBhvr>
                                        <p:cTn id="76" dur="750"/>
                                        <p:tgtEl>
                                          <p:spTgt spid="48">
                                            <p:txEl>
                                              <p:pRg st="3" end="3"/>
                                            </p:txEl>
                                          </p:spTgt>
                                        </p:tgtEl>
                                      </p:cBhvr>
                                    </p:animEffect>
                                    <p:anim calcmode="lin" valueType="num">
                                      <p:cBhvr>
                                        <p:cTn id="77" dur="750" fill="hold"/>
                                        <p:tgtEl>
                                          <p:spTgt spid="48">
                                            <p:txEl>
                                              <p:pRg st="3" end="3"/>
                                            </p:txEl>
                                          </p:spTgt>
                                        </p:tgtEl>
                                        <p:attrNameLst>
                                          <p:attrName>ppt_x</p:attrName>
                                        </p:attrNameLst>
                                      </p:cBhvr>
                                      <p:tavLst>
                                        <p:tav tm="0">
                                          <p:val>
                                            <p:strVal val="#ppt_x"/>
                                          </p:val>
                                        </p:tav>
                                        <p:tav tm="100000">
                                          <p:val>
                                            <p:strVal val="#ppt_x"/>
                                          </p:val>
                                        </p:tav>
                                      </p:tavLst>
                                    </p:anim>
                                    <p:anim calcmode="lin" valueType="num">
                                      <p:cBhvr>
                                        <p:cTn id="78" dur="750" fill="hold"/>
                                        <p:tgtEl>
                                          <p:spTgt spid="4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9" grpId="0"/>
      <p:bldP spid="20" grpId="0" animBg="1"/>
      <p:bldP spid="20" grpId="1" animBg="1"/>
      <p:bldP spid="43" grpId="0"/>
      <p:bldP spid="45" grpId="0"/>
      <p:bldP spid="4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253" y="2131294"/>
            <a:ext cx="3146776" cy="2097850"/>
          </a:xfrm>
          <a:custGeom>
            <a:avLst/>
            <a:gdLst>
              <a:gd name="connsiteX0" fmla="*/ 0 w 3243942"/>
              <a:gd name="connsiteY0" fmla="*/ 0 h 2202325"/>
              <a:gd name="connsiteX1" fmla="*/ 3243942 w 3243942"/>
              <a:gd name="connsiteY1" fmla="*/ 0 h 2202325"/>
              <a:gd name="connsiteX2" fmla="*/ 3243942 w 3243942"/>
              <a:gd name="connsiteY2" fmla="*/ 2202325 h 2202325"/>
              <a:gd name="connsiteX3" fmla="*/ 0 w 3243942"/>
              <a:gd name="connsiteY3" fmla="*/ 2202325 h 2202325"/>
            </a:gdLst>
            <a:ahLst/>
            <a:cxnLst>
              <a:cxn ang="0">
                <a:pos x="connsiteX0" y="connsiteY0"/>
              </a:cxn>
              <a:cxn ang="0">
                <a:pos x="connsiteX1" y="connsiteY1"/>
              </a:cxn>
              <a:cxn ang="0">
                <a:pos x="connsiteX2" y="connsiteY2"/>
              </a:cxn>
              <a:cxn ang="0">
                <a:pos x="connsiteX3" y="connsiteY3"/>
              </a:cxn>
            </a:cxnLst>
            <a:rect l="l" t="t" r="r" b="b"/>
            <a:pathLst>
              <a:path w="3243942" h="2202325">
                <a:moveTo>
                  <a:pt x="0" y="0"/>
                </a:moveTo>
                <a:lnTo>
                  <a:pt x="3243942" y="0"/>
                </a:lnTo>
                <a:lnTo>
                  <a:pt x="3243942" y="2202325"/>
                </a:lnTo>
                <a:lnTo>
                  <a:pt x="0" y="2202325"/>
                </a:lnTo>
                <a:close/>
              </a:path>
            </a:pathLst>
          </a:custGeom>
        </p:spPr>
      </p:pic>
      <p:sp>
        <p:nvSpPr>
          <p:cNvPr id="3" name="矩形 2"/>
          <p:cNvSpPr/>
          <p:nvPr/>
        </p:nvSpPr>
        <p:spPr>
          <a:xfrm>
            <a:off x="992296" y="1528629"/>
            <a:ext cx="3771900" cy="2444658"/>
          </a:xfrm>
          <a:prstGeom prst="rect">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矩形 28"/>
          <p:cNvSpPr/>
          <p:nvPr/>
        </p:nvSpPr>
        <p:spPr>
          <a:xfrm>
            <a:off x="1079313" y="1771537"/>
            <a:ext cx="3580058" cy="2054986"/>
          </a:xfrm>
          <a:prstGeom prst="rect">
            <a:avLst/>
          </a:prstGeom>
        </p:spPr>
        <p:txBody>
          <a:bodyPr wrap="square">
            <a:spAutoFit/>
          </a:bodyPr>
          <a:lstStyle/>
          <a:p>
            <a:pPr marL="171450" indent="-171450">
              <a:lnSpc>
                <a:spcPct val="130000"/>
              </a:lnSpc>
              <a:buFont typeface="Wingdings" panose="05000000000000000000" pitchFamily="2" charset="2"/>
              <a:buChar char="Ø"/>
            </a:pPr>
            <a:r>
              <a:rPr lang="zh-CN" altLang="en-US" sz="1100" b="1" dirty="0">
                <a:solidFill>
                  <a:schemeClr val="bg1"/>
                </a:solidFill>
                <a:cs typeface="+mn-ea"/>
                <a:sym typeface="+mn-lt"/>
              </a:rPr>
              <a:t>租金：</a:t>
            </a:r>
            <a:r>
              <a:rPr lang="zh-CN" altLang="en-US" sz="1100" dirty="0">
                <a:solidFill>
                  <a:schemeClr val="bg1"/>
                </a:solidFill>
                <a:cs typeface="+mn-ea"/>
                <a:sym typeface="+mn-lt"/>
              </a:rPr>
              <a:t>根据每户不同的租赁方式按合同规定收取，此项费用涵盖了运营管理公司的服务及管理费用；</a:t>
            </a:r>
          </a:p>
          <a:p>
            <a:pPr marL="171450" indent="-171450">
              <a:lnSpc>
                <a:spcPct val="130000"/>
              </a:lnSpc>
              <a:buFont typeface="Wingdings" panose="05000000000000000000" pitchFamily="2" charset="2"/>
              <a:buChar char="Ø"/>
            </a:pPr>
            <a:r>
              <a:rPr lang="zh-CN" altLang="en-US" sz="1100" b="1" dirty="0">
                <a:solidFill>
                  <a:schemeClr val="bg1"/>
                </a:solidFill>
                <a:cs typeface="+mn-ea"/>
                <a:sym typeface="+mn-lt"/>
              </a:rPr>
              <a:t>物业费：</a:t>
            </a:r>
            <a:r>
              <a:rPr lang="zh-CN" altLang="en-US" sz="1100" dirty="0">
                <a:solidFill>
                  <a:schemeClr val="bg1"/>
                </a:solidFill>
                <a:cs typeface="+mn-ea"/>
                <a:sym typeface="+mn-lt"/>
              </a:rPr>
              <a:t>按国家有关规定收取，包括保安、环境卫生、物业维护等费用，按面积分摊到户，每月月底实收；</a:t>
            </a:r>
          </a:p>
          <a:p>
            <a:pPr marL="171450" indent="-171450">
              <a:lnSpc>
                <a:spcPct val="130000"/>
              </a:lnSpc>
              <a:buFont typeface="Wingdings" panose="05000000000000000000" pitchFamily="2" charset="2"/>
              <a:buChar char="Ø"/>
            </a:pPr>
            <a:r>
              <a:rPr lang="zh-CN" altLang="en-US" sz="1100" b="1" dirty="0">
                <a:solidFill>
                  <a:schemeClr val="bg1"/>
                </a:solidFill>
                <a:cs typeface="+mn-ea"/>
                <a:sym typeface="+mn-lt"/>
              </a:rPr>
              <a:t>推广费用：</a:t>
            </a:r>
            <a:r>
              <a:rPr lang="zh-CN" altLang="en-US" sz="1100" dirty="0">
                <a:solidFill>
                  <a:schemeClr val="bg1"/>
                </a:solidFill>
                <a:cs typeface="+mn-ea"/>
                <a:sym typeface="+mn-lt"/>
              </a:rPr>
              <a:t>根据商家品牌级别以及品类的不同，按面积收取一定的推广费用，用于商业体的品牌推广；</a:t>
            </a:r>
          </a:p>
          <a:p>
            <a:pPr marL="171450" indent="-171450">
              <a:lnSpc>
                <a:spcPct val="130000"/>
              </a:lnSpc>
              <a:buFont typeface="Wingdings" panose="05000000000000000000" pitchFamily="2" charset="2"/>
              <a:buChar char="Ø"/>
            </a:pPr>
            <a:r>
              <a:rPr lang="zh-CN" altLang="en-US" sz="1100" b="1" dirty="0">
                <a:solidFill>
                  <a:schemeClr val="bg1"/>
                </a:solidFill>
                <a:cs typeface="+mn-ea"/>
                <a:sym typeface="+mn-lt"/>
              </a:rPr>
              <a:t>公共能耗费（电费、水费、空调费、垃圾费）：</a:t>
            </a:r>
            <a:r>
              <a:rPr lang="zh-CN" altLang="en-US" sz="1100" dirty="0">
                <a:solidFill>
                  <a:schemeClr val="bg1"/>
                </a:solidFill>
                <a:cs typeface="+mn-ea"/>
                <a:sym typeface="+mn-lt"/>
              </a:rPr>
              <a:t>按实际发生费用，依面积分摊到户，每月交纳一次；</a:t>
            </a:r>
          </a:p>
        </p:txBody>
      </p:sp>
      <p:sp>
        <p:nvSpPr>
          <p:cNvPr id="32" name="矩形 31"/>
          <p:cNvSpPr/>
          <p:nvPr/>
        </p:nvSpPr>
        <p:spPr>
          <a:xfrm>
            <a:off x="3689828" y="620267"/>
            <a:ext cx="1939086" cy="338554"/>
          </a:xfrm>
          <a:prstGeom prst="rect">
            <a:avLst/>
          </a:prstGeom>
        </p:spPr>
        <p:txBody>
          <a:bodyPr wrap="square">
            <a:spAutoFit/>
          </a:bodyPr>
          <a:lstStyle/>
          <a:p>
            <a:pPr marL="285750" indent="-285750">
              <a:buFont typeface="Wingdings" panose="05000000000000000000" pitchFamily="2" charset="2"/>
              <a:buChar char="u"/>
            </a:pPr>
            <a:r>
              <a:rPr lang="zh-CN" altLang="en-US" sz="1600" b="1" dirty="0">
                <a:solidFill>
                  <a:schemeClr val="tx1">
                    <a:lumMod val="75000"/>
                    <a:lumOff val="25000"/>
                  </a:schemeClr>
                </a:solidFill>
                <a:cs typeface="+mn-ea"/>
                <a:sym typeface="+mn-lt"/>
              </a:rPr>
              <a:t>应收费用</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01</a:t>
            </a:r>
            <a:endParaRPr lang="zh-CN" altLang="en-US" sz="1600" dirty="0">
              <a:solidFill>
                <a:schemeClr val="tx1">
                  <a:lumMod val="75000"/>
                  <a:lumOff val="25000"/>
                </a:schemeClr>
              </a:solidFill>
              <a:cs typeface="+mn-ea"/>
              <a:sym typeface="+mn-lt"/>
            </a:endParaRPr>
          </a:p>
        </p:txBody>
      </p:sp>
      <p:sp>
        <p:nvSpPr>
          <p:cNvPr id="34" name="矩形 33"/>
          <p:cNvSpPr/>
          <p:nvPr/>
        </p:nvSpPr>
        <p:spPr>
          <a:xfrm>
            <a:off x="5128869" y="1704618"/>
            <a:ext cx="3580058" cy="2492990"/>
          </a:xfrm>
          <a:prstGeom prst="rect">
            <a:avLst/>
          </a:prstGeom>
        </p:spPr>
        <p:txBody>
          <a:bodyPr wrap="square">
            <a:spAutoFit/>
          </a:bodyPr>
          <a:lstStyle/>
          <a:p>
            <a:pPr marL="171450" indent="-171450">
              <a:lnSpc>
                <a:spcPct val="130000"/>
              </a:lnSpc>
              <a:buFont typeface="Wingdings" panose="05000000000000000000" pitchFamily="2" charset="2"/>
              <a:buChar char="ü"/>
            </a:pPr>
            <a:r>
              <a:rPr lang="zh-CN" altLang="en-US" sz="1200" dirty="0">
                <a:solidFill>
                  <a:schemeClr val="tx1">
                    <a:lumMod val="65000"/>
                    <a:lumOff val="35000"/>
                  </a:schemeClr>
                </a:solidFill>
                <a:cs typeface="+mn-ea"/>
                <a:sym typeface="+mn-lt"/>
              </a:rPr>
              <a:t>每月指定日期，由财务下发</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缴费通知书</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，有营运专员进行催款；</a:t>
            </a:r>
          </a:p>
          <a:p>
            <a:pPr marL="171450" indent="-171450">
              <a:lnSpc>
                <a:spcPct val="130000"/>
              </a:lnSpc>
              <a:buFont typeface="Wingdings" panose="05000000000000000000" pitchFamily="2" charset="2"/>
              <a:buChar char="ü"/>
            </a:pPr>
            <a:r>
              <a:rPr lang="zh-CN" altLang="en-US" sz="1200" dirty="0">
                <a:solidFill>
                  <a:schemeClr val="tx1">
                    <a:lumMod val="65000"/>
                    <a:lumOff val="35000"/>
                  </a:schemeClr>
                </a:solidFill>
                <a:cs typeface="+mn-ea"/>
                <a:sym typeface="+mn-lt"/>
              </a:rPr>
              <a:t>每月指定日期，运营部协助财务核对本月费用的缴纳情况，并与商家确认未缴原因及约定在缴纳时间；</a:t>
            </a:r>
          </a:p>
          <a:p>
            <a:pPr marL="171450" indent="-171450">
              <a:lnSpc>
                <a:spcPct val="130000"/>
              </a:lnSpc>
              <a:buFont typeface="Wingdings" panose="05000000000000000000" pitchFamily="2" charset="2"/>
              <a:buChar char="ü"/>
            </a:pPr>
            <a:r>
              <a:rPr lang="zh-CN" altLang="en-US" sz="1200" dirty="0">
                <a:solidFill>
                  <a:schemeClr val="tx1">
                    <a:lumMod val="65000"/>
                    <a:lumOff val="35000"/>
                  </a:schemeClr>
                </a:solidFill>
                <a:cs typeface="+mn-ea"/>
                <a:sym typeface="+mn-lt"/>
              </a:rPr>
              <a:t>给逾期未交费用的商家，发函</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欠费催缴通知书</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，超过一定时间（</a:t>
            </a:r>
            <a:r>
              <a:rPr lang="en-US" altLang="zh-CN" sz="1200" dirty="0">
                <a:solidFill>
                  <a:schemeClr val="tx1">
                    <a:lumMod val="65000"/>
                    <a:lumOff val="35000"/>
                  </a:schemeClr>
                </a:solidFill>
                <a:cs typeface="+mn-ea"/>
                <a:sym typeface="+mn-lt"/>
              </a:rPr>
              <a:t>20</a:t>
            </a:r>
            <a:r>
              <a:rPr lang="zh-CN" altLang="en-US" sz="1200" dirty="0">
                <a:solidFill>
                  <a:schemeClr val="tx1">
                    <a:lumMod val="65000"/>
                    <a:lumOff val="35000"/>
                  </a:schemeClr>
                </a:solidFill>
                <a:cs typeface="+mn-ea"/>
                <a:sym typeface="+mn-lt"/>
              </a:rPr>
              <a:t>个工作日</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将按银行同期利率加收滞纳金；</a:t>
            </a:r>
          </a:p>
          <a:p>
            <a:pPr marL="171450" indent="-171450">
              <a:lnSpc>
                <a:spcPct val="130000"/>
              </a:lnSpc>
              <a:buFont typeface="Wingdings" panose="05000000000000000000" pitchFamily="2" charset="2"/>
              <a:buChar char="ü"/>
            </a:pPr>
            <a:r>
              <a:rPr lang="zh-CN" altLang="en-US" sz="1200" dirty="0">
                <a:solidFill>
                  <a:schemeClr val="tx1">
                    <a:lumMod val="65000"/>
                    <a:lumOff val="35000"/>
                  </a:schemeClr>
                </a:solidFill>
                <a:cs typeface="+mn-ea"/>
                <a:sym typeface="+mn-lt"/>
              </a:rPr>
              <a:t>对逾期不缴或屡次未缴的商家，记录在案并每月汇总报告抄报总经理；</a:t>
            </a:r>
          </a:p>
        </p:txBody>
      </p:sp>
      <p:cxnSp>
        <p:nvCxnSpPr>
          <p:cNvPr id="36" name="直接连接符 35"/>
          <p:cNvCxnSpPr/>
          <p:nvPr/>
        </p:nvCxnSpPr>
        <p:spPr>
          <a:xfrm>
            <a:off x="5241156" y="1419803"/>
            <a:ext cx="338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113517" y="1229783"/>
            <a:ext cx="1639654" cy="386388"/>
            <a:chOff x="5853346" y="1229783"/>
            <a:chExt cx="1639654" cy="386388"/>
          </a:xfrm>
          <a:solidFill>
            <a:srgbClr val="73687C"/>
          </a:solidFill>
        </p:grpSpPr>
        <p:sp>
          <p:nvSpPr>
            <p:cNvPr id="37" name="圆角矩形 36"/>
            <p:cNvSpPr/>
            <p:nvPr/>
          </p:nvSpPr>
          <p:spPr>
            <a:xfrm>
              <a:off x="5930901" y="1230429"/>
              <a:ext cx="1515482" cy="378749"/>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TextBox 37"/>
            <p:cNvSpPr txBox="1"/>
            <p:nvPr/>
          </p:nvSpPr>
          <p:spPr>
            <a:xfrm>
              <a:off x="5853346" y="1229783"/>
              <a:ext cx="1639654" cy="386388"/>
            </a:xfrm>
            <a:prstGeom prst="rect">
              <a:avLst/>
            </a:prstGeom>
            <a:solidFill>
              <a:schemeClr val="tx1">
                <a:lumMod val="75000"/>
                <a:lumOff val="25000"/>
              </a:schemeClr>
            </a:solidFill>
          </p:spPr>
          <p:txBody>
            <a:bodyPr wrap="square" rtlCol="0">
              <a:spAutoFit/>
            </a:bodyPr>
            <a:lstStyle/>
            <a:p>
              <a:pPr algn="ctr">
                <a:lnSpc>
                  <a:spcPct val="130000"/>
                </a:lnSpc>
              </a:pPr>
              <a:r>
                <a:rPr lang="zh-CN" altLang="en-US" sz="1600" b="1" dirty="0">
                  <a:solidFill>
                    <a:schemeClr val="bg1"/>
                  </a:solidFill>
                  <a:cs typeface="+mn-ea"/>
                  <a:sym typeface="+mn-lt"/>
                </a:rPr>
                <a:t>管理措施</a:t>
              </a:r>
              <a:r>
                <a:rPr lang="zh-CN" altLang="en-US" sz="1600" dirty="0">
                  <a:solidFill>
                    <a:schemeClr val="bg1"/>
                  </a:solidFill>
                  <a:cs typeface="+mn-ea"/>
                  <a:sym typeface="+mn-lt"/>
                </a:rPr>
                <a:t>／</a:t>
              </a:r>
              <a:r>
                <a:rPr lang="en-US" altLang="zh-CN" sz="1600" dirty="0">
                  <a:solidFill>
                    <a:schemeClr val="bg1"/>
                  </a:solidFill>
                  <a:cs typeface="+mn-ea"/>
                  <a:sym typeface="+mn-lt"/>
                </a:rPr>
                <a:t>02</a:t>
              </a:r>
              <a:endParaRPr lang="zh-CN" altLang="en-US" sz="1600" dirty="0">
                <a:solidFill>
                  <a:schemeClr val="bg1"/>
                </a:solidFill>
                <a:cs typeface="+mn-ea"/>
                <a:sym typeface="+mn-lt"/>
              </a:endParaRPr>
            </a:p>
          </p:txBody>
        </p:sp>
      </p:grpSp>
      <p:sp>
        <p:nvSpPr>
          <p:cNvPr id="20" name="矩形 19">
            <a:extLst>
              <a:ext uri="{FF2B5EF4-FFF2-40B4-BE49-F238E27FC236}">
                <a16:creationId xmlns:a16="http://schemas.microsoft.com/office/drawing/2014/main" id="{C23BEAD6-616F-44A3-AEA9-40C814873225}"/>
              </a:ext>
            </a:extLst>
          </p:cNvPr>
          <p:cNvSpPr/>
          <p:nvPr/>
        </p:nvSpPr>
        <p:spPr>
          <a:xfrm>
            <a:off x="634246" y="226352"/>
            <a:ext cx="1561966" cy="346249"/>
          </a:xfrm>
          <a:prstGeom prst="rect">
            <a:avLst/>
          </a:prstGeom>
        </p:spPr>
        <p:txBody>
          <a:bodyPr wrap="none" lIns="68580" tIns="34290" rIns="68580" bIns="34290">
            <a:spAutoFit/>
          </a:bodyPr>
          <a:lstStyle/>
          <a:p>
            <a:r>
              <a:rPr lang="zh-CN" altLang="en-US" sz="1800" b="1" dirty="0">
                <a:solidFill>
                  <a:schemeClr val="tx1">
                    <a:lumMod val="75000"/>
                    <a:lumOff val="25000"/>
                  </a:schemeClr>
                </a:solidFill>
                <a:cs typeface="+mn-ea"/>
                <a:sym typeface="+mn-lt"/>
              </a:rPr>
              <a:t>相关费用催缴</a:t>
            </a:r>
          </a:p>
        </p:txBody>
      </p:sp>
      <p:sp>
        <p:nvSpPr>
          <p:cNvPr id="21" name="矩形 20">
            <a:extLst>
              <a:ext uri="{FF2B5EF4-FFF2-40B4-BE49-F238E27FC236}">
                <a16:creationId xmlns:a16="http://schemas.microsoft.com/office/drawing/2014/main" id="{ADD0E8EE-53A3-40DC-A450-815A7F70D37D}"/>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88D3BFC3-6A65-4391-9866-8CE6F7A1631C}"/>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0832" y="94529"/>
            <a:ext cx="954280" cy="956144"/>
          </a:xfrm>
          <a:prstGeom prst="rect">
            <a:avLst/>
          </a:prstGeom>
        </p:spPr>
      </p:pic>
    </p:spTree>
    <p:extLst>
      <p:ext uri="{BB962C8B-B14F-4D97-AF65-F5344CB8AC3E}">
        <p14:creationId xmlns:p14="http://schemas.microsoft.com/office/powerpoint/2010/main" val="3046155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anim calcmode="lin" valueType="num">
                                      <p:cBhvr>
                                        <p:cTn id="12" dur="750" fill="hold"/>
                                        <p:tgtEl>
                                          <p:spTgt spid="3"/>
                                        </p:tgtEl>
                                        <p:attrNameLst>
                                          <p:attrName>ppt_x</p:attrName>
                                        </p:attrNameLst>
                                      </p:cBhvr>
                                      <p:tavLst>
                                        <p:tav tm="0">
                                          <p:val>
                                            <p:strVal val="#ppt_x"/>
                                          </p:val>
                                        </p:tav>
                                        <p:tav tm="100000">
                                          <p:val>
                                            <p:strVal val="#ppt_x"/>
                                          </p:val>
                                        </p:tav>
                                      </p:tavLst>
                                    </p:anim>
                                    <p:anim calcmode="lin" valueType="num">
                                      <p:cBhvr>
                                        <p:cTn id="13" dur="750" fill="hold"/>
                                        <p:tgtEl>
                                          <p:spTgt spid="3"/>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750"/>
                                        <p:tgtEl>
                                          <p:spTgt spid="19"/>
                                        </p:tgtEl>
                                      </p:cBhvr>
                                    </p:animEffect>
                                    <p:anim calcmode="lin" valueType="num">
                                      <p:cBhvr>
                                        <p:cTn id="17" dur="750" fill="hold"/>
                                        <p:tgtEl>
                                          <p:spTgt spid="19"/>
                                        </p:tgtEl>
                                        <p:attrNameLst>
                                          <p:attrName>ppt_x</p:attrName>
                                        </p:attrNameLst>
                                      </p:cBhvr>
                                      <p:tavLst>
                                        <p:tav tm="0">
                                          <p:val>
                                            <p:strVal val="#ppt_x"/>
                                          </p:val>
                                        </p:tav>
                                        <p:tav tm="100000">
                                          <p:val>
                                            <p:strVal val="#ppt_x"/>
                                          </p:val>
                                        </p:tav>
                                      </p:tavLst>
                                    </p:anim>
                                    <p:anim calcmode="lin" valueType="num">
                                      <p:cBhvr>
                                        <p:cTn id="18" dur="75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1250"/>
                            </p:stCondLst>
                            <p:childTnLst>
                              <p:par>
                                <p:cTn id="20" presetID="22" presetClass="entr" presetSubtype="1"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2000"/>
                                        <p:tgtEl>
                                          <p:spTgt spid="29"/>
                                        </p:tgtEl>
                                      </p:cBhvr>
                                    </p:animEffect>
                                  </p:childTnLst>
                                </p:cTn>
                              </p:par>
                            </p:childTnLst>
                          </p:cTn>
                        </p:par>
                        <p:par>
                          <p:cTn id="23" fill="hold">
                            <p:stCondLst>
                              <p:cond delay="3250"/>
                            </p:stCondLst>
                            <p:childTnLst>
                              <p:par>
                                <p:cTn id="24" presetID="50" presetClass="entr" presetSubtype="0" decel="10000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750" fill="hold"/>
                                        <p:tgtEl>
                                          <p:spTgt spid="10"/>
                                        </p:tgtEl>
                                        <p:attrNameLst>
                                          <p:attrName>ppt_w</p:attrName>
                                        </p:attrNameLst>
                                      </p:cBhvr>
                                      <p:tavLst>
                                        <p:tav tm="0">
                                          <p:val>
                                            <p:strVal val="#ppt_w+.3"/>
                                          </p:val>
                                        </p:tav>
                                        <p:tav tm="100000">
                                          <p:val>
                                            <p:strVal val="#ppt_w"/>
                                          </p:val>
                                        </p:tav>
                                      </p:tavLst>
                                    </p:anim>
                                    <p:anim calcmode="lin" valueType="num">
                                      <p:cBhvr>
                                        <p:cTn id="27" dur="750" fill="hold"/>
                                        <p:tgtEl>
                                          <p:spTgt spid="10"/>
                                        </p:tgtEl>
                                        <p:attrNameLst>
                                          <p:attrName>ppt_h</p:attrName>
                                        </p:attrNameLst>
                                      </p:cBhvr>
                                      <p:tavLst>
                                        <p:tav tm="0">
                                          <p:val>
                                            <p:strVal val="#ppt_h"/>
                                          </p:val>
                                        </p:tav>
                                        <p:tav tm="100000">
                                          <p:val>
                                            <p:strVal val="#ppt_h"/>
                                          </p:val>
                                        </p:tav>
                                      </p:tavLst>
                                    </p:anim>
                                    <p:animEffect transition="in" filter="fade">
                                      <p:cBhvr>
                                        <p:cTn id="28" dur="750"/>
                                        <p:tgtEl>
                                          <p:spTgt spid="10"/>
                                        </p:tgtEl>
                                      </p:cBhvr>
                                    </p:animEffect>
                                  </p:childTnLst>
                                </p:cTn>
                              </p:par>
                            </p:childTnLst>
                          </p:cTn>
                        </p:par>
                        <p:par>
                          <p:cTn id="29" fill="hold">
                            <p:stCondLst>
                              <p:cond delay="4000"/>
                            </p:stCondLst>
                            <p:childTnLst>
                              <p:par>
                                <p:cTn id="30" presetID="17" presetClass="entr" presetSubtype="1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strVal val="#ppt_h"/>
                                          </p:val>
                                        </p:tav>
                                        <p:tav tm="100000">
                                          <p:val>
                                            <p:strVal val="#ppt_h"/>
                                          </p:val>
                                        </p:tav>
                                      </p:tavLst>
                                    </p:anim>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34">
                                            <p:txEl>
                                              <p:pRg st="0" end="0"/>
                                            </p:txEl>
                                          </p:spTgt>
                                        </p:tgtEl>
                                        <p:attrNameLst>
                                          <p:attrName>style.visibility</p:attrName>
                                        </p:attrNameLst>
                                      </p:cBhvr>
                                      <p:to>
                                        <p:strVal val="visible"/>
                                      </p:to>
                                    </p:set>
                                    <p:animEffect transition="in" filter="fade">
                                      <p:cBhvr>
                                        <p:cTn id="37" dur="750"/>
                                        <p:tgtEl>
                                          <p:spTgt spid="34">
                                            <p:txEl>
                                              <p:pRg st="0" end="0"/>
                                            </p:txEl>
                                          </p:spTgt>
                                        </p:tgtEl>
                                      </p:cBhvr>
                                    </p:animEffect>
                                    <p:anim calcmode="lin" valueType="num">
                                      <p:cBhvr>
                                        <p:cTn id="38" dur="75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39" dur="750" fill="hold"/>
                                        <p:tgtEl>
                                          <p:spTgt spid="34">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50"/>
                                  </p:stCondLst>
                                  <p:childTnLst>
                                    <p:set>
                                      <p:cBhvr>
                                        <p:cTn id="41" dur="1" fill="hold">
                                          <p:stCondLst>
                                            <p:cond delay="0"/>
                                          </p:stCondLst>
                                        </p:cTn>
                                        <p:tgtEl>
                                          <p:spTgt spid="34">
                                            <p:txEl>
                                              <p:pRg st="1" end="1"/>
                                            </p:txEl>
                                          </p:spTgt>
                                        </p:tgtEl>
                                        <p:attrNameLst>
                                          <p:attrName>style.visibility</p:attrName>
                                        </p:attrNameLst>
                                      </p:cBhvr>
                                      <p:to>
                                        <p:strVal val="visible"/>
                                      </p:to>
                                    </p:set>
                                    <p:animEffect transition="in" filter="fade">
                                      <p:cBhvr>
                                        <p:cTn id="42" dur="750"/>
                                        <p:tgtEl>
                                          <p:spTgt spid="34">
                                            <p:txEl>
                                              <p:pRg st="1" end="1"/>
                                            </p:txEl>
                                          </p:spTgt>
                                        </p:tgtEl>
                                      </p:cBhvr>
                                    </p:animEffect>
                                    <p:anim calcmode="lin" valueType="num">
                                      <p:cBhvr>
                                        <p:cTn id="43" dur="75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44" dur="750" fill="hold"/>
                                        <p:tgtEl>
                                          <p:spTgt spid="34">
                                            <p:txEl>
                                              <p:pRg st="1" end="1"/>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34">
                                            <p:txEl>
                                              <p:pRg st="2" end="2"/>
                                            </p:txEl>
                                          </p:spTgt>
                                        </p:tgtEl>
                                        <p:attrNameLst>
                                          <p:attrName>style.visibility</p:attrName>
                                        </p:attrNameLst>
                                      </p:cBhvr>
                                      <p:to>
                                        <p:strVal val="visible"/>
                                      </p:to>
                                    </p:set>
                                    <p:animEffect transition="in" filter="fade">
                                      <p:cBhvr>
                                        <p:cTn id="47" dur="750"/>
                                        <p:tgtEl>
                                          <p:spTgt spid="34">
                                            <p:txEl>
                                              <p:pRg st="2" end="2"/>
                                            </p:txEl>
                                          </p:spTgt>
                                        </p:tgtEl>
                                      </p:cBhvr>
                                    </p:animEffect>
                                    <p:anim calcmode="lin" valueType="num">
                                      <p:cBhvr>
                                        <p:cTn id="48" dur="75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49" dur="750" fill="hold"/>
                                        <p:tgtEl>
                                          <p:spTgt spid="34">
                                            <p:txEl>
                                              <p:pRg st="2" end="2"/>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750"/>
                                  </p:stCondLst>
                                  <p:childTnLst>
                                    <p:set>
                                      <p:cBhvr>
                                        <p:cTn id="51" dur="1" fill="hold">
                                          <p:stCondLst>
                                            <p:cond delay="0"/>
                                          </p:stCondLst>
                                        </p:cTn>
                                        <p:tgtEl>
                                          <p:spTgt spid="34">
                                            <p:txEl>
                                              <p:pRg st="3" end="3"/>
                                            </p:txEl>
                                          </p:spTgt>
                                        </p:tgtEl>
                                        <p:attrNameLst>
                                          <p:attrName>style.visibility</p:attrName>
                                        </p:attrNameLst>
                                      </p:cBhvr>
                                      <p:to>
                                        <p:strVal val="visible"/>
                                      </p:to>
                                    </p:set>
                                    <p:animEffect transition="in" filter="fade">
                                      <p:cBhvr>
                                        <p:cTn id="52" dur="750"/>
                                        <p:tgtEl>
                                          <p:spTgt spid="34">
                                            <p:txEl>
                                              <p:pRg st="3" end="3"/>
                                            </p:txEl>
                                          </p:spTgt>
                                        </p:tgtEl>
                                      </p:cBhvr>
                                    </p:animEffect>
                                    <p:anim calcmode="lin" valueType="num">
                                      <p:cBhvr>
                                        <p:cTn id="53" dur="75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54" dur="750" fill="hold"/>
                                        <p:tgtEl>
                                          <p:spTgt spid="34">
                                            <p:txEl>
                                              <p:pRg st="3" end="3"/>
                                            </p:txEl>
                                          </p:spTgt>
                                        </p:tgtEl>
                                        <p:attrNameLst>
                                          <p:attrName>ppt_y</p:attrName>
                                        </p:attrNameLst>
                                      </p:cBhvr>
                                      <p:tavLst>
                                        <p:tav tm="0">
                                          <p:val>
                                            <p:strVal val="#ppt_y+.1"/>
                                          </p:val>
                                        </p:tav>
                                        <p:tav tm="100000">
                                          <p:val>
                                            <p:strVal val="#ppt_y"/>
                                          </p:val>
                                        </p:tav>
                                      </p:tavLst>
                                    </p:anim>
                                  </p:childTnLst>
                                </p:cTn>
                              </p:par>
                            </p:childTnLst>
                          </p:cTn>
                        </p:par>
                        <p:par>
                          <p:cTn id="55" fill="hold">
                            <p:stCondLst>
                              <p:cond delay="6000"/>
                            </p:stCondLst>
                            <p:childTnLst>
                              <p:par>
                                <p:cTn id="56" presetID="53" presetClass="entr" presetSubtype="16" fill="hold" grpId="0" nodeType="afterEffect">
                                  <p:stCondLst>
                                    <p:cond delay="0"/>
                                  </p:stCondLst>
                                  <p:iterate type="lt">
                                    <p:tmPct val="10000"/>
                                  </p:iterate>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p:bldP spid="32" grpId="0"/>
      <p:bldP spid="34" grpId="0" uiExpand="1" build="p"/>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ER_PHOTO_0" val="png|iVBORw0KGgoAAAANSUhEUgAAAQwAAAAyCAIAAAAm6XKtAAAAGXRFWHRTb2Z0d2FyZQBBZG9iZSBJ&#10;bWFnZVJlYWR5ccllPAAAC49JREFUeNrsXQtQVdcVBbUgIlCUT/klIAINChiiqFAh+AmoECoxMdBq&#10;QYuxYtU0P2nIqDOmiFFrzJioJH5iQ6RDbRihYwgOhQyOoLFBASUEEMMnAorgB3HSpIsce3u93/ce&#10;vMvD7jWM8zjvvPPOOXevvdc+HzQf89xWMwKBII8RNAUEApGEQCCSEAhEEgKBSEIgEEkIBCIJgUAk&#10;IRCIJAQCQQqjaAoIGuN2zmsm2CvrJZkUSQgEklsEApHk/xNhHuNoEoYrSaAss5IjB96DMxlL8WM6&#10;7XCYYGeVFOKNHwzzaGo0Gt8UE6zx48E3Fm5PMWye0f/Owy/y+4zX+a/8koyeEndd3XPS3CD22sfD&#10;0drKknvLaZytw0/H8ivXNLTe7u378qvmy+3dAgteGDbJ4D4UlFVvyj+nzJBXls4rPlubcrDYgPaX&#10;zXrMarTFvxq+5UqSY2c2tnTo1Qh8xJ6XFqtWyz5RYVgnB4iKutbCLxs2xIeOGjnCREni4mCHSZR8&#10;q+tWb15Nq8mSpOyb62kOdm2d/UZf9819u7EZYxkbHgSjzC250F/e1oVqCo2AM2CO3LtTfN3Bt8LT&#10;NQofV2UIXkRO9RMvBx0vrXx+zwnlMYISoDf3FPCkQP5dRw0x5dQduQrv6sIiI+G7f3+fkVv26bn6&#10;99fE+LmNN0WS4PnhR/Kt/seTdkTgvH1c7MU1mReXJJuAadA83u6Ocp3xcnVgokuuQn1zB9+wYt76&#10;RGyXsWZmWQUVOtL7UEU9fuTehUYCTwzzrxgpn64PuPboJ6ZN8iqvuaKq00CJjR/8b7ypi0I7b9z6&#10;c3GNAf1RGGY/SYba5Z1r+DZsw6HNCRGr5081NzcxkugVZCFvEqND9PJGAqZdamq/eadPQjsFeT/q&#10;Mr737j289p/g2tR2raxS4qG2dHQLDFFAOTh+/Ju+dE66/Ci2HDkpoBCkf7ifq2SYBf/lIq2c2aH+&#10;q4mRGM6+Y5//IeeU2PTBEIQRZVtHl9Y8G4HZ474FzWJmzNT2KBT2Ckwcvfe+e/XwyYIvvt6/eoH7&#10;eNvhmpMcKqosq5bwf7AJ/Lstu1gykjxgIlIKfueSUJjUW0c+Y+kBwgV88F+LzinLfTHlYNMwozPV&#10;jZz6kkTnzbuCEjBEQW/IvXVIZI6ItGnPhyMyg+QYztTHHkEJX+9hpC/Ez0J4URVaf/p1BLIR8FkQ&#10;RhBYAr2c0QgYeL7x6sOXapZUNU17+cDO5HkJ4ZOGJUnwvCUlPp6fakCX85e7V0bBqmBSoAQjCQwo&#10;604f1DyMbO3+Txu6e2UFyYMsYss+y98+rvARZdUuGAKTW9Me1JysXDKiZr0Uj8jDxgLHnxzrlrfl&#10;Nx/+oxzxhBspGCJWieJYBDeBF1zEA7vA//S9x9HDpB9LwBADJlwDvJFdolf9lms9gpKeO32/3ZOf&#10;f7Zud0rUeBsr7UgiJ/SfmuF/xtddXC62jEFHnL9rxsoFTvY2zKr4b0EBQllBbxRvWw7fKbYGmFHY&#10;pEcEhTMme8HXpsXPUGd79RVjWFjMxo84fqL90toDIAa8frCfu5ebo/VoC/FIJR3H5hXRggC1bMF0&#10;REjDshGO2NqQZGfe6UFp55Py2lOXmt9bNT862FsjksAPwYDar/cIEgZxTfH66aADdgA5AWcJWbIi&#10;M0cyyYYxfVZ5edfqhVA7SdWNrx8s4gcxTye7KQ9yG0k/9Elja+cUKc4r5zYMkDFJuuUkKJdsVhDB&#10;8Cuy9oCJbkhCMNXr3y2YF+TZtC9119FiBXPP2bAY8w9K4FNsrhCgWIQ0bLahePHtytOCCpJzMrRo&#10;7779TGZu8pygrUtnj7Wy0EJuFZ6u0SVHl9QS8PrIhg1eleJyZba5sejJKTBo1TUDsAIBDZkuQkrh&#10;9hTYTd7nVcy8QCG+S2ZbAQNc6YfL1ysnUV2bgnpkvokFEMwhBgIaKzAEihEfQX03RztGEngTJGwQ&#10;WgIGold7dFuGwcznGV8XGA8HT1b+s6pp/+qFoT93NzpJTAHZ6Qlwk9DlGUdLfVzsBRqAbVkICiGN&#10;QtbuXRP9+DOzH0+JCxVbGF+fqIqK/rUHmZ2Tgeck6ElcsNecqb4QfvACLH1nZAaNt6c+jUKEJrE3&#10;yS78go3LeZwNJgcf4Qbyx7+UlNdcEY8a1dgekWCuzB5GNF69EbUpe/3T09Of/YXlT0aaKEmUvRF7&#10;6rqkMYlbPmYhwuzHBWVkRApbdSxlYvoeua94OZWvT+CwlRUFrBMuGWakvL3Ih4+Ho+5ThElgS7To&#10;SVHFxY+Lz/PTboQpSBrxxiVb++66fX9oS7bmijWbZOSBkFNOq+T8BZePIdYhXunrSoYK3//wA7Kd&#10;5ms9B38fa9KRhIkl3SUNnpNgugVTjxxJubUzagkG0ye9d++piknV0xninITtuuiYkyAaeDjVl1y4&#10;zE+xMGNIq9BDyf11CDBEJP5miGHrctL+KDpEnIUyGrOvgxrEAAUVDHAl2mCEufm62JA3nptlXLkF&#10;R6vLEoeCP4ZAwtTrThJUVp5uha06roJC9n9gXSyEO9tgUR2dXLY9WDmJwN+je2nxM5B94TUyCkmV&#10;uHvdItAb0cNIhiV2HIKNSHEFHQ96aQxPJ7us1Bij5yRsIUuXlR+5VS9jAE5L9ZFIbr2z5WO2Bck2&#10;WOAUVeWWbKJSUV/3chbyJf5yM4z4wv61krvmqmt3jB5scQKxFC0nPvUEX0ohwvRvqoy2WJGZY1j0&#10;WBwRIF4Eb+noVl1iHnZImh2UuUyT1a1pJrm+ATYqd0xuxeyD15bcvnsvcfMRTtsMUG4h3EF4ILcu&#10;rd3LrJbtt/zt1CV9B5W/+VdgL1ucYFF07dt/R4crdq9i690siUe53PK3TlR0c0CWLyi0GWP5MNHD&#10;yc763VXz52u2TwIpwrkZuGEz3m4ufrUfa8V5UGSZrg62qucmhhZx6Yfbenr5PnjgcgueHnYME4/Z&#10;+FGAmz1CAThsgDRP2XFM0DdMdWf6YYQOUCWlqpGdW0G1gej+bdnFprnjvnzuFL3qX71xq+Ds1xKP&#10;OMT3nZXR2u24I7gjPUDoZ78mRAbODPTOe+H+OnvMdD8YBOdBzzdehTrPutOnwe0CL1cH5VtWqCB5&#10;lF1sXgORW1zSDNfOXD5HGwMGJWn6oM35uubY8CAwZKhubmiDd1Ki9Kp/6lKzgCS2Yyx3JM9NDJ88&#10;iL1SJ8mbyXORIGYcu39eoLWzh7+njnJQCOqCPTn4p7ATFSjJL6816n0SueOSAtS1dRmWpOq7ugVc&#10;aOkqqrjIzk3B2ccFew3kJAjDi5H+c6b6svsIfA1GkETE5Ef3/W6Bh4O2p4DZ2Wz+li07PQqVxTiA&#10;cjy8/h2J/xoZrC0syBuZcd7698UNyh3V1uXPzMgdSleAj4s9d4mltLZVLs1VuD3GEOjlrKTf/F1T&#10;FoawTcDjpZWXmtqTY2duWRX7elLU6arGsxevXG7v1l3eoLWIAM9gP/fJ3m5osPPGLZbBa0wPuYN5&#10;ChVU463xYGUxalNCRKr290nwtNj1UbFHRB7CvT559iu4Oo42TPLC74Jg/NUS2KjyBTcBxJ5b+VC6&#10;KvDtDTKWqnB7TNmDPBk8kZkygi34wHl6dpAE0jTQx521DHmKOo2tnf1K+vpNtuGNOMx4i4zIx8MR&#10;qg9ZO2scsUiwq6gx2q/3CMQq2ydRqABfw/VfSwRP+NmQ3UyEd8SjEpzNhoCBs+TLGFDI39OZf9EC&#10;XjO6tFJwPRXW0KBPsig+XNR/E9A4t4JUhb6k3LK1Hg2zhilLHv3oP2fAuzrr6WTn5mgHM3IeZ4Of&#10;gIluLOpy5gU3DLMrq6yHjFQIerqgpaN74AvxIIBgTpC28Q8yiivAL2BogltARsWokSPSFocZ+467&#10;Of2fiQSNQX/BkUB42EAkIRCIJASC8RJ3AkFj9U+RhEAguUUgEEkIBCIJgUAgkhAIRBICgUhCIBBJ&#10;CAQiCYEwjPAfAQYAZk8TZuus9lUAAAAASUVORK5CYII="/>
  <p:tag name="ISPRING_COMPANY_LOGO" val="ISPRING_PRESENTER_PHOTO_0"/>
  <p:tag name="ISPRING_COMPANY_WEBSITE" val="https://hi.ooopic.com/zhuanji/31008151/189063/"/>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 name="PAMAINTYPE" val="4"/>
  <p:tag name="PATYPE" val="168"/>
  <p:tag name="PASUBTYPE" val="170"/>
  <p:tag name="RESOURCELIBID_SHAPE" val="2734"/>
  <p:tag name="RESOURCELIB_SHAPETYPE" val="4"/>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panose="020F0302020204030204"/>
        <a:ea typeface="思源黑体 CN Regular"/>
        <a:cs typeface=""/>
      </a:majorFont>
      <a:minorFont>
        <a:latin typeface="Arial" panose="020F0502020204030204"/>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3861</TotalTime>
  <Words>2857</Words>
  <Application>Microsoft Office PowerPoint</Application>
  <PresentationFormat>全屏显示(16:9)</PresentationFormat>
  <Paragraphs>307</Paragraphs>
  <Slides>28</Slides>
  <Notes>28</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vt:i4>
      </vt:variant>
    </vt:vector>
  </HeadingPairs>
  <TitlesOfParts>
    <vt:vector size="32" baseType="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ding ren</dc:creator>
  <cp:lastModifiedBy> </cp:lastModifiedBy>
  <cp:revision>235</cp:revision>
  <dcterms:created xsi:type="dcterms:W3CDTF">2018-11-13T13:17:13Z</dcterms:created>
  <dcterms:modified xsi:type="dcterms:W3CDTF">2019-08-15T01:54:50Z</dcterms:modified>
</cp:coreProperties>
</file>